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sldIdLst>
    <p:sldId id="264" r:id="rId2"/>
    <p:sldId id="466" r:id="rId3"/>
    <p:sldId id="438" r:id="rId4"/>
    <p:sldId id="473" r:id="rId5"/>
    <p:sldId id="398" r:id="rId6"/>
    <p:sldId id="400" r:id="rId7"/>
    <p:sldId id="399" r:id="rId8"/>
    <p:sldId id="504" r:id="rId9"/>
    <p:sldId id="402" r:id="rId10"/>
    <p:sldId id="414" r:id="rId11"/>
    <p:sldId id="417" r:id="rId12"/>
    <p:sldId id="452" r:id="rId13"/>
    <p:sldId id="415" r:id="rId14"/>
    <p:sldId id="416" r:id="rId15"/>
    <p:sldId id="403" r:id="rId16"/>
    <p:sldId id="404" r:id="rId17"/>
    <p:sldId id="407" r:id="rId18"/>
    <p:sldId id="418" r:id="rId19"/>
    <p:sldId id="419" r:id="rId20"/>
    <p:sldId id="420" r:id="rId21"/>
    <p:sldId id="408" r:id="rId22"/>
    <p:sldId id="421" r:id="rId23"/>
    <p:sldId id="410" r:id="rId24"/>
    <p:sldId id="422" r:id="rId25"/>
    <p:sldId id="423" r:id="rId26"/>
    <p:sldId id="424" r:id="rId27"/>
    <p:sldId id="425" r:id="rId28"/>
    <p:sldId id="411" r:id="rId29"/>
    <p:sldId id="412" r:id="rId30"/>
    <p:sldId id="426" r:id="rId31"/>
    <p:sldId id="427" r:id="rId32"/>
    <p:sldId id="430" r:id="rId33"/>
    <p:sldId id="431" r:id="rId34"/>
    <p:sldId id="441" r:id="rId35"/>
    <p:sldId id="442" r:id="rId36"/>
    <p:sldId id="443" r:id="rId37"/>
    <p:sldId id="444" r:id="rId38"/>
    <p:sldId id="445" r:id="rId39"/>
    <p:sldId id="500" r:id="rId40"/>
    <p:sldId id="501" r:id="rId41"/>
    <p:sldId id="503" r:id="rId42"/>
    <p:sldId id="502" r:id="rId43"/>
    <p:sldId id="440" r:id="rId44"/>
    <p:sldId id="453" r:id="rId45"/>
    <p:sldId id="454" r:id="rId46"/>
    <p:sldId id="467" r:id="rId47"/>
    <p:sldId id="469" r:id="rId48"/>
    <p:sldId id="455" r:id="rId49"/>
    <p:sldId id="470" r:id="rId50"/>
    <p:sldId id="468" r:id="rId51"/>
    <p:sldId id="456" r:id="rId52"/>
    <p:sldId id="342" r:id="rId5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77">
          <p15:clr>
            <a:srgbClr val="A4A3A4"/>
          </p15:clr>
        </p15:guide>
        <p15:guide id="3" pos="2880">
          <p15:clr>
            <a:srgbClr val="A4A3A4"/>
          </p15:clr>
        </p15:guide>
        <p15:guide id="4" pos="295">
          <p15:clr>
            <a:srgbClr val="A4A3A4"/>
          </p15:clr>
        </p15:guide>
        <p15:guide id="5"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22B88B"/>
    <a:srgbClr val="88E28F"/>
    <a:srgbClr val="FFC000"/>
    <a:srgbClr val="C6F2C9"/>
    <a:srgbClr val="44546A"/>
    <a:srgbClr val="404040"/>
    <a:srgbClr val="2AA4A4"/>
    <a:srgbClr val="364354"/>
    <a:srgbClr val="3B4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EB4280-C837-C97A-B677-AEF8E61F7A47}" v="1" dt="2019-09-09T10:18:30.055"/>
    <p1510:client id="{AEB4C951-ABBA-FBE4-9DFD-5978DDDE22B6}" v="3" dt="2019-09-09T13:18:05.012"/>
    <p1510:client id="{EBE88CFF-879B-4CFC-9460-017E387EAB17}" v="67" dt="2019-09-09T09:47:38.309"/>
  </p1510:revLst>
</p1510:revInfo>
</file>

<file path=ppt/tableStyles.xml><?xml version="1.0" encoding="utf-8"?>
<a:tblStyleLst xmlns:a="http://schemas.openxmlformats.org/drawingml/2006/main" def="{5C22544A-7EE6-4342-B048-85BDC9FD1C3A}">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93184" autoAdjust="0"/>
  </p:normalViewPr>
  <p:slideViewPr>
    <p:cSldViewPr snapToObjects="1" showGuides="1">
      <p:cViewPr varScale="1">
        <p:scale>
          <a:sx n="80" d="100"/>
          <a:sy n="80" d="100"/>
        </p:scale>
        <p:origin x="1464" y="48"/>
      </p:cViewPr>
      <p:guideLst>
        <p:guide orient="horz" pos="2160"/>
        <p:guide orient="horz" pos="777"/>
        <p:guide pos="2880"/>
        <p:guide pos="295"/>
        <p:guide pos="5465"/>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00" d="100"/>
        <a:sy n="100" d="100"/>
      </p:scale>
      <p:origin x="0" y="0"/>
    </p:cViewPr>
  </p:sorterViewPr>
  <p:notesViewPr>
    <p:cSldViewPr snapToObjects="1" showGuides="1">
      <p:cViewPr varScale="1">
        <p:scale>
          <a:sx n="102" d="100"/>
          <a:sy n="102" d="100"/>
        </p:scale>
        <p:origin x="-3558"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Zarazaga Navarro" userId="S::szarazaga@fcirce.es::3d120633-b5e1-4aa4-9335-407903167109" providerId="AD" clId="Web-{EB7414C3-8BEC-17F3-F8B5-B793B1C5392D}"/>
    <pc:docChg chg="modSld">
      <pc:chgData name="Sara Zarazaga Navarro" userId="S::szarazaga@fcirce.es::3d120633-b5e1-4aa4-9335-407903167109" providerId="AD" clId="Web-{EB7414C3-8BEC-17F3-F8B5-B793B1C5392D}" dt="2019-08-06T11:36:21.132" v="0" actId="1076"/>
      <pc:docMkLst>
        <pc:docMk/>
      </pc:docMkLst>
      <pc:sldChg chg="modSp">
        <pc:chgData name="Sara Zarazaga Navarro" userId="S::szarazaga@fcirce.es::3d120633-b5e1-4aa4-9335-407903167109" providerId="AD" clId="Web-{EB7414C3-8BEC-17F3-F8B5-B793B1C5392D}" dt="2019-08-06T11:36:21.132" v="0" actId="1076"/>
        <pc:sldMkLst>
          <pc:docMk/>
          <pc:sldMk cId="2400445832" sldId="473"/>
        </pc:sldMkLst>
        <pc:spChg chg="mod">
          <ac:chgData name="Sara Zarazaga Navarro" userId="S::szarazaga@fcirce.es::3d120633-b5e1-4aa4-9335-407903167109" providerId="AD" clId="Web-{EB7414C3-8BEC-17F3-F8B5-B793B1C5392D}" dt="2019-08-06T11:36:21.132" v="0" actId="1076"/>
          <ac:spMkLst>
            <pc:docMk/>
            <pc:sldMk cId="2400445832" sldId="473"/>
            <ac:spMk id="17422" creationId="{BDDC1E1C-1589-4FB2-B1FC-EE3AD5D76E07}"/>
          </ac:spMkLst>
        </pc:spChg>
      </pc:sldChg>
    </pc:docChg>
  </pc:docChgLst>
  <pc:docChgLst>
    <pc:chgData name="Sara Zarazaga Navarro" userId="3d120633-b5e1-4aa4-9335-407903167109" providerId="ADAL" clId="{EBE88CFF-879B-4CFC-9460-017E387EAB17}"/>
    <pc:docChg chg="custSel modSld">
      <pc:chgData name="Sara Zarazaga Navarro" userId="3d120633-b5e1-4aa4-9335-407903167109" providerId="ADAL" clId="{EBE88CFF-879B-4CFC-9460-017E387EAB17}" dt="2019-09-09T09:47:38.309" v="62" actId="207"/>
      <pc:docMkLst>
        <pc:docMk/>
      </pc:docMkLst>
      <pc:sldChg chg="modSp">
        <pc:chgData name="Sara Zarazaga Navarro" userId="3d120633-b5e1-4aa4-9335-407903167109" providerId="ADAL" clId="{EBE88CFF-879B-4CFC-9460-017E387EAB17}" dt="2019-09-09T09:30:40.810" v="2" actId="207"/>
        <pc:sldMkLst>
          <pc:docMk/>
          <pc:sldMk cId="0" sldId="398"/>
        </pc:sldMkLst>
        <pc:spChg chg="mod">
          <ac:chgData name="Sara Zarazaga Navarro" userId="3d120633-b5e1-4aa4-9335-407903167109" providerId="ADAL" clId="{EBE88CFF-879B-4CFC-9460-017E387EAB17}" dt="2019-09-09T09:30:40.810" v="2" actId="207"/>
          <ac:spMkLst>
            <pc:docMk/>
            <pc:sldMk cId="0" sldId="398"/>
            <ac:spMk id="19459" creationId="{01ACD558-7CBF-46A5-9002-CC3B3339339A}"/>
          </ac:spMkLst>
        </pc:spChg>
      </pc:sldChg>
      <pc:sldChg chg="modSp">
        <pc:chgData name="Sara Zarazaga Navarro" userId="3d120633-b5e1-4aa4-9335-407903167109" providerId="ADAL" clId="{EBE88CFF-879B-4CFC-9460-017E387EAB17}" dt="2019-09-09T09:30:51.898" v="4" actId="207"/>
        <pc:sldMkLst>
          <pc:docMk/>
          <pc:sldMk cId="0" sldId="399"/>
        </pc:sldMkLst>
        <pc:spChg chg="mod">
          <ac:chgData name="Sara Zarazaga Navarro" userId="3d120633-b5e1-4aa4-9335-407903167109" providerId="ADAL" clId="{EBE88CFF-879B-4CFC-9460-017E387EAB17}" dt="2019-09-09T09:30:51.898" v="4" actId="207"/>
          <ac:spMkLst>
            <pc:docMk/>
            <pc:sldMk cId="0" sldId="399"/>
            <ac:spMk id="23555" creationId="{C8B6B865-F6A5-421B-83A3-92C19C3599B0}"/>
          </ac:spMkLst>
        </pc:spChg>
      </pc:sldChg>
      <pc:sldChg chg="modSp">
        <pc:chgData name="Sara Zarazaga Navarro" userId="3d120633-b5e1-4aa4-9335-407903167109" providerId="ADAL" clId="{EBE88CFF-879B-4CFC-9460-017E387EAB17}" dt="2019-09-09T09:30:47.925" v="3" actId="207"/>
        <pc:sldMkLst>
          <pc:docMk/>
          <pc:sldMk cId="0" sldId="400"/>
        </pc:sldMkLst>
        <pc:spChg chg="mod">
          <ac:chgData name="Sara Zarazaga Navarro" userId="3d120633-b5e1-4aa4-9335-407903167109" providerId="ADAL" clId="{EBE88CFF-879B-4CFC-9460-017E387EAB17}" dt="2019-09-09T09:30:47.925" v="3" actId="207"/>
          <ac:spMkLst>
            <pc:docMk/>
            <pc:sldMk cId="0" sldId="400"/>
            <ac:spMk id="21507" creationId="{D2C5EA4D-47E8-43B1-AA07-FC1C9949C32E}"/>
          </ac:spMkLst>
        </pc:spChg>
      </pc:sldChg>
      <pc:sldChg chg="modSp">
        <pc:chgData name="Sara Zarazaga Navarro" userId="3d120633-b5e1-4aa4-9335-407903167109" providerId="ADAL" clId="{EBE88CFF-879B-4CFC-9460-017E387EAB17}" dt="2019-09-09T09:31:02.069" v="6" actId="207"/>
        <pc:sldMkLst>
          <pc:docMk/>
          <pc:sldMk cId="0" sldId="402"/>
        </pc:sldMkLst>
        <pc:spChg chg="mod">
          <ac:chgData name="Sara Zarazaga Navarro" userId="3d120633-b5e1-4aa4-9335-407903167109" providerId="ADAL" clId="{EBE88CFF-879B-4CFC-9460-017E387EAB17}" dt="2019-09-09T09:31:02.069" v="6" actId="207"/>
          <ac:spMkLst>
            <pc:docMk/>
            <pc:sldMk cId="0" sldId="402"/>
            <ac:spMk id="27651" creationId="{5EAC5C11-10E2-4B34-A385-DB44E6F16E03}"/>
          </ac:spMkLst>
        </pc:spChg>
        <pc:spChg chg="mod">
          <ac:chgData name="Sara Zarazaga Navarro" userId="3d120633-b5e1-4aa4-9335-407903167109" providerId="ADAL" clId="{EBE88CFF-879B-4CFC-9460-017E387EAB17}" dt="2019-09-09T09:31:02.069" v="6" actId="207"/>
          <ac:spMkLst>
            <pc:docMk/>
            <pc:sldMk cId="0" sldId="402"/>
            <ac:spMk id="27653" creationId="{678724DA-CD7D-44A7-BEB3-1B0B4D5041C6}"/>
          </ac:spMkLst>
        </pc:spChg>
      </pc:sldChg>
      <pc:sldChg chg="delSp">
        <pc:chgData name="Sara Zarazaga Navarro" userId="3d120633-b5e1-4aa4-9335-407903167109" providerId="ADAL" clId="{EBE88CFF-879B-4CFC-9460-017E387EAB17}" dt="2019-09-09T09:33:05.660" v="13" actId="478"/>
        <pc:sldMkLst>
          <pc:docMk/>
          <pc:sldMk cId="0" sldId="403"/>
        </pc:sldMkLst>
        <pc:spChg chg="del">
          <ac:chgData name="Sara Zarazaga Navarro" userId="3d120633-b5e1-4aa4-9335-407903167109" providerId="ADAL" clId="{EBE88CFF-879B-4CFC-9460-017E387EAB17}" dt="2019-09-09T09:33:05.660" v="13" actId="478"/>
          <ac:spMkLst>
            <pc:docMk/>
            <pc:sldMk cId="0" sldId="403"/>
            <ac:spMk id="29" creationId="{F3AA8D15-AF1B-440F-BBF4-9A2771AF7A0A}"/>
          </ac:spMkLst>
        </pc:spChg>
        <pc:spChg chg="del">
          <ac:chgData name="Sara Zarazaga Navarro" userId="3d120633-b5e1-4aa4-9335-407903167109" providerId="ADAL" clId="{EBE88CFF-879B-4CFC-9460-017E387EAB17}" dt="2019-09-09T09:33:05.660" v="13" actId="478"/>
          <ac:spMkLst>
            <pc:docMk/>
            <pc:sldMk cId="0" sldId="403"/>
            <ac:spMk id="30" creationId="{6DB7E93D-F3C6-45DE-93D4-C06FCA6DD2A0}"/>
          </ac:spMkLst>
        </pc:spChg>
        <pc:spChg chg="del">
          <ac:chgData name="Sara Zarazaga Navarro" userId="3d120633-b5e1-4aa4-9335-407903167109" providerId="ADAL" clId="{EBE88CFF-879B-4CFC-9460-017E387EAB17}" dt="2019-09-09T09:33:05.660" v="13" actId="478"/>
          <ac:spMkLst>
            <pc:docMk/>
            <pc:sldMk cId="0" sldId="403"/>
            <ac:spMk id="31" creationId="{AB2F4820-E64E-4D66-94AA-A061B87A6838}"/>
          </ac:spMkLst>
        </pc:spChg>
        <pc:spChg chg="del">
          <ac:chgData name="Sara Zarazaga Navarro" userId="3d120633-b5e1-4aa4-9335-407903167109" providerId="ADAL" clId="{EBE88CFF-879B-4CFC-9460-017E387EAB17}" dt="2019-09-09T09:33:05.660" v="13" actId="478"/>
          <ac:spMkLst>
            <pc:docMk/>
            <pc:sldMk cId="0" sldId="403"/>
            <ac:spMk id="32" creationId="{70E8759B-7630-411C-9CFF-227DC2B6FDEF}"/>
          </ac:spMkLst>
        </pc:spChg>
        <pc:spChg chg="del">
          <ac:chgData name="Sara Zarazaga Navarro" userId="3d120633-b5e1-4aa4-9335-407903167109" providerId="ADAL" clId="{EBE88CFF-879B-4CFC-9460-017E387EAB17}" dt="2019-09-09T09:33:05.660" v="13" actId="478"/>
          <ac:spMkLst>
            <pc:docMk/>
            <pc:sldMk cId="0" sldId="403"/>
            <ac:spMk id="33" creationId="{4C3AA58D-F86D-4542-88E9-6050A7DED0A7}"/>
          </ac:spMkLst>
        </pc:spChg>
        <pc:spChg chg="del">
          <ac:chgData name="Sara Zarazaga Navarro" userId="3d120633-b5e1-4aa4-9335-407903167109" providerId="ADAL" clId="{EBE88CFF-879B-4CFC-9460-017E387EAB17}" dt="2019-09-09T09:33:05.660" v="13" actId="478"/>
          <ac:spMkLst>
            <pc:docMk/>
            <pc:sldMk cId="0" sldId="403"/>
            <ac:spMk id="34" creationId="{4AF141AA-043F-4365-BB93-D988D05DC21D}"/>
          </ac:spMkLst>
        </pc:spChg>
      </pc:sldChg>
      <pc:sldChg chg="modSp">
        <pc:chgData name="Sara Zarazaga Navarro" userId="3d120633-b5e1-4aa4-9335-407903167109" providerId="ADAL" clId="{EBE88CFF-879B-4CFC-9460-017E387EAB17}" dt="2019-09-09T09:33:17.637" v="15" actId="207"/>
        <pc:sldMkLst>
          <pc:docMk/>
          <pc:sldMk cId="0" sldId="404"/>
        </pc:sldMkLst>
        <pc:spChg chg="mod">
          <ac:chgData name="Sara Zarazaga Navarro" userId="3d120633-b5e1-4aa4-9335-407903167109" providerId="ADAL" clId="{EBE88CFF-879B-4CFC-9460-017E387EAB17}" dt="2019-09-09T09:33:12.142" v="14" actId="207"/>
          <ac:spMkLst>
            <pc:docMk/>
            <pc:sldMk cId="0" sldId="404"/>
            <ac:spMk id="41987" creationId="{F980CFED-2980-47B2-8073-5F778F1833B4}"/>
          </ac:spMkLst>
        </pc:spChg>
        <pc:spChg chg="mod">
          <ac:chgData name="Sara Zarazaga Navarro" userId="3d120633-b5e1-4aa4-9335-407903167109" providerId="ADAL" clId="{EBE88CFF-879B-4CFC-9460-017E387EAB17}" dt="2019-09-09T09:33:17.637" v="15" actId="207"/>
          <ac:spMkLst>
            <pc:docMk/>
            <pc:sldMk cId="0" sldId="404"/>
            <ac:spMk id="41989" creationId="{3BE4C2B3-FC7E-47ED-B7EF-24472D5D8924}"/>
          </ac:spMkLst>
        </pc:spChg>
        <pc:spChg chg="mod">
          <ac:chgData name="Sara Zarazaga Navarro" userId="3d120633-b5e1-4aa4-9335-407903167109" providerId="ADAL" clId="{EBE88CFF-879B-4CFC-9460-017E387EAB17}" dt="2019-09-09T09:33:17.637" v="15" actId="207"/>
          <ac:spMkLst>
            <pc:docMk/>
            <pc:sldMk cId="0" sldId="404"/>
            <ac:spMk id="41990" creationId="{5DEE1707-1B06-4CB4-8863-54C671D75536}"/>
          </ac:spMkLst>
        </pc:spChg>
        <pc:spChg chg="mod">
          <ac:chgData name="Sara Zarazaga Navarro" userId="3d120633-b5e1-4aa4-9335-407903167109" providerId="ADAL" clId="{EBE88CFF-879B-4CFC-9460-017E387EAB17}" dt="2019-09-09T09:33:17.637" v="15" actId="207"/>
          <ac:spMkLst>
            <pc:docMk/>
            <pc:sldMk cId="0" sldId="404"/>
            <ac:spMk id="41991" creationId="{454368D1-F614-43D0-ABC1-8A31AA796185}"/>
          </ac:spMkLst>
        </pc:spChg>
        <pc:spChg chg="mod">
          <ac:chgData name="Sara Zarazaga Navarro" userId="3d120633-b5e1-4aa4-9335-407903167109" providerId="ADAL" clId="{EBE88CFF-879B-4CFC-9460-017E387EAB17}" dt="2019-09-09T09:33:17.637" v="15" actId="207"/>
          <ac:spMkLst>
            <pc:docMk/>
            <pc:sldMk cId="0" sldId="404"/>
            <ac:spMk id="41992" creationId="{258D2535-F5B1-46F5-8A2B-E7DE9CF60A3A}"/>
          </ac:spMkLst>
        </pc:spChg>
        <pc:spChg chg="mod">
          <ac:chgData name="Sara Zarazaga Navarro" userId="3d120633-b5e1-4aa4-9335-407903167109" providerId="ADAL" clId="{EBE88CFF-879B-4CFC-9460-017E387EAB17}" dt="2019-09-09T09:33:17.637" v="15" actId="207"/>
          <ac:spMkLst>
            <pc:docMk/>
            <pc:sldMk cId="0" sldId="404"/>
            <ac:spMk id="41993" creationId="{73671AE3-61C2-4377-A01C-923C01599F55}"/>
          </ac:spMkLst>
        </pc:spChg>
        <pc:spChg chg="mod">
          <ac:chgData name="Sara Zarazaga Navarro" userId="3d120633-b5e1-4aa4-9335-407903167109" providerId="ADAL" clId="{EBE88CFF-879B-4CFC-9460-017E387EAB17}" dt="2019-09-09T09:33:17.637" v="15" actId="207"/>
          <ac:spMkLst>
            <pc:docMk/>
            <pc:sldMk cId="0" sldId="404"/>
            <ac:spMk id="41995" creationId="{6A19475D-27A8-4ECB-A3E8-FFFF14D5C662}"/>
          </ac:spMkLst>
        </pc:spChg>
      </pc:sldChg>
      <pc:sldChg chg="modSp">
        <pc:chgData name="Sara Zarazaga Navarro" userId="3d120633-b5e1-4aa4-9335-407903167109" providerId="ADAL" clId="{EBE88CFF-879B-4CFC-9460-017E387EAB17}" dt="2019-09-09T09:33:50.910" v="19" actId="207"/>
        <pc:sldMkLst>
          <pc:docMk/>
          <pc:sldMk cId="0" sldId="407"/>
        </pc:sldMkLst>
        <pc:spChg chg="mod">
          <ac:chgData name="Sara Zarazaga Navarro" userId="3d120633-b5e1-4aa4-9335-407903167109" providerId="ADAL" clId="{EBE88CFF-879B-4CFC-9460-017E387EAB17}" dt="2019-09-09T09:33:48.326" v="18" actId="207"/>
          <ac:spMkLst>
            <pc:docMk/>
            <pc:sldMk cId="0" sldId="407"/>
            <ac:spMk id="44035" creationId="{D1B7573F-EE87-40FF-839B-5325281D97BA}"/>
          </ac:spMkLst>
        </pc:spChg>
        <pc:spChg chg="mod">
          <ac:chgData name="Sara Zarazaga Navarro" userId="3d120633-b5e1-4aa4-9335-407903167109" providerId="ADAL" clId="{EBE88CFF-879B-4CFC-9460-017E387EAB17}" dt="2019-09-09T09:33:50.910" v="19" actId="207"/>
          <ac:spMkLst>
            <pc:docMk/>
            <pc:sldMk cId="0" sldId="407"/>
            <ac:spMk id="44038" creationId="{9622F0F5-5093-4891-811B-0E256E86CE2F}"/>
          </ac:spMkLst>
        </pc:spChg>
        <pc:spChg chg="mod">
          <ac:chgData name="Sara Zarazaga Navarro" userId="3d120633-b5e1-4aa4-9335-407903167109" providerId="ADAL" clId="{EBE88CFF-879B-4CFC-9460-017E387EAB17}" dt="2019-09-09T09:33:50.910" v="19" actId="207"/>
          <ac:spMkLst>
            <pc:docMk/>
            <pc:sldMk cId="0" sldId="407"/>
            <ac:spMk id="44039" creationId="{511C2BD4-E308-4152-9BC5-1F76BCA94605}"/>
          </ac:spMkLst>
        </pc:spChg>
      </pc:sldChg>
      <pc:sldChg chg="modSp">
        <pc:chgData name="Sara Zarazaga Navarro" userId="3d120633-b5e1-4aa4-9335-407903167109" providerId="ADAL" clId="{EBE88CFF-879B-4CFC-9460-017E387EAB17}" dt="2019-09-09T09:36:08.081" v="26" actId="207"/>
        <pc:sldMkLst>
          <pc:docMk/>
          <pc:sldMk cId="0" sldId="408"/>
        </pc:sldMkLst>
        <pc:spChg chg="mod">
          <ac:chgData name="Sara Zarazaga Navarro" userId="3d120633-b5e1-4aa4-9335-407903167109" providerId="ADAL" clId="{EBE88CFF-879B-4CFC-9460-017E387EAB17}" dt="2019-09-09T09:36:08.081" v="26" actId="207"/>
          <ac:spMkLst>
            <pc:docMk/>
            <pc:sldMk cId="0" sldId="408"/>
            <ac:spMk id="52227" creationId="{CE1DC879-BC4C-4207-8BBF-FB3DC9630294}"/>
          </ac:spMkLst>
        </pc:spChg>
        <pc:spChg chg="mod">
          <ac:chgData name="Sara Zarazaga Navarro" userId="3d120633-b5e1-4aa4-9335-407903167109" providerId="ADAL" clId="{EBE88CFF-879B-4CFC-9460-017E387EAB17}" dt="2019-09-09T09:36:08.081" v="26" actId="207"/>
          <ac:spMkLst>
            <pc:docMk/>
            <pc:sldMk cId="0" sldId="408"/>
            <ac:spMk id="52229" creationId="{876E3450-E639-4368-9FE5-C063365E0AD4}"/>
          </ac:spMkLst>
        </pc:spChg>
        <pc:spChg chg="mod">
          <ac:chgData name="Sara Zarazaga Navarro" userId="3d120633-b5e1-4aa4-9335-407903167109" providerId="ADAL" clId="{EBE88CFF-879B-4CFC-9460-017E387EAB17}" dt="2019-09-09T09:36:08.081" v="26" actId="207"/>
          <ac:spMkLst>
            <pc:docMk/>
            <pc:sldMk cId="0" sldId="408"/>
            <ac:spMk id="52233" creationId="{3C364A02-701C-4455-A7E7-FFE7CDD4CE58}"/>
          </ac:spMkLst>
        </pc:spChg>
      </pc:sldChg>
      <pc:sldChg chg="modSp">
        <pc:chgData name="Sara Zarazaga Navarro" userId="3d120633-b5e1-4aa4-9335-407903167109" providerId="ADAL" clId="{EBE88CFF-879B-4CFC-9460-017E387EAB17}" dt="2019-09-09T09:36:22.713" v="30" actId="207"/>
        <pc:sldMkLst>
          <pc:docMk/>
          <pc:sldMk cId="0" sldId="410"/>
        </pc:sldMkLst>
        <pc:spChg chg="mod">
          <ac:chgData name="Sara Zarazaga Navarro" userId="3d120633-b5e1-4aa4-9335-407903167109" providerId="ADAL" clId="{EBE88CFF-879B-4CFC-9460-017E387EAB17}" dt="2019-09-09T09:36:18.694" v="29" actId="207"/>
          <ac:spMkLst>
            <pc:docMk/>
            <pc:sldMk cId="0" sldId="410"/>
            <ac:spMk id="56323" creationId="{91D2D4E7-85BA-4144-98B8-97A6A0DB72DF}"/>
          </ac:spMkLst>
        </pc:spChg>
        <pc:spChg chg="mod">
          <ac:chgData name="Sara Zarazaga Navarro" userId="3d120633-b5e1-4aa4-9335-407903167109" providerId="ADAL" clId="{EBE88CFF-879B-4CFC-9460-017E387EAB17}" dt="2019-09-09T09:36:22.713" v="30" actId="207"/>
          <ac:spMkLst>
            <pc:docMk/>
            <pc:sldMk cId="0" sldId="410"/>
            <ac:spMk id="56324" creationId="{41A128CB-D5C2-4840-BAA9-C7AA11966B06}"/>
          </ac:spMkLst>
        </pc:spChg>
      </pc:sldChg>
      <pc:sldChg chg="modSp">
        <pc:chgData name="Sara Zarazaga Navarro" userId="3d120633-b5e1-4aa4-9335-407903167109" providerId="ADAL" clId="{EBE88CFF-879B-4CFC-9460-017E387EAB17}" dt="2019-09-09T09:37:09.198" v="41" actId="207"/>
        <pc:sldMkLst>
          <pc:docMk/>
          <pc:sldMk cId="0" sldId="411"/>
        </pc:sldMkLst>
        <pc:spChg chg="mod">
          <ac:chgData name="Sara Zarazaga Navarro" userId="3d120633-b5e1-4aa4-9335-407903167109" providerId="ADAL" clId="{EBE88CFF-879B-4CFC-9460-017E387EAB17}" dt="2019-09-09T09:37:09.198" v="41" actId="207"/>
          <ac:spMkLst>
            <pc:docMk/>
            <pc:sldMk cId="0" sldId="411"/>
            <ac:spMk id="66591" creationId="{D2D67658-049E-4248-BF0A-471313A38ADE}"/>
          </ac:spMkLst>
        </pc:spChg>
      </pc:sldChg>
      <pc:sldChg chg="modSp">
        <pc:chgData name="Sara Zarazaga Navarro" userId="3d120633-b5e1-4aa4-9335-407903167109" providerId="ADAL" clId="{EBE88CFF-879B-4CFC-9460-017E387EAB17}" dt="2019-09-09T09:42:25.928" v="42" actId="207"/>
        <pc:sldMkLst>
          <pc:docMk/>
          <pc:sldMk cId="0" sldId="412"/>
        </pc:sldMkLst>
        <pc:spChg chg="mod">
          <ac:chgData name="Sara Zarazaga Navarro" userId="3d120633-b5e1-4aa4-9335-407903167109" providerId="ADAL" clId="{EBE88CFF-879B-4CFC-9460-017E387EAB17}" dt="2019-09-09T09:42:25.928" v="42" actId="207"/>
          <ac:spMkLst>
            <pc:docMk/>
            <pc:sldMk cId="0" sldId="412"/>
            <ac:spMk id="68611" creationId="{749B1F2F-6178-459A-8E93-549AAC11F352}"/>
          </ac:spMkLst>
        </pc:spChg>
      </pc:sldChg>
      <pc:sldChg chg="modSp">
        <pc:chgData name="Sara Zarazaga Navarro" userId="3d120633-b5e1-4aa4-9335-407903167109" providerId="ADAL" clId="{EBE88CFF-879B-4CFC-9460-017E387EAB17}" dt="2019-09-09T09:31:06.771" v="7" actId="207"/>
        <pc:sldMkLst>
          <pc:docMk/>
          <pc:sldMk cId="0" sldId="414"/>
        </pc:sldMkLst>
        <pc:spChg chg="mod">
          <ac:chgData name="Sara Zarazaga Navarro" userId="3d120633-b5e1-4aa4-9335-407903167109" providerId="ADAL" clId="{EBE88CFF-879B-4CFC-9460-017E387EAB17}" dt="2019-09-09T09:31:06.771" v="7" actId="207"/>
          <ac:spMkLst>
            <pc:docMk/>
            <pc:sldMk cId="0" sldId="414"/>
            <ac:spMk id="29699" creationId="{8555FF90-2DD7-436E-A665-23CA7E25DA26}"/>
          </ac:spMkLst>
        </pc:spChg>
      </pc:sldChg>
      <pc:sldChg chg="modSp">
        <pc:chgData name="Sara Zarazaga Navarro" userId="3d120633-b5e1-4aa4-9335-407903167109" providerId="ADAL" clId="{EBE88CFF-879B-4CFC-9460-017E387EAB17}" dt="2019-09-09T09:31:23.340" v="10" actId="207"/>
        <pc:sldMkLst>
          <pc:docMk/>
          <pc:sldMk cId="0" sldId="415"/>
        </pc:sldMkLst>
        <pc:spChg chg="mod">
          <ac:chgData name="Sara Zarazaga Navarro" userId="3d120633-b5e1-4aa4-9335-407903167109" providerId="ADAL" clId="{EBE88CFF-879B-4CFC-9460-017E387EAB17}" dt="2019-09-09T09:31:23.340" v="10" actId="207"/>
          <ac:spMkLst>
            <pc:docMk/>
            <pc:sldMk cId="0" sldId="415"/>
            <ac:spMk id="35843" creationId="{9DCBD821-5B60-45A1-B300-D4BBEEBE12B4}"/>
          </ac:spMkLst>
        </pc:spChg>
      </pc:sldChg>
      <pc:sldChg chg="modSp">
        <pc:chgData name="Sara Zarazaga Navarro" userId="3d120633-b5e1-4aa4-9335-407903167109" providerId="ADAL" clId="{EBE88CFF-879B-4CFC-9460-017E387EAB17}" dt="2019-09-09T09:31:32.448" v="12" actId="207"/>
        <pc:sldMkLst>
          <pc:docMk/>
          <pc:sldMk cId="0" sldId="416"/>
        </pc:sldMkLst>
        <pc:spChg chg="mod">
          <ac:chgData name="Sara Zarazaga Navarro" userId="3d120633-b5e1-4aa4-9335-407903167109" providerId="ADAL" clId="{EBE88CFF-879B-4CFC-9460-017E387EAB17}" dt="2019-09-09T09:31:28.562" v="11" actId="207"/>
          <ac:spMkLst>
            <pc:docMk/>
            <pc:sldMk cId="0" sldId="416"/>
            <ac:spMk id="37891" creationId="{03D8AA9B-46BD-4CC8-8F8A-C68098728753}"/>
          </ac:spMkLst>
        </pc:spChg>
        <pc:spChg chg="mod">
          <ac:chgData name="Sara Zarazaga Navarro" userId="3d120633-b5e1-4aa4-9335-407903167109" providerId="ADAL" clId="{EBE88CFF-879B-4CFC-9460-017E387EAB17}" dt="2019-09-09T09:31:28.562" v="11" actId="207"/>
          <ac:spMkLst>
            <pc:docMk/>
            <pc:sldMk cId="0" sldId="416"/>
            <ac:spMk id="37892" creationId="{5B083D77-4FC5-44DA-B568-685D7A82365C}"/>
          </ac:spMkLst>
        </pc:spChg>
        <pc:spChg chg="mod">
          <ac:chgData name="Sara Zarazaga Navarro" userId="3d120633-b5e1-4aa4-9335-407903167109" providerId="ADAL" clId="{EBE88CFF-879B-4CFC-9460-017E387EAB17}" dt="2019-09-09T09:31:32.448" v="12" actId="207"/>
          <ac:spMkLst>
            <pc:docMk/>
            <pc:sldMk cId="0" sldId="416"/>
            <ac:spMk id="37893" creationId="{72A4C965-5673-44B9-B4D3-4D5494D5E7FB}"/>
          </ac:spMkLst>
        </pc:spChg>
      </pc:sldChg>
      <pc:sldChg chg="modSp">
        <pc:chgData name="Sara Zarazaga Navarro" userId="3d120633-b5e1-4aa4-9335-407903167109" providerId="ADAL" clId="{EBE88CFF-879B-4CFC-9460-017E387EAB17}" dt="2019-09-09T09:31:11.984" v="8" actId="207"/>
        <pc:sldMkLst>
          <pc:docMk/>
          <pc:sldMk cId="0" sldId="417"/>
        </pc:sldMkLst>
        <pc:spChg chg="mod">
          <ac:chgData name="Sara Zarazaga Navarro" userId="3d120633-b5e1-4aa4-9335-407903167109" providerId="ADAL" clId="{EBE88CFF-879B-4CFC-9460-017E387EAB17}" dt="2019-09-09T09:31:11.984" v="8" actId="207"/>
          <ac:spMkLst>
            <pc:docMk/>
            <pc:sldMk cId="0" sldId="417"/>
            <ac:spMk id="16387" creationId="{696C2694-4CB0-432E-B5AF-EB61BE9BCBC6}"/>
          </ac:spMkLst>
        </pc:spChg>
      </pc:sldChg>
      <pc:sldChg chg="modSp">
        <pc:chgData name="Sara Zarazaga Navarro" userId="3d120633-b5e1-4aa4-9335-407903167109" providerId="ADAL" clId="{EBE88CFF-879B-4CFC-9460-017E387EAB17}" dt="2019-09-09T09:33:59.298" v="21" actId="207"/>
        <pc:sldMkLst>
          <pc:docMk/>
          <pc:sldMk cId="0" sldId="418"/>
        </pc:sldMkLst>
        <pc:spChg chg="mod">
          <ac:chgData name="Sara Zarazaga Navarro" userId="3d120633-b5e1-4aa4-9335-407903167109" providerId="ADAL" clId="{EBE88CFF-879B-4CFC-9460-017E387EAB17}" dt="2019-09-09T09:33:57.056" v="20" actId="207"/>
          <ac:spMkLst>
            <pc:docMk/>
            <pc:sldMk cId="0" sldId="418"/>
            <ac:spMk id="11" creationId="{02E43865-790E-4E66-A7EF-2CED4570889A}"/>
          </ac:spMkLst>
        </pc:spChg>
        <pc:spChg chg="mod">
          <ac:chgData name="Sara Zarazaga Navarro" userId="3d120633-b5e1-4aa4-9335-407903167109" providerId="ADAL" clId="{EBE88CFF-879B-4CFC-9460-017E387EAB17}" dt="2019-09-09T09:33:59.298" v="21" actId="207"/>
          <ac:spMkLst>
            <pc:docMk/>
            <pc:sldMk cId="0" sldId="418"/>
            <ac:spMk id="46086" creationId="{BC86BD70-5955-4506-A2C0-697209A902D6}"/>
          </ac:spMkLst>
        </pc:spChg>
      </pc:sldChg>
      <pc:sldChg chg="modSp">
        <pc:chgData name="Sara Zarazaga Navarro" userId="3d120633-b5e1-4aa4-9335-407903167109" providerId="ADAL" clId="{EBE88CFF-879B-4CFC-9460-017E387EAB17}" dt="2019-09-09T09:34:08.787" v="23" actId="207"/>
        <pc:sldMkLst>
          <pc:docMk/>
          <pc:sldMk cId="0" sldId="419"/>
        </pc:sldMkLst>
        <pc:spChg chg="mod">
          <ac:chgData name="Sara Zarazaga Navarro" userId="3d120633-b5e1-4aa4-9335-407903167109" providerId="ADAL" clId="{EBE88CFF-879B-4CFC-9460-017E387EAB17}" dt="2019-09-09T09:34:06.082" v="22" actId="207"/>
          <ac:spMkLst>
            <pc:docMk/>
            <pc:sldMk cId="0" sldId="419"/>
            <ac:spMk id="48131" creationId="{EB69C6EF-19FE-4376-9FEB-C2F63D39D7F8}"/>
          </ac:spMkLst>
        </pc:spChg>
        <pc:spChg chg="mod">
          <ac:chgData name="Sara Zarazaga Navarro" userId="3d120633-b5e1-4aa4-9335-407903167109" providerId="ADAL" clId="{EBE88CFF-879B-4CFC-9460-017E387EAB17}" dt="2019-09-09T09:34:08.787" v="23" actId="207"/>
          <ac:spMkLst>
            <pc:docMk/>
            <pc:sldMk cId="0" sldId="419"/>
            <ac:spMk id="48133" creationId="{B73E73EA-2A92-4079-8FCE-1123A428CEF9}"/>
          </ac:spMkLst>
        </pc:spChg>
        <pc:spChg chg="mod">
          <ac:chgData name="Sara Zarazaga Navarro" userId="3d120633-b5e1-4aa4-9335-407903167109" providerId="ADAL" clId="{EBE88CFF-879B-4CFC-9460-017E387EAB17}" dt="2019-09-09T09:34:08.787" v="23" actId="207"/>
          <ac:spMkLst>
            <pc:docMk/>
            <pc:sldMk cId="0" sldId="419"/>
            <ac:spMk id="48135" creationId="{AF23EF7F-EC54-4E51-A17A-C5397B4BFA5E}"/>
          </ac:spMkLst>
        </pc:spChg>
      </pc:sldChg>
      <pc:sldChg chg="modSp">
        <pc:chgData name="Sara Zarazaga Navarro" userId="3d120633-b5e1-4aa4-9335-407903167109" providerId="ADAL" clId="{EBE88CFF-879B-4CFC-9460-017E387EAB17}" dt="2019-09-09T09:36:02.809" v="25" actId="207"/>
        <pc:sldMkLst>
          <pc:docMk/>
          <pc:sldMk cId="0" sldId="420"/>
        </pc:sldMkLst>
        <pc:spChg chg="mod">
          <ac:chgData name="Sara Zarazaga Navarro" userId="3d120633-b5e1-4aa4-9335-407903167109" providerId="ADAL" clId="{EBE88CFF-879B-4CFC-9460-017E387EAB17}" dt="2019-09-09T09:36:00.336" v="24" actId="207"/>
          <ac:spMkLst>
            <pc:docMk/>
            <pc:sldMk cId="0" sldId="420"/>
            <ac:spMk id="10" creationId="{7F033BBB-1DF4-4989-AA02-64771A1CAF51}"/>
          </ac:spMkLst>
        </pc:spChg>
        <pc:spChg chg="mod">
          <ac:chgData name="Sara Zarazaga Navarro" userId="3d120633-b5e1-4aa4-9335-407903167109" providerId="ADAL" clId="{EBE88CFF-879B-4CFC-9460-017E387EAB17}" dt="2019-09-09T09:36:02.809" v="25" actId="207"/>
          <ac:spMkLst>
            <pc:docMk/>
            <pc:sldMk cId="0" sldId="420"/>
            <ac:spMk id="50181" creationId="{EC22531D-7D2C-49A7-934A-0D9C4DCFD1E7}"/>
          </ac:spMkLst>
        </pc:spChg>
        <pc:spChg chg="mod">
          <ac:chgData name="Sara Zarazaga Navarro" userId="3d120633-b5e1-4aa4-9335-407903167109" providerId="ADAL" clId="{EBE88CFF-879B-4CFC-9460-017E387EAB17}" dt="2019-09-09T09:36:02.809" v="25" actId="207"/>
          <ac:spMkLst>
            <pc:docMk/>
            <pc:sldMk cId="0" sldId="420"/>
            <ac:spMk id="50183" creationId="{0C5FE155-D97E-4251-AC86-4FF73A459785}"/>
          </ac:spMkLst>
        </pc:spChg>
      </pc:sldChg>
      <pc:sldChg chg="modSp">
        <pc:chgData name="Sara Zarazaga Navarro" userId="3d120633-b5e1-4aa4-9335-407903167109" providerId="ADAL" clId="{EBE88CFF-879B-4CFC-9460-017E387EAB17}" dt="2019-09-09T09:36:15.097" v="28" actId="207"/>
        <pc:sldMkLst>
          <pc:docMk/>
          <pc:sldMk cId="0" sldId="421"/>
        </pc:sldMkLst>
        <pc:spChg chg="mod">
          <ac:chgData name="Sara Zarazaga Navarro" userId="3d120633-b5e1-4aa4-9335-407903167109" providerId="ADAL" clId="{EBE88CFF-879B-4CFC-9460-017E387EAB17}" dt="2019-09-09T09:36:11.889" v="27" actId="207"/>
          <ac:spMkLst>
            <pc:docMk/>
            <pc:sldMk cId="0" sldId="421"/>
            <ac:spMk id="10" creationId="{93815C6A-2DB9-4324-9492-90106C5F8F61}"/>
          </ac:spMkLst>
        </pc:spChg>
        <pc:spChg chg="mod">
          <ac:chgData name="Sara Zarazaga Navarro" userId="3d120633-b5e1-4aa4-9335-407903167109" providerId="ADAL" clId="{EBE88CFF-879B-4CFC-9460-017E387EAB17}" dt="2019-09-09T09:36:15.097" v="28" actId="207"/>
          <ac:spMkLst>
            <pc:docMk/>
            <pc:sldMk cId="0" sldId="421"/>
            <ac:spMk id="54279" creationId="{34B3AD32-9F03-467C-A622-6166BB27D9B4}"/>
          </ac:spMkLst>
        </pc:spChg>
        <pc:spChg chg="mod">
          <ac:chgData name="Sara Zarazaga Navarro" userId="3d120633-b5e1-4aa4-9335-407903167109" providerId="ADAL" clId="{EBE88CFF-879B-4CFC-9460-017E387EAB17}" dt="2019-09-09T09:36:15.097" v="28" actId="207"/>
          <ac:spMkLst>
            <pc:docMk/>
            <pc:sldMk cId="0" sldId="421"/>
            <ac:spMk id="54280" creationId="{E9A62AAE-805E-49D5-83E8-B3B586527EE5}"/>
          </ac:spMkLst>
        </pc:spChg>
      </pc:sldChg>
      <pc:sldChg chg="modSp">
        <pc:chgData name="Sara Zarazaga Navarro" userId="3d120633-b5e1-4aa4-9335-407903167109" providerId="ADAL" clId="{EBE88CFF-879B-4CFC-9460-017E387EAB17}" dt="2019-09-09T09:36:31.195" v="32" actId="207"/>
        <pc:sldMkLst>
          <pc:docMk/>
          <pc:sldMk cId="0" sldId="422"/>
        </pc:sldMkLst>
        <pc:spChg chg="mod">
          <ac:chgData name="Sara Zarazaga Navarro" userId="3d120633-b5e1-4aa4-9335-407903167109" providerId="ADAL" clId="{EBE88CFF-879B-4CFC-9460-017E387EAB17}" dt="2019-09-09T09:36:31.195" v="32" actId="207"/>
          <ac:spMkLst>
            <pc:docMk/>
            <pc:sldMk cId="0" sldId="422"/>
            <ac:spMk id="58371" creationId="{D2ADBD7F-E11E-489D-9B48-126C9784B1C6}"/>
          </ac:spMkLst>
        </pc:spChg>
        <pc:spChg chg="mod">
          <ac:chgData name="Sara Zarazaga Navarro" userId="3d120633-b5e1-4aa4-9335-407903167109" providerId="ADAL" clId="{EBE88CFF-879B-4CFC-9460-017E387EAB17}" dt="2019-09-09T09:36:26.413" v="31" actId="207"/>
          <ac:spMkLst>
            <pc:docMk/>
            <pc:sldMk cId="0" sldId="422"/>
            <ac:spMk id="58372" creationId="{95D82E77-4B50-42A9-A8D6-211C9168441D}"/>
          </ac:spMkLst>
        </pc:spChg>
      </pc:sldChg>
      <pc:sldChg chg="modSp">
        <pc:chgData name="Sara Zarazaga Navarro" userId="3d120633-b5e1-4aa4-9335-407903167109" providerId="ADAL" clId="{EBE88CFF-879B-4CFC-9460-017E387EAB17}" dt="2019-09-09T09:36:46.946" v="36" actId="207"/>
        <pc:sldMkLst>
          <pc:docMk/>
          <pc:sldMk cId="0" sldId="423"/>
        </pc:sldMkLst>
        <pc:spChg chg="mod">
          <ac:chgData name="Sara Zarazaga Navarro" userId="3d120633-b5e1-4aa4-9335-407903167109" providerId="ADAL" clId="{EBE88CFF-879B-4CFC-9460-017E387EAB17}" dt="2019-09-09T09:36:46.946" v="36" actId="207"/>
          <ac:spMkLst>
            <pc:docMk/>
            <pc:sldMk cId="0" sldId="423"/>
            <ac:spMk id="60423" creationId="{352FB3AE-A2A7-450B-92A7-32EEDE0414C2}"/>
          </ac:spMkLst>
        </pc:spChg>
        <pc:spChg chg="mod">
          <ac:chgData name="Sara Zarazaga Navarro" userId="3d120633-b5e1-4aa4-9335-407903167109" providerId="ADAL" clId="{EBE88CFF-879B-4CFC-9460-017E387EAB17}" dt="2019-09-09T09:36:34.541" v="33" actId="207"/>
          <ac:spMkLst>
            <pc:docMk/>
            <pc:sldMk cId="0" sldId="423"/>
            <ac:spMk id="60424" creationId="{FE01DC87-4E3C-4A8A-B538-65D64C3A4AF8}"/>
          </ac:spMkLst>
        </pc:spChg>
      </pc:sldChg>
      <pc:sldChg chg="modSp">
        <pc:chgData name="Sara Zarazaga Navarro" userId="3d120633-b5e1-4aa4-9335-407903167109" providerId="ADAL" clId="{EBE88CFF-879B-4CFC-9460-017E387EAB17}" dt="2019-09-09T09:36:53.684" v="38" actId="207"/>
        <pc:sldMkLst>
          <pc:docMk/>
          <pc:sldMk cId="0" sldId="424"/>
        </pc:sldMkLst>
        <pc:spChg chg="mod">
          <ac:chgData name="Sara Zarazaga Navarro" userId="3d120633-b5e1-4aa4-9335-407903167109" providerId="ADAL" clId="{EBE88CFF-879B-4CFC-9460-017E387EAB17}" dt="2019-09-09T09:36:53.684" v="38" actId="207"/>
          <ac:spMkLst>
            <pc:docMk/>
            <pc:sldMk cId="0" sldId="424"/>
            <ac:spMk id="62467" creationId="{6DACE5BE-766D-40F5-B1A0-A76640B78806}"/>
          </ac:spMkLst>
        </pc:spChg>
        <pc:spChg chg="mod">
          <ac:chgData name="Sara Zarazaga Navarro" userId="3d120633-b5e1-4aa4-9335-407903167109" providerId="ADAL" clId="{EBE88CFF-879B-4CFC-9460-017E387EAB17}" dt="2019-09-09T09:36:50.439" v="37" actId="207"/>
          <ac:spMkLst>
            <pc:docMk/>
            <pc:sldMk cId="0" sldId="424"/>
            <ac:spMk id="62468" creationId="{359CA6AA-C050-4A84-94E2-B5CB4069FDE9}"/>
          </ac:spMkLst>
        </pc:spChg>
      </pc:sldChg>
      <pc:sldChg chg="modSp">
        <pc:chgData name="Sara Zarazaga Navarro" userId="3d120633-b5e1-4aa4-9335-407903167109" providerId="ADAL" clId="{EBE88CFF-879B-4CFC-9460-017E387EAB17}" dt="2019-09-09T09:37:03.745" v="40" actId="207"/>
        <pc:sldMkLst>
          <pc:docMk/>
          <pc:sldMk cId="0" sldId="425"/>
        </pc:sldMkLst>
        <pc:spChg chg="mod">
          <ac:chgData name="Sara Zarazaga Navarro" userId="3d120633-b5e1-4aa4-9335-407903167109" providerId="ADAL" clId="{EBE88CFF-879B-4CFC-9460-017E387EAB17}" dt="2019-09-09T09:37:03.745" v="40" actId="207"/>
          <ac:spMkLst>
            <pc:docMk/>
            <pc:sldMk cId="0" sldId="425"/>
            <ac:spMk id="64515" creationId="{C370C27D-16AE-443A-AE38-CEB85A5DC165}"/>
          </ac:spMkLst>
        </pc:spChg>
        <pc:spChg chg="mod">
          <ac:chgData name="Sara Zarazaga Navarro" userId="3d120633-b5e1-4aa4-9335-407903167109" providerId="ADAL" clId="{EBE88CFF-879B-4CFC-9460-017E387EAB17}" dt="2019-09-09T09:37:00.591" v="39" actId="207"/>
          <ac:spMkLst>
            <pc:docMk/>
            <pc:sldMk cId="0" sldId="425"/>
            <ac:spMk id="64523" creationId="{649F1F70-A658-4609-A380-D0AA63D24B97}"/>
          </ac:spMkLst>
        </pc:spChg>
      </pc:sldChg>
      <pc:sldChg chg="modSp">
        <pc:chgData name="Sara Zarazaga Navarro" userId="3d120633-b5e1-4aa4-9335-407903167109" providerId="ADAL" clId="{EBE88CFF-879B-4CFC-9460-017E387EAB17}" dt="2019-09-09T09:42:30.723" v="43" actId="207"/>
        <pc:sldMkLst>
          <pc:docMk/>
          <pc:sldMk cId="0" sldId="426"/>
        </pc:sldMkLst>
        <pc:spChg chg="mod">
          <ac:chgData name="Sara Zarazaga Navarro" userId="3d120633-b5e1-4aa4-9335-407903167109" providerId="ADAL" clId="{EBE88CFF-879B-4CFC-9460-017E387EAB17}" dt="2019-09-09T09:42:30.723" v="43" actId="207"/>
          <ac:spMkLst>
            <pc:docMk/>
            <pc:sldMk cId="0" sldId="426"/>
            <ac:spMk id="70663" creationId="{420EC90D-C32D-4791-BE07-580CF727D804}"/>
          </ac:spMkLst>
        </pc:spChg>
      </pc:sldChg>
      <pc:sldChg chg="modSp">
        <pc:chgData name="Sara Zarazaga Navarro" userId="3d120633-b5e1-4aa4-9335-407903167109" providerId="ADAL" clId="{EBE88CFF-879B-4CFC-9460-017E387EAB17}" dt="2019-09-09T09:42:40.525" v="45" actId="207"/>
        <pc:sldMkLst>
          <pc:docMk/>
          <pc:sldMk cId="0" sldId="430"/>
        </pc:sldMkLst>
        <pc:spChg chg="mod">
          <ac:chgData name="Sara Zarazaga Navarro" userId="3d120633-b5e1-4aa4-9335-407903167109" providerId="ADAL" clId="{EBE88CFF-879B-4CFC-9460-017E387EAB17}" dt="2019-09-09T09:42:40.525" v="45" actId="207"/>
          <ac:spMkLst>
            <pc:docMk/>
            <pc:sldMk cId="0" sldId="430"/>
            <ac:spMk id="74755" creationId="{A08665B7-5154-4091-9043-2EF7841CA920}"/>
          </ac:spMkLst>
        </pc:spChg>
      </pc:sldChg>
      <pc:sldChg chg="modSp">
        <pc:chgData name="Sara Zarazaga Navarro" userId="3d120633-b5e1-4aa4-9335-407903167109" providerId="ADAL" clId="{EBE88CFF-879B-4CFC-9460-017E387EAB17}" dt="2019-09-09T09:45:59.264" v="48" actId="207"/>
        <pc:sldMkLst>
          <pc:docMk/>
          <pc:sldMk cId="0" sldId="431"/>
        </pc:sldMkLst>
        <pc:spChg chg="mod">
          <ac:chgData name="Sara Zarazaga Navarro" userId="3d120633-b5e1-4aa4-9335-407903167109" providerId="ADAL" clId="{EBE88CFF-879B-4CFC-9460-017E387EAB17}" dt="2019-09-09T09:45:59.264" v="48" actId="207"/>
          <ac:spMkLst>
            <pc:docMk/>
            <pc:sldMk cId="0" sldId="431"/>
            <ac:spMk id="40966" creationId="{7224CF71-D7DE-415E-B92A-5ECA403E4BCD}"/>
          </ac:spMkLst>
        </pc:spChg>
        <pc:spChg chg="mod">
          <ac:chgData name="Sara Zarazaga Navarro" userId="3d120633-b5e1-4aa4-9335-407903167109" providerId="ADAL" clId="{EBE88CFF-879B-4CFC-9460-017E387EAB17}" dt="2019-09-09T09:45:54.773" v="47" actId="207"/>
          <ac:spMkLst>
            <pc:docMk/>
            <pc:sldMk cId="0" sldId="431"/>
            <ac:spMk id="76803" creationId="{3F121A0C-6718-4F7E-B903-4FA0D3767E5E}"/>
          </ac:spMkLst>
        </pc:spChg>
        <pc:spChg chg="mod">
          <ac:chgData name="Sara Zarazaga Navarro" userId="3d120633-b5e1-4aa4-9335-407903167109" providerId="ADAL" clId="{EBE88CFF-879B-4CFC-9460-017E387EAB17}" dt="2019-09-09T09:45:59.264" v="48" actId="207"/>
          <ac:spMkLst>
            <pc:docMk/>
            <pc:sldMk cId="0" sldId="431"/>
            <ac:spMk id="76804" creationId="{09A444B3-353D-4B6C-9A19-B28BF012E385}"/>
          </ac:spMkLst>
        </pc:spChg>
        <pc:spChg chg="mod">
          <ac:chgData name="Sara Zarazaga Navarro" userId="3d120633-b5e1-4aa4-9335-407903167109" providerId="ADAL" clId="{EBE88CFF-879B-4CFC-9460-017E387EAB17}" dt="2019-09-09T09:45:59.264" v="48" actId="207"/>
          <ac:spMkLst>
            <pc:docMk/>
            <pc:sldMk cId="0" sldId="431"/>
            <ac:spMk id="76805" creationId="{554AC10F-1A06-4997-83BE-FD977577981E}"/>
          </ac:spMkLst>
        </pc:spChg>
        <pc:spChg chg="mod">
          <ac:chgData name="Sara Zarazaga Navarro" userId="3d120633-b5e1-4aa4-9335-407903167109" providerId="ADAL" clId="{EBE88CFF-879B-4CFC-9460-017E387EAB17}" dt="2019-09-09T09:45:59.264" v="48" actId="207"/>
          <ac:spMkLst>
            <pc:docMk/>
            <pc:sldMk cId="0" sldId="431"/>
            <ac:spMk id="76807" creationId="{FFEDA479-BBF6-42F9-8B43-1161BCA0019B}"/>
          </ac:spMkLst>
        </pc:spChg>
      </pc:sldChg>
      <pc:sldChg chg="modSp">
        <pc:chgData name="Sara Zarazaga Navarro" userId="3d120633-b5e1-4aa4-9335-407903167109" providerId="ADAL" clId="{EBE88CFF-879B-4CFC-9460-017E387EAB17}" dt="2019-09-09T09:46:38.319" v="50" actId="207"/>
        <pc:sldMkLst>
          <pc:docMk/>
          <pc:sldMk cId="0" sldId="441"/>
        </pc:sldMkLst>
        <pc:spChg chg="mod">
          <ac:chgData name="Sara Zarazaga Navarro" userId="3d120633-b5e1-4aa4-9335-407903167109" providerId="ADAL" clId="{EBE88CFF-879B-4CFC-9460-017E387EAB17}" dt="2019-09-09T09:46:36.185" v="49" actId="207"/>
          <ac:spMkLst>
            <pc:docMk/>
            <pc:sldMk cId="0" sldId="441"/>
            <ac:spMk id="78851" creationId="{34FE9DDB-191B-4B5A-8198-09305CE90FB1}"/>
          </ac:spMkLst>
        </pc:spChg>
        <pc:spChg chg="mod">
          <ac:chgData name="Sara Zarazaga Navarro" userId="3d120633-b5e1-4aa4-9335-407903167109" providerId="ADAL" clId="{EBE88CFF-879B-4CFC-9460-017E387EAB17}" dt="2019-09-09T09:46:38.319" v="50" actId="207"/>
          <ac:spMkLst>
            <pc:docMk/>
            <pc:sldMk cId="0" sldId="441"/>
            <ac:spMk id="78853" creationId="{155230BE-955F-4F60-AD62-14BC57BD7D06}"/>
          </ac:spMkLst>
        </pc:spChg>
      </pc:sldChg>
      <pc:sldChg chg="modSp">
        <pc:chgData name="Sara Zarazaga Navarro" userId="3d120633-b5e1-4aa4-9335-407903167109" providerId="ADAL" clId="{EBE88CFF-879B-4CFC-9460-017E387EAB17}" dt="2019-09-09T09:46:44.383" v="52" actId="207"/>
        <pc:sldMkLst>
          <pc:docMk/>
          <pc:sldMk cId="0" sldId="442"/>
        </pc:sldMkLst>
        <pc:spChg chg="mod">
          <ac:chgData name="Sara Zarazaga Navarro" userId="3d120633-b5e1-4aa4-9335-407903167109" providerId="ADAL" clId="{EBE88CFF-879B-4CFC-9460-017E387EAB17}" dt="2019-09-09T09:46:44.383" v="52" actId="207"/>
          <ac:spMkLst>
            <pc:docMk/>
            <pc:sldMk cId="0" sldId="442"/>
            <ac:spMk id="80899" creationId="{2125194D-77E6-46DE-9CAF-71F85E416470}"/>
          </ac:spMkLst>
        </pc:spChg>
      </pc:sldChg>
      <pc:sldChg chg="modSp">
        <pc:chgData name="Sara Zarazaga Navarro" userId="3d120633-b5e1-4aa4-9335-407903167109" providerId="ADAL" clId="{EBE88CFF-879B-4CFC-9460-017E387EAB17}" dt="2019-09-09T09:46:50.839" v="54" actId="207"/>
        <pc:sldMkLst>
          <pc:docMk/>
          <pc:sldMk cId="0" sldId="444"/>
        </pc:sldMkLst>
        <pc:spChg chg="mod">
          <ac:chgData name="Sara Zarazaga Navarro" userId="3d120633-b5e1-4aa4-9335-407903167109" providerId="ADAL" clId="{EBE88CFF-879B-4CFC-9460-017E387EAB17}" dt="2019-09-09T09:46:50.839" v="54" actId="207"/>
          <ac:spMkLst>
            <pc:docMk/>
            <pc:sldMk cId="0" sldId="444"/>
            <ac:spMk id="84997" creationId="{5CA7996C-8778-4256-98D4-87ECD30E8095}"/>
          </ac:spMkLst>
        </pc:spChg>
      </pc:sldChg>
      <pc:sldChg chg="modSp">
        <pc:chgData name="Sara Zarazaga Navarro" userId="3d120633-b5e1-4aa4-9335-407903167109" providerId="ADAL" clId="{EBE88CFF-879B-4CFC-9460-017E387EAB17}" dt="2019-09-09T09:47:04.029" v="56" actId="207"/>
        <pc:sldMkLst>
          <pc:docMk/>
          <pc:sldMk cId="0" sldId="445"/>
        </pc:sldMkLst>
        <pc:spChg chg="mod">
          <ac:chgData name="Sara Zarazaga Navarro" userId="3d120633-b5e1-4aa4-9335-407903167109" providerId="ADAL" clId="{EBE88CFF-879B-4CFC-9460-017E387EAB17}" dt="2019-09-09T09:47:01.794" v="55" actId="207"/>
          <ac:spMkLst>
            <pc:docMk/>
            <pc:sldMk cId="0" sldId="445"/>
            <ac:spMk id="87043" creationId="{41A35854-1470-42A8-915B-C4670E743291}"/>
          </ac:spMkLst>
        </pc:spChg>
        <pc:spChg chg="mod">
          <ac:chgData name="Sara Zarazaga Navarro" userId="3d120633-b5e1-4aa4-9335-407903167109" providerId="ADAL" clId="{EBE88CFF-879B-4CFC-9460-017E387EAB17}" dt="2019-09-09T09:47:04.029" v="56" actId="207"/>
          <ac:spMkLst>
            <pc:docMk/>
            <pc:sldMk cId="0" sldId="445"/>
            <ac:spMk id="87047" creationId="{657CFB30-3922-41A2-A727-FCD2A7878174}"/>
          </ac:spMkLst>
        </pc:spChg>
      </pc:sldChg>
      <pc:sldChg chg="modSp">
        <pc:chgData name="Sara Zarazaga Navarro" userId="3d120633-b5e1-4aa4-9335-407903167109" providerId="ADAL" clId="{EBE88CFF-879B-4CFC-9460-017E387EAB17}" dt="2019-09-09T09:31:16.553" v="9" actId="207"/>
        <pc:sldMkLst>
          <pc:docMk/>
          <pc:sldMk cId="0" sldId="452"/>
        </pc:sldMkLst>
        <pc:spChg chg="mod">
          <ac:chgData name="Sara Zarazaga Navarro" userId="3d120633-b5e1-4aa4-9335-407903167109" providerId="ADAL" clId="{EBE88CFF-879B-4CFC-9460-017E387EAB17}" dt="2019-09-09T09:31:16.553" v="9" actId="207"/>
          <ac:spMkLst>
            <pc:docMk/>
            <pc:sldMk cId="0" sldId="452"/>
            <ac:spMk id="33797" creationId="{20BFD214-047D-4233-8B14-977B0599DB81}"/>
          </ac:spMkLst>
        </pc:spChg>
      </pc:sldChg>
      <pc:sldChg chg="modSp">
        <pc:chgData name="Sara Zarazaga Navarro" userId="3d120633-b5e1-4aa4-9335-407903167109" providerId="ADAL" clId="{EBE88CFF-879B-4CFC-9460-017E387EAB17}" dt="2019-09-09T09:47:13.887" v="57" actId="207"/>
        <pc:sldMkLst>
          <pc:docMk/>
          <pc:sldMk cId="0" sldId="453"/>
        </pc:sldMkLst>
        <pc:spChg chg="mod">
          <ac:chgData name="Sara Zarazaga Navarro" userId="3d120633-b5e1-4aa4-9335-407903167109" providerId="ADAL" clId="{EBE88CFF-879B-4CFC-9460-017E387EAB17}" dt="2019-09-09T09:47:13.887" v="57" actId="207"/>
          <ac:spMkLst>
            <pc:docMk/>
            <pc:sldMk cId="0" sldId="453"/>
            <ac:spMk id="2" creationId="{114DB5FF-E548-43DC-AE23-7FC3EF820F3D}"/>
          </ac:spMkLst>
        </pc:spChg>
      </pc:sldChg>
      <pc:sldChg chg="modSp">
        <pc:chgData name="Sara Zarazaga Navarro" userId="3d120633-b5e1-4aa4-9335-407903167109" providerId="ADAL" clId="{EBE88CFF-879B-4CFC-9460-017E387EAB17}" dt="2019-09-09T09:47:32.040" v="61" actId="207"/>
        <pc:sldMkLst>
          <pc:docMk/>
          <pc:sldMk cId="0" sldId="455"/>
        </pc:sldMkLst>
        <pc:spChg chg="mod">
          <ac:chgData name="Sara Zarazaga Navarro" userId="3d120633-b5e1-4aa4-9335-407903167109" providerId="ADAL" clId="{EBE88CFF-879B-4CFC-9460-017E387EAB17}" dt="2019-09-09T09:47:32.040" v="61" actId="207"/>
          <ac:spMkLst>
            <pc:docMk/>
            <pc:sldMk cId="0" sldId="455"/>
            <ac:spMk id="99330" creationId="{AE82BF06-20EE-4666-8547-6D82BB70BCD3}"/>
          </ac:spMkLst>
        </pc:spChg>
      </pc:sldChg>
      <pc:sldChg chg="modSp">
        <pc:chgData name="Sara Zarazaga Navarro" userId="3d120633-b5e1-4aa4-9335-407903167109" providerId="ADAL" clId="{EBE88CFF-879B-4CFC-9460-017E387EAB17}" dt="2019-09-09T09:47:38.309" v="62" actId="207"/>
        <pc:sldMkLst>
          <pc:docMk/>
          <pc:sldMk cId="0" sldId="470"/>
        </pc:sldMkLst>
        <pc:spChg chg="mod">
          <ac:chgData name="Sara Zarazaga Navarro" userId="3d120633-b5e1-4aa4-9335-407903167109" providerId="ADAL" clId="{EBE88CFF-879B-4CFC-9460-017E387EAB17}" dt="2019-09-09T09:47:38.309" v="62" actId="207"/>
          <ac:spMkLst>
            <pc:docMk/>
            <pc:sldMk cId="0" sldId="470"/>
            <ac:spMk id="50178" creationId="{DE3012AC-0A19-48C2-AB42-16F4373E5D8C}"/>
          </ac:spMkLst>
        </pc:spChg>
      </pc:sldChg>
      <pc:sldChg chg="modSp">
        <pc:chgData name="Sara Zarazaga Navarro" userId="3d120633-b5e1-4aa4-9335-407903167109" providerId="ADAL" clId="{EBE88CFF-879B-4CFC-9460-017E387EAB17}" dt="2019-09-09T09:30:34.573" v="1" actId="207"/>
        <pc:sldMkLst>
          <pc:docMk/>
          <pc:sldMk cId="2400445832" sldId="473"/>
        </pc:sldMkLst>
        <pc:spChg chg="mod">
          <ac:chgData name="Sara Zarazaga Navarro" userId="3d120633-b5e1-4aa4-9335-407903167109" providerId="ADAL" clId="{EBE88CFF-879B-4CFC-9460-017E387EAB17}" dt="2019-09-09T09:30:34.573" v="1" actId="207"/>
          <ac:spMkLst>
            <pc:docMk/>
            <pc:sldMk cId="2400445832" sldId="473"/>
            <ac:spMk id="10" creationId="{DF011E46-CDFB-408D-A2B1-DAC274D851D3}"/>
          </ac:spMkLst>
        </pc:spChg>
        <pc:spChg chg="mod">
          <ac:chgData name="Sara Zarazaga Navarro" userId="3d120633-b5e1-4aa4-9335-407903167109" providerId="ADAL" clId="{EBE88CFF-879B-4CFC-9460-017E387EAB17}" dt="2019-09-09T09:30:34.573" v="1" actId="207"/>
          <ac:spMkLst>
            <pc:docMk/>
            <pc:sldMk cId="2400445832" sldId="473"/>
            <ac:spMk id="11" creationId="{AD95C4FB-965C-41D4-BD17-FF6C57A39295}"/>
          </ac:spMkLst>
        </pc:spChg>
        <pc:spChg chg="mod">
          <ac:chgData name="Sara Zarazaga Navarro" userId="3d120633-b5e1-4aa4-9335-407903167109" providerId="ADAL" clId="{EBE88CFF-879B-4CFC-9460-017E387EAB17}" dt="2019-09-09T09:30:34.573" v="1" actId="207"/>
          <ac:spMkLst>
            <pc:docMk/>
            <pc:sldMk cId="2400445832" sldId="473"/>
            <ac:spMk id="15" creationId="{4440011E-E0BB-4847-B81E-A9011D987217}"/>
          </ac:spMkLst>
        </pc:spChg>
        <pc:spChg chg="mod">
          <ac:chgData name="Sara Zarazaga Navarro" userId="3d120633-b5e1-4aa4-9335-407903167109" providerId="ADAL" clId="{EBE88CFF-879B-4CFC-9460-017E387EAB17}" dt="2019-09-09T09:30:28.084" v="0" actId="207"/>
          <ac:spMkLst>
            <pc:docMk/>
            <pc:sldMk cId="2400445832" sldId="473"/>
            <ac:spMk id="17414" creationId="{C8F95F44-3276-42B1-97B2-4C780F5AB4F2}"/>
          </ac:spMkLst>
        </pc:spChg>
        <pc:spChg chg="mod">
          <ac:chgData name="Sara Zarazaga Navarro" userId="3d120633-b5e1-4aa4-9335-407903167109" providerId="ADAL" clId="{EBE88CFF-879B-4CFC-9460-017E387EAB17}" dt="2019-09-09T09:30:34.573" v="1" actId="207"/>
          <ac:spMkLst>
            <pc:docMk/>
            <pc:sldMk cId="2400445832" sldId="473"/>
            <ac:spMk id="17420" creationId="{BF5987EB-E54A-4EA1-B252-C080E0F02181}"/>
          </ac:spMkLst>
        </pc:spChg>
      </pc:sldChg>
      <pc:sldChg chg="modSp">
        <pc:chgData name="Sara Zarazaga Navarro" userId="3d120633-b5e1-4aa4-9335-407903167109" providerId="ADAL" clId="{EBE88CFF-879B-4CFC-9460-017E387EAB17}" dt="2019-09-09T09:30:56.344" v="5" actId="207"/>
        <pc:sldMkLst>
          <pc:docMk/>
          <pc:sldMk cId="3867644016" sldId="504"/>
        </pc:sldMkLst>
        <pc:spChg chg="mod">
          <ac:chgData name="Sara Zarazaga Navarro" userId="3d120633-b5e1-4aa4-9335-407903167109" providerId="ADAL" clId="{EBE88CFF-879B-4CFC-9460-017E387EAB17}" dt="2019-09-09T09:30:56.344" v="5" actId="207"/>
          <ac:spMkLst>
            <pc:docMk/>
            <pc:sldMk cId="3867644016" sldId="504"/>
            <ac:spMk id="23555" creationId="{C8B6B865-F6A5-421B-83A3-92C19C3599B0}"/>
          </ac:spMkLst>
        </pc:spChg>
      </pc:sldChg>
    </pc:docChg>
  </pc:docChgLst>
  <pc:docChgLst>
    <pc:chgData name="Sara Zarazaga Navarro" userId="S::szarazaga@fcirce.es::3d120633-b5e1-4aa4-9335-407903167109" providerId="AD" clId="Web-{ADEB4280-C837-C97A-B677-AEF8E61F7A47}"/>
    <pc:docChg chg="delSld">
      <pc:chgData name="Sara Zarazaga Navarro" userId="S::szarazaga@fcirce.es::3d120633-b5e1-4aa4-9335-407903167109" providerId="AD" clId="Web-{ADEB4280-C837-C97A-B677-AEF8E61F7A47}" dt="2019-09-09T10:18:30.055" v="0"/>
      <pc:docMkLst>
        <pc:docMk/>
      </pc:docMkLst>
      <pc:sldChg chg="del">
        <pc:chgData name="Sara Zarazaga Navarro" userId="S::szarazaga@fcirce.es::3d120633-b5e1-4aa4-9335-407903167109" providerId="AD" clId="Web-{ADEB4280-C837-C97A-B677-AEF8E61F7A47}" dt="2019-09-09T10:18:30.055" v="0"/>
        <pc:sldMkLst>
          <pc:docMk/>
          <pc:sldMk cId="1017086673" sldId="285"/>
        </pc:sldMkLst>
      </pc:sldChg>
    </pc:docChg>
  </pc:docChgLst>
  <pc:docChgLst>
    <pc:chgData name="Juan Garcia Cuadrado" userId="S::jgarcia@fcirce.es::175dc08a-1302-4148-ac1b-0bfb3212d27b" providerId="AD" clId="Web-{AEB4C951-ABBA-FBE4-9DFD-5978DDDE22B6}"/>
    <pc:docChg chg="modSld">
      <pc:chgData name="Juan Garcia Cuadrado" userId="S::jgarcia@fcirce.es::175dc08a-1302-4148-ac1b-0bfb3212d27b" providerId="AD" clId="Web-{AEB4C951-ABBA-FBE4-9DFD-5978DDDE22B6}" dt="2019-09-09T13:18:05.012" v="2" actId="1076"/>
      <pc:docMkLst>
        <pc:docMk/>
      </pc:docMkLst>
      <pc:sldChg chg="modSp">
        <pc:chgData name="Juan Garcia Cuadrado" userId="S::jgarcia@fcirce.es::175dc08a-1302-4148-ac1b-0bfb3212d27b" providerId="AD" clId="Web-{AEB4C951-ABBA-FBE4-9DFD-5978DDDE22B6}" dt="2019-09-09T13:18:05.012" v="2" actId="1076"/>
        <pc:sldMkLst>
          <pc:docMk/>
          <pc:sldMk cId="0" sldId="404"/>
        </pc:sldMkLst>
        <pc:spChg chg="mod">
          <ac:chgData name="Juan Garcia Cuadrado" userId="S::jgarcia@fcirce.es::175dc08a-1302-4148-ac1b-0bfb3212d27b" providerId="AD" clId="Web-{AEB4C951-ABBA-FBE4-9DFD-5978DDDE22B6}" dt="2019-09-09T13:18:05.012" v="2" actId="1076"/>
          <ac:spMkLst>
            <pc:docMk/>
            <pc:sldMk cId="0" sldId="404"/>
            <ac:spMk id="41993" creationId="{73671AE3-61C2-4377-A01C-923C01599F55}"/>
          </ac:spMkLst>
        </pc:spChg>
      </pc:sldChg>
      <pc:sldChg chg="modSp">
        <pc:chgData name="Juan Garcia Cuadrado" userId="S::jgarcia@fcirce.es::175dc08a-1302-4148-ac1b-0bfb3212d27b" providerId="AD" clId="Web-{AEB4C951-ABBA-FBE4-9DFD-5978DDDE22B6}" dt="2019-09-09T13:17:45.028" v="1" actId="1076"/>
        <pc:sldMkLst>
          <pc:docMk/>
          <pc:sldMk cId="2400445832" sldId="473"/>
        </pc:sldMkLst>
        <pc:spChg chg="mod">
          <ac:chgData name="Juan Garcia Cuadrado" userId="S::jgarcia@fcirce.es::175dc08a-1302-4148-ac1b-0bfb3212d27b" providerId="AD" clId="Web-{AEB4C951-ABBA-FBE4-9DFD-5978DDDE22B6}" dt="2019-09-09T13:17:45.028" v="1" actId="1076"/>
          <ac:spMkLst>
            <pc:docMk/>
            <pc:sldMk cId="2400445832" sldId="473"/>
            <ac:spMk id="24" creationId="{DBE7A298-8E79-4751-9FC1-CFF74106C9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FC5FB-F97A-4E37-8AF7-0D822AFB9E15}" type="datetimeFigureOut">
              <a:rPr lang="de-DE" smtClean="0"/>
              <a:t>14.10.2019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38008-0C65-4154-8D74-9AE6A9C91C4D}" type="slidenum">
              <a:rPr lang="de-DE" smtClean="0"/>
              <a:t>‹Nº›</a:t>
            </a:fld>
            <a:endParaRPr lang="de-DE"/>
          </a:p>
        </p:txBody>
      </p:sp>
    </p:spTree>
    <p:extLst>
      <p:ext uri="{BB962C8B-B14F-4D97-AF65-F5344CB8AC3E}">
        <p14:creationId xmlns:p14="http://schemas.microsoft.com/office/powerpoint/2010/main" val="17732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E14C6F40-59E0-41A1-8283-BEF3FE9D83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54E0574-D878-43F2-889B-6EF032767484}" type="slidenum">
              <a:rPr lang="es-ES" altLang="en-US"/>
              <a:pPr>
                <a:spcBef>
                  <a:spcPct val="0"/>
                </a:spcBef>
              </a:pPr>
              <a:t>3</a:t>
            </a:fld>
            <a:endParaRPr lang="es-ES" altLang="en-US"/>
          </a:p>
        </p:txBody>
      </p:sp>
      <p:sp>
        <p:nvSpPr>
          <p:cNvPr id="16387" name="Rectangle 2">
            <a:extLst>
              <a:ext uri="{FF2B5EF4-FFF2-40B4-BE49-F238E27FC236}">
                <a16:creationId xmlns:a16="http://schemas.microsoft.com/office/drawing/2014/main" id="{222B97CE-14B5-482D-860E-B33558D84B38}"/>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9CA83BD-51CC-4E26-85AD-DD88058234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9E0EEAD-720D-45D5-8ABF-EDB6C1E1BA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DD9FBDB-DF5D-44DA-AA25-337E444DB14D}" type="slidenum">
              <a:rPr lang="es-ES" altLang="en-US"/>
              <a:pPr>
                <a:spcBef>
                  <a:spcPct val="0"/>
                </a:spcBef>
              </a:pPr>
              <a:t>12</a:t>
            </a:fld>
            <a:endParaRPr lang="es-ES" altLang="en-US"/>
          </a:p>
        </p:txBody>
      </p:sp>
      <p:sp>
        <p:nvSpPr>
          <p:cNvPr id="34819" name="Rectangle 2">
            <a:extLst>
              <a:ext uri="{FF2B5EF4-FFF2-40B4-BE49-F238E27FC236}">
                <a16:creationId xmlns:a16="http://schemas.microsoft.com/office/drawing/2014/main" id="{077A9EA8-22B7-46CC-9A4F-A51C79C80783}"/>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CF4D36B4-AEC5-41B7-94D0-E0FB189CA7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2733C84-2871-4A01-ACE4-52D45F5A0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FBAE41A-F099-46D4-8CA6-F14E4C8B03F9}" type="slidenum">
              <a:rPr lang="es-ES" altLang="en-US"/>
              <a:pPr>
                <a:spcBef>
                  <a:spcPct val="0"/>
                </a:spcBef>
              </a:pPr>
              <a:t>13</a:t>
            </a:fld>
            <a:endParaRPr lang="es-ES" altLang="en-US"/>
          </a:p>
        </p:txBody>
      </p:sp>
      <p:sp>
        <p:nvSpPr>
          <p:cNvPr id="36867" name="Rectangle 2">
            <a:extLst>
              <a:ext uri="{FF2B5EF4-FFF2-40B4-BE49-F238E27FC236}">
                <a16:creationId xmlns:a16="http://schemas.microsoft.com/office/drawing/2014/main" id="{E3646B19-6782-44B4-A238-72773A7A963E}"/>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1ED455F2-790D-4255-8463-DB49A39BE6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5C2DDC3-67BB-4D9D-82FA-56D056A49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D4A6DBC-E4B8-4E86-B713-F2C9A8287C5C}" type="slidenum">
              <a:rPr lang="es-ES" altLang="en-US"/>
              <a:pPr>
                <a:spcBef>
                  <a:spcPct val="0"/>
                </a:spcBef>
              </a:pPr>
              <a:t>14</a:t>
            </a:fld>
            <a:endParaRPr lang="es-ES" altLang="en-US"/>
          </a:p>
        </p:txBody>
      </p:sp>
      <p:sp>
        <p:nvSpPr>
          <p:cNvPr id="38915" name="Rectangle 2">
            <a:extLst>
              <a:ext uri="{FF2B5EF4-FFF2-40B4-BE49-F238E27FC236}">
                <a16:creationId xmlns:a16="http://schemas.microsoft.com/office/drawing/2014/main" id="{D0FB1AD4-4B43-4CAC-9898-5B43870E4657}"/>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5C41686-13C0-4326-B0FE-7C50B2A54F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09ADEABB-7DAB-4DAF-976B-23A9AE1F56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F9C684A-42EE-4F91-8900-40E514A46DD8}" type="slidenum">
              <a:rPr lang="es-ES" altLang="en-US"/>
              <a:pPr>
                <a:spcBef>
                  <a:spcPct val="0"/>
                </a:spcBef>
              </a:pPr>
              <a:t>15</a:t>
            </a:fld>
            <a:endParaRPr lang="es-ES" altLang="en-US"/>
          </a:p>
        </p:txBody>
      </p:sp>
      <p:sp>
        <p:nvSpPr>
          <p:cNvPr id="40963" name="Rectangle 2">
            <a:extLst>
              <a:ext uri="{FF2B5EF4-FFF2-40B4-BE49-F238E27FC236}">
                <a16:creationId xmlns:a16="http://schemas.microsoft.com/office/drawing/2014/main" id="{57FABDCB-0122-4101-BD46-9D72ABF8C880}"/>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FE824EC-A23D-4800-B1EB-4A935F5C08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839E547-7B91-44A1-924F-F4513BB062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08CC1C5-F179-4ED2-9233-0E2C71208A45}" type="slidenum">
              <a:rPr lang="es-ES" altLang="en-US"/>
              <a:pPr>
                <a:spcBef>
                  <a:spcPct val="0"/>
                </a:spcBef>
              </a:pPr>
              <a:t>16</a:t>
            </a:fld>
            <a:endParaRPr lang="es-ES" altLang="en-US"/>
          </a:p>
        </p:txBody>
      </p:sp>
      <p:sp>
        <p:nvSpPr>
          <p:cNvPr id="43011" name="Rectangle 2">
            <a:extLst>
              <a:ext uri="{FF2B5EF4-FFF2-40B4-BE49-F238E27FC236}">
                <a16:creationId xmlns:a16="http://schemas.microsoft.com/office/drawing/2014/main" id="{19903D6B-1243-41F1-B379-D4FF67AEC60C}"/>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3168AEEC-D483-439B-892F-756F34D50E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67F5C44-5949-46D9-A210-87528F39A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426A73D-059D-458C-A85D-D15A31AB1D0B}" type="slidenum">
              <a:rPr lang="es-ES" altLang="en-US"/>
              <a:pPr>
                <a:spcBef>
                  <a:spcPct val="0"/>
                </a:spcBef>
              </a:pPr>
              <a:t>17</a:t>
            </a:fld>
            <a:endParaRPr lang="es-ES" altLang="en-US"/>
          </a:p>
        </p:txBody>
      </p:sp>
      <p:sp>
        <p:nvSpPr>
          <p:cNvPr id="45059" name="Rectangle 2">
            <a:extLst>
              <a:ext uri="{FF2B5EF4-FFF2-40B4-BE49-F238E27FC236}">
                <a16:creationId xmlns:a16="http://schemas.microsoft.com/office/drawing/2014/main" id="{482787F9-A07F-4F36-B198-F7DE54F1FEEB}"/>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E93D705A-8654-4688-9996-2EFDE65998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3D1D559-D9EE-49D4-8E0B-24A4DA8704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67427FB-339A-41A6-82C8-70A3DB4D5F90}" type="slidenum">
              <a:rPr lang="es-ES" altLang="en-US"/>
              <a:pPr>
                <a:spcBef>
                  <a:spcPct val="0"/>
                </a:spcBef>
              </a:pPr>
              <a:t>18</a:t>
            </a:fld>
            <a:endParaRPr lang="es-ES" altLang="en-US"/>
          </a:p>
        </p:txBody>
      </p:sp>
      <p:sp>
        <p:nvSpPr>
          <p:cNvPr id="47107" name="Rectangle 2">
            <a:extLst>
              <a:ext uri="{FF2B5EF4-FFF2-40B4-BE49-F238E27FC236}">
                <a16:creationId xmlns:a16="http://schemas.microsoft.com/office/drawing/2014/main" id="{A2833F73-545B-4995-9DD0-B8DBEE8FD68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E1EEA02-6EF5-4853-B7D3-13DA3CCF44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68746BCE-274A-4AAB-A71F-D4A0E55E8F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28515E8-9CBF-4402-9ECA-106C1D482502}" type="slidenum">
              <a:rPr lang="es-ES" altLang="en-US"/>
              <a:pPr>
                <a:spcBef>
                  <a:spcPct val="0"/>
                </a:spcBef>
              </a:pPr>
              <a:t>19</a:t>
            </a:fld>
            <a:endParaRPr lang="es-ES" altLang="en-US"/>
          </a:p>
        </p:txBody>
      </p:sp>
      <p:sp>
        <p:nvSpPr>
          <p:cNvPr id="49155" name="Rectangle 2">
            <a:extLst>
              <a:ext uri="{FF2B5EF4-FFF2-40B4-BE49-F238E27FC236}">
                <a16:creationId xmlns:a16="http://schemas.microsoft.com/office/drawing/2014/main" id="{AF41FBC7-F263-445D-B24F-B1B4A033597F}"/>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C720E77-5CE6-4563-8E6B-63C1F669F0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059160DA-FA84-4E11-9905-76FFAF0F34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E074C56-EB5F-4229-8415-1F3AAFEE5DFB}" type="slidenum">
              <a:rPr lang="es-ES" altLang="en-US"/>
              <a:pPr>
                <a:spcBef>
                  <a:spcPct val="0"/>
                </a:spcBef>
              </a:pPr>
              <a:t>20</a:t>
            </a:fld>
            <a:endParaRPr lang="es-ES" altLang="en-US"/>
          </a:p>
        </p:txBody>
      </p:sp>
      <p:sp>
        <p:nvSpPr>
          <p:cNvPr id="51203" name="Rectangle 2">
            <a:extLst>
              <a:ext uri="{FF2B5EF4-FFF2-40B4-BE49-F238E27FC236}">
                <a16:creationId xmlns:a16="http://schemas.microsoft.com/office/drawing/2014/main" id="{92A9E723-F687-4800-A1C7-73DC22B93A6A}"/>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7E6CD2AE-99AF-4365-A69B-F9C4E0C581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B0F8714-E39F-4904-A4E5-84574F68A0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063C0B7-3C79-4D88-8302-9C26D020A3CF}" type="slidenum">
              <a:rPr lang="es-ES" altLang="en-US"/>
              <a:pPr>
                <a:spcBef>
                  <a:spcPct val="0"/>
                </a:spcBef>
              </a:pPr>
              <a:t>21</a:t>
            </a:fld>
            <a:endParaRPr lang="es-ES" altLang="en-US"/>
          </a:p>
        </p:txBody>
      </p:sp>
      <p:sp>
        <p:nvSpPr>
          <p:cNvPr id="53251" name="Rectangle 2">
            <a:extLst>
              <a:ext uri="{FF2B5EF4-FFF2-40B4-BE49-F238E27FC236}">
                <a16:creationId xmlns:a16="http://schemas.microsoft.com/office/drawing/2014/main" id="{C2B711C6-941E-469C-88EC-53C10A2B2034}"/>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F63E6CCF-A6FE-446A-90C5-A7F9F4C4EC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77F906F-529D-4CA8-89B2-9A6C03EBA3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02ABBED-9C24-4D1C-A1E7-438B6800747A}" type="slidenum">
              <a:rPr lang="es-ES" altLang="en-US"/>
              <a:pPr>
                <a:spcBef>
                  <a:spcPct val="0"/>
                </a:spcBef>
              </a:pPr>
              <a:t>4</a:t>
            </a:fld>
            <a:endParaRPr lang="es-ES" altLang="en-US"/>
          </a:p>
        </p:txBody>
      </p:sp>
      <p:sp>
        <p:nvSpPr>
          <p:cNvPr id="18435" name="Rectangle 2">
            <a:extLst>
              <a:ext uri="{FF2B5EF4-FFF2-40B4-BE49-F238E27FC236}">
                <a16:creationId xmlns:a16="http://schemas.microsoft.com/office/drawing/2014/main" id="{04A5E56B-92A7-4B53-8E69-D5B43EC914D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D1EAE8D7-2BBB-4851-87E7-F216A56B4E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7988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0C2BAA7-F612-4AAB-9005-A09013A470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160EC6C-952E-4E45-A215-9B538FC6C1DE}" type="slidenum">
              <a:rPr lang="es-ES" altLang="en-US"/>
              <a:pPr>
                <a:spcBef>
                  <a:spcPct val="0"/>
                </a:spcBef>
              </a:pPr>
              <a:t>22</a:t>
            </a:fld>
            <a:endParaRPr lang="es-ES" altLang="en-US"/>
          </a:p>
        </p:txBody>
      </p:sp>
      <p:sp>
        <p:nvSpPr>
          <p:cNvPr id="55299" name="Rectangle 2">
            <a:extLst>
              <a:ext uri="{FF2B5EF4-FFF2-40B4-BE49-F238E27FC236}">
                <a16:creationId xmlns:a16="http://schemas.microsoft.com/office/drawing/2014/main" id="{C393FA84-4E0A-45BC-9457-AE09ACB9D19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9376F53-1666-4E4C-9EB9-F7CDCF7709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257A3A3A-ED20-4CF1-AAA6-CCAC1C871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074D4E1-2B3B-4FA6-AC3F-18735A21B5ED}" type="slidenum">
              <a:rPr lang="es-ES" altLang="en-US"/>
              <a:pPr>
                <a:spcBef>
                  <a:spcPct val="0"/>
                </a:spcBef>
              </a:pPr>
              <a:t>23</a:t>
            </a:fld>
            <a:endParaRPr lang="es-ES" altLang="en-US"/>
          </a:p>
        </p:txBody>
      </p:sp>
      <p:sp>
        <p:nvSpPr>
          <p:cNvPr id="57347" name="Rectangle 2">
            <a:extLst>
              <a:ext uri="{FF2B5EF4-FFF2-40B4-BE49-F238E27FC236}">
                <a16:creationId xmlns:a16="http://schemas.microsoft.com/office/drawing/2014/main" id="{D4335BEE-0089-4A6E-BA61-24EC83858BDF}"/>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8A1DB9E6-1C06-464C-9F66-CBDF22FC2A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E694D26-1525-4158-99C0-F74888B8C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221F467-A427-472B-8EF5-51F7FB4EEE22}" type="slidenum">
              <a:rPr lang="es-ES" altLang="en-US"/>
              <a:pPr>
                <a:spcBef>
                  <a:spcPct val="0"/>
                </a:spcBef>
              </a:pPr>
              <a:t>24</a:t>
            </a:fld>
            <a:endParaRPr lang="es-ES" altLang="en-US"/>
          </a:p>
        </p:txBody>
      </p:sp>
      <p:sp>
        <p:nvSpPr>
          <p:cNvPr id="59395" name="Rectangle 2">
            <a:extLst>
              <a:ext uri="{FF2B5EF4-FFF2-40B4-BE49-F238E27FC236}">
                <a16:creationId xmlns:a16="http://schemas.microsoft.com/office/drawing/2014/main" id="{8472BB3E-F73C-4819-9B2C-74C471751959}"/>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748119E-07B2-422C-8B80-73036990A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1407363-B144-4141-8E6A-22E541194F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9676DB5-9FFD-413D-9D70-E559D3EA9A7B}" type="slidenum">
              <a:rPr lang="es-ES" altLang="en-US"/>
              <a:pPr>
                <a:spcBef>
                  <a:spcPct val="0"/>
                </a:spcBef>
              </a:pPr>
              <a:t>25</a:t>
            </a:fld>
            <a:endParaRPr lang="es-ES" altLang="en-US"/>
          </a:p>
        </p:txBody>
      </p:sp>
      <p:sp>
        <p:nvSpPr>
          <p:cNvPr id="61443" name="Rectangle 2">
            <a:extLst>
              <a:ext uri="{FF2B5EF4-FFF2-40B4-BE49-F238E27FC236}">
                <a16:creationId xmlns:a16="http://schemas.microsoft.com/office/drawing/2014/main" id="{757AF070-69DC-4BA3-AFAC-6AEE1F0DE483}"/>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AC33B3F2-87F2-4634-AED7-5FB45104CE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36AFB32D-DA73-4F26-8575-A630D5344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9861CB2-1E08-4581-97A9-500E6A968781}" type="slidenum">
              <a:rPr lang="es-ES" altLang="en-US"/>
              <a:pPr>
                <a:spcBef>
                  <a:spcPct val="0"/>
                </a:spcBef>
              </a:pPr>
              <a:t>26</a:t>
            </a:fld>
            <a:endParaRPr lang="es-ES" altLang="en-US"/>
          </a:p>
        </p:txBody>
      </p:sp>
      <p:sp>
        <p:nvSpPr>
          <p:cNvPr id="63491" name="Rectangle 2">
            <a:extLst>
              <a:ext uri="{FF2B5EF4-FFF2-40B4-BE49-F238E27FC236}">
                <a16:creationId xmlns:a16="http://schemas.microsoft.com/office/drawing/2014/main" id="{43990D9F-47B8-4B42-B807-7873FB638ACD}"/>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8AB98D6F-95BD-478F-9082-4614AACCD3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077EA47-9F3E-40AF-80CB-7860A87D0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D9BCBE8-AC47-4DCD-ADC6-2860746B53CB}" type="slidenum">
              <a:rPr lang="es-ES" altLang="en-US"/>
              <a:pPr>
                <a:spcBef>
                  <a:spcPct val="0"/>
                </a:spcBef>
              </a:pPr>
              <a:t>27</a:t>
            </a:fld>
            <a:endParaRPr lang="es-ES" altLang="en-US"/>
          </a:p>
        </p:txBody>
      </p:sp>
      <p:sp>
        <p:nvSpPr>
          <p:cNvPr id="65539" name="Rectangle 2">
            <a:extLst>
              <a:ext uri="{FF2B5EF4-FFF2-40B4-BE49-F238E27FC236}">
                <a16:creationId xmlns:a16="http://schemas.microsoft.com/office/drawing/2014/main" id="{3C4B8222-5787-484E-A7E4-80D838A3D6E5}"/>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F6C21DA-7DB0-45E5-89FF-A9E2AC1EA9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1A0A5FE-44C0-4980-ACC7-AEC584037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29BB0E3-9C52-4201-A13E-8588C5C5D6CA}" type="slidenum">
              <a:rPr lang="es-ES" altLang="en-US"/>
              <a:pPr>
                <a:spcBef>
                  <a:spcPct val="0"/>
                </a:spcBef>
              </a:pPr>
              <a:t>28</a:t>
            </a:fld>
            <a:endParaRPr lang="es-ES" altLang="en-US"/>
          </a:p>
        </p:txBody>
      </p:sp>
      <p:sp>
        <p:nvSpPr>
          <p:cNvPr id="67587" name="Rectangle 2">
            <a:extLst>
              <a:ext uri="{FF2B5EF4-FFF2-40B4-BE49-F238E27FC236}">
                <a16:creationId xmlns:a16="http://schemas.microsoft.com/office/drawing/2014/main" id="{CF765FF0-AA23-4AC2-A83A-5F3B31909F16}"/>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12EBD80B-BBEC-40A7-8179-341C15510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6ABDF76-0D3B-4E27-A6E0-467B0C9298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9057F91-FC39-44EA-A23D-B28FFEA3D675}" type="slidenum">
              <a:rPr lang="es-ES" altLang="en-US"/>
              <a:pPr>
                <a:spcBef>
                  <a:spcPct val="0"/>
                </a:spcBef>
              </a:pPr>
              <a:t>29</a:t>
            </a:fld>
            <a:endParaRPr lang="es-ES" altLang="en-US"/>
          </a:p>
        </p:txBody>
      </p:sp>
      <p:sp>
        <p:nvSpPr>
          <p:cNvPr id="69635" name="Rectangle 2">
            <a:extLst>
              <a:ext uri="{FF2B5EF4-FFF2-40B4-BE49-F238E27FC236}">
                <a16:creationId xmlns:a16="http://schemas.microsoft.com/office/drawing/2014/main" id="{707184D4-07D2-4FE0-AD05-CEE8A79F040B}"/>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88505CEE-BA45-4C89-B020-6D861B1653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E327058-119E-420C-B16D-43CE7C45C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49B47E6-1E3A-453B-BD4A-52B9DDF07D2A}" type="slidenum">
              <a:rPr lang="es-ES" altLang="en-US"/>
              <a:pPr>
                <a:spcBef>
                  <a:spcPct val="0"/>
                </a:spcBef>
              </a:pPr>
              <a:t>30</a:t>
            </a:fld>
            <a:endParaRPr lang="es-ES" altLang="en-US"/>
          </a:p>
        </p:txBody>
      </p:sp>
      <p:sp>
        <p:nvSpPr>
          <p:cNvPr id="71683" name="Rectangle 2">
            <a:extLst>
              <a:ext uri="{FF2B5EF4-FFF2-40B4-BE49-F238E27FC236}">
                <a16:creationId xmlns:a16="http://schemas.microsoft.com/office/drawing/2014/main" id="{D690A53B-B97C-4647-BBF9-FAE4F4A70F4C}"/>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83A3FF9-0036-4448-8342-678C23FCB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719FE11-F531-4744-AF57-1A42810131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365F8F5-39E7-4303-8592-0633128A408B}" type="slidenum">
              <a:rPr lang="es-ES" altLang="en-US"/>
              <a:pPr>
                <a:spcBef>
                  <a:spcPct val="0"/>
                </a:spcBef>
              </a:pPr>
              <a:t>31</a:t>
            </a:fld>
            <a:endParaRPr lang="es-ES" altLang="en-US"/>
          </a:p>
        </p:txBody>
      </p:sp>
      <p:sp>
        <p:nvSpPr>
          <p:cNvPr id="73731" name="Rectangle 2">
            <a:extLst>
              <a:ext uri="{FF2B5EF4-FFF2-40B4-BE49-F238E27FC236}">
                <a16:creationId xmlns:a16="http://schemas.microsoft.com/office/drawing/2014/main" id="{2EC489D4-C098-48A4-BE57-B399C3A2AFCC}"/>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C5BC1905-EED1-4439-9EBD-FF9D954D94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F521CEDF-6C04-4247-A43E-1768F182F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E6EA70-232D-4C13-9184-272011066196}" type="slidenum">
              <a:rPr lang="es-ES" altLang="en-US"/>
              <a:pPr>
                <a:spcBef>
                  <a:spcPct val="0"/>
                </a:spcBef>
              </a:pPr>
              <a:t>5</a:t>
            </a:fld>
            <a:endParaRPr lang="es-ES" altLang="en-US"/>
          </a:p>
        </p:txBody>
      </p:sp>
      <p:sp>
        <p:nvSpPr>
          <p:cNvPr id="20483" name="Rectangle 2">
            <a:extLst>
              <a:ext uri="{FF2B5EF4-FFF2-40B4-BE49-F238E27FC236}">
                <a16:creationId xmlns:a16="http://schemas.microsoft.com/office/drawing/2014/main" id="{3C0FA4F8-F65B-4842-9FD4-E448B96F5016}"/>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92F0DC51-6E48-41D7-AE06-18D6E233D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D84183C4-BA95-4E84-B58C-819634D8C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A6FDEAC-4C58-402D-9007-A4446F2E718F}" type="slidenum">
              <a:rPr lang="es-ES" altLang="en-US"/>
              <a:pPr>
                <a:spcBef>
                  <a:spcPct val="0"/>
                </a:spcBef>
              </a:pPr>
              <a:t>32</a:t>
            </a:fld>
            <a:endParaRPr lang="es-ES" altLang="en-US"/>
          </a:p>
        </p:txBody>
      </p:sp>
      <p:sp>
        <p:nvSpPr>
          <p:cNvPr id="75779" name="Rectangle 2">
            <a:extLst>
              <a:ext uri="{FF2B5EF4-FFF2-40B4-BE49-F238E27FC236}">
                <a16:creationId xmlns:a16="http://schemas.microsoft.com/office/drawing/2014/main" id="{C213E95C-ABB2-4AD7-B267-5575B4E665BC}"/>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9B056C61-BE46-44D1-9A77-40B685A990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C29D40F-B2C5-4A81-9ED9-2342302832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ABD0CCA-ECDB-42D7-843F-2B6FBD5BC2B0}" type="slidenum">
              <a:rPr lang="es-ES" altLang="en-US"/>
              <a:pPr>
                <a:spcBef>
                  <a:spcPct val="0"/>
                </a:spcBef>
              </a:pPr>
              <a:t>33</a:t>
            </a:fld>
            <a:endParaRPr lang="es-ES" altLang="en-US"/>
          </a:p>
        </p:txBody>
      </p:sp>
      <p:sp>
        <p:nvSpPr>
          <p:cNvPr id="77827" name="Rectangle 2">
            <a:extLst>
              <a:ext uri="{FF2B5EF4-FFF2-40B4-BE49-F238E27FC236}">
                <a16:creationId xmlns:a16="http://schemas.microsoft.com/office/drawing/2014/main" id="{80263A68-4DD0-4483-81C8-5FDDE69587E9}"/>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F3263B6B-EE15-428F-93DE-7C6B10C617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031637F7-BD41-4931-BCAF-21FC91F3C3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374C9EC-8143-4349-B1C7-4DD97CAA8687}" type="slidenum">
              <a:rPr lang="es-ES" altLang="en-US"/>
              <a:pPr>
                <a:spcBef>
                  <a:spcPct val="0"/>
                </a:spcBef>
              </a:pPr>
              <a:t>34</a:t>
            </a:fld>
            <a:endParaRPr lang="es-ES" altLang="en-US"/>
          </a:p>
        </p:txBody>
      </p:sp>
      <p:sp>
        <p:nvSpPr>
          <p:cNvPr id="79875" name="Rectangle 2">
            <a:extLst>
              <a:ext uri="{FF2B5EF4-FFF2-40B4-BE49-F238E27FC236}">
                <a16:creationId xmlns:a16="http://schemas.microsoft.com/office/drawing/2014/main" id="{122DFD19-9198-4E4C-88B1-F5FB67AD2C03}"/>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12E8F1F1-043A-433C-BD8E-9779B84CC9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2B669550-AB97-49E5-BF63-8C7C15827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1C1EAA9-9987-4CD2-956B-B9874A22C3EF}" type="slidenum">
              <a:rPr lang="es-ES" altLang="en-US"/>
              <a:pPr>
                <a:spcBef>
                  <a:spcPct val="0"/>
                </a:spcBef>
              </a:pPr>
              <a:t>35</a:t>
            </a:fld>
            <a:endParaRPr lang="es-ES" altLang="en-US"/>
          </a:p>
        </p:txBody>
      </p:sp>
      <p:sp>
        <p:nvSpPr>
          <p:cNvPr id="81923" name="Rectangle 2">
            <a:extLst>
              <a:ext uri="{FF2B5EF4-FFF2-40B4-BE49-F238E27FC236}">
                <a16:creationId xmlns:a16="http://schemas.microsoft.com/office/drawing/2014/main" id="{54C94A64-B7BD-4F96-B14E-98B9C6CFD238}"/>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7DDEE8EF-DD5B-4A7A-9CC3-52E5202D6D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5F2886B4-75B5-4268-9350-27CE17D20B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2B59E5D-FF4F-4E17-82A9-DCCF6C2849F9}" type="slidenum">
              <a:rPr lang="es-ES" altLang="en-US"/>
              <a:pPr>
                <a:spcBef>
                  <a:spcPct val="0"/>
                </a:spcBef>
              </a:pPr>
              <a:t>36</a:t>
            </a:fld>
            <a:endParaRPr lang="es-ES" altLang="en-US"/>
          </a:p>
        </p:txBody>
      </p:sp>
      <p:sp>
        <p:nvSpPr>
          <p:cNvPr id="83971" name="Rectangle 2">
            <a:extLst>
              <a:ext uri="{FF2B5EF4-FFF2-40B4-BE49-F238E27FC236}">
                <a16:creationId xmlns:a16="http://schemas.microsoft.com/office/drawing/2014/main" id="{844FA57E-36E9-40DA-B80D-843390FF492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2D67E3FE-A8BC-49DD-85B5-C13EE5B1C5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8E1636A-D65E-41B4-A4E3-1C909B4C4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17BA353-0D88-4528-8D03-403AE04DB384}" type="slidenum">
              <a:rPr lang="es-ES" altLang="en-US"/>
              <a:pPr>
                <a:spcBef>
                  <a:spcPct val="0"/>
                </a:spcBef>
              </a:pPr>
              <a:t>37</a:t>
            </a:fld>
            <a:endParaRPr lang="es-ES" altLang="en-US"/>
          </a:p>
        </p:txBody>
      </p:sp>
      <p:sp>
        <p:nvSpPr>
          <p:cNvPr id="86019" name="Rectangle 2">
            <a:extLst>
              <a:ext uri="{FF2B5EF4-FFF2-40B4-BE49-F238E27FC236}">
                <a16:creationId xmlns:a16="http://schemas.microsoft.com/office/drawing/2014/main" id="{98DD6AA8-F2E1-4673-A896-E09BDA8CB91D}"/>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511176A6-0C57-4B99-B690-654FC9E72C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38</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39</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368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40</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294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41</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8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690121F6-DF71-4A6A-B908-EB7FACE15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3987B23-208E-46CC-8C3F-121763D0C8D0}" type="slidenum">
              <a:rPr lang="es-ES" altLang="en-US"/>
              <a:pPr>
                <a:spcBef>
                  <a:spcPct val="0"/>
                </a:spcBef>
              </a:pPr>
              <a:t>6</a:t>
            </a:fld>
            <a:endParaRPr lang="es-ES" altLang="en-US"/>
          </a:p>
        </p:txBody>
      </p:sp>
      <p:sp>
        <p:nvSpPr>
          <p:cNvPr id="22531" name="Rectangle 2">
            <a:extLst>
              <a:ext uri="{FF2B5EF4-FFF2-40B4-BE49-F238E27FC236}">
                <a16:creationId xmlns:a16="http://schemas.microsoft.com/office/drawing/2014/main" id="{8A441116-91B2-4AF1-9AED-EC282F5E8F2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023BA1E7-BC7F-46D3-8182-7AE3FB2F01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n-US">
                <a:latin typeface="Arial" panose="020B0604020202020204" pitchFamily="34" charset="0"/>
                <a:cs typeface="Arial" panose="020B0604020202020204" pitchFamily="34" charset="0"/>
              </a:rPr>
              <a:t>The atmospheric boilers take the air for the combustion from the same place where are installed, and the airtight boiler takes the air from outside, there is an extractor that forces air inlet and outlet.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42</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510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25A7356D-3761-4607-8FBA-952DED959C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147F436-8A88-42A6-9F06-56617735B417}" type="slidenum">
              <a:rPr lang="es-ES" altLang="en-US"/>
              <a:pPr>
                <a:spcBef>
                  <a:spcPct val="0"/>
                </a:spcBef>
              </a:pPr>
              <a:t>43</a:t>
            </a:fld>
            <a:endParaRPr lang="es-ES" altLang="en-US"/>
          </a:p>
        </p:txBody>
      </p:sp>
      <p:sp>
        <p:nvSpPr>
          <p:cNvPr id="90115" name="Rectangle 2">
            <a:extLst>
              <a:ext uri="{FF2B5EF4-FFF2-40B4-BE49-F238E27FC236}">
                <a16:creationId xmlns:a16="http://schemas.microsoft.com/office/drawing/2014/main" id="{C325BD89-13C7-47A4-84F2-5E1EC98082FD}"/>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7C966EDE-2B90-4A41-AD9C-BA7906F101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09570C4D-F56B-4F23-A4A0-292A1014C9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AA5E2E7-90CB-4A8E-8ADD-E1EB0702CEEE}" type="slidenum">
              <a:rPr lang="es-ES" altLang="en-US"/>
              <a:pPr>
                <a:spcBef>
                  <a:spcPct val="0"/>
                </a:spcBef>
              </a:pPr>
              <a:t>44</a:t>
            </a:fld>
            <a:endParaRPr lang="es-ES" altLang="en-US"/>
          </a:p>
        </p:txBody>
      </p:sp>
      <p:sp>
        <p:nvSpPr>
          <p:cNvPr id="92163" name="Rectangle 2">
            <a:extLst>
              <a:ext uri="{FF2B5EF4-FFF2-40B4-BE49-F238E27FC236}">
                <a16:creationId xmlns:a16="http://schemas.microsoft.com/office/drawing/2014/main" id="{E4A6FAFC-C566-4484-8090-DA21CE122EC6}"/>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A801178A-1D7B-43FC-8AA2-FE53C8A1DF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675CDD08-7C9E-4C24-B8FA-00779C29CF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E29CD3C-AADA-4F86-8143-24789648B4E7}" type="slidenum">
              <a:rPr lang="es-ES" altLang="en-US"/>
              <a:pPr>
                <a:spcBef>
                  <a:spcPct val="0"/>
                </a:spcBef>
              </a:pPr>
              <a:t>45</a:t>
            </a:fld>
            <a:endParaRPr lang="es-ES" altLang="en-US"/>
          </a:p>
        </p:txBody>
      </p:sp>
      <p:sp>
        <p:nvSpPr>
          <p:cNvPr id="94211" name="Rectangle 2">
            <a:extLst>
              <a:ext uri="{FF2B5EF4-FFF2-40B4-BE49-F238E27FC236}">
                <a16:creationId xmlns:a16="http://schemas.microsoft.com/office/drawing/2014/main" id="{58BF84FA-C437-4CE3-BAFD-666CB270F1DE}"/>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40BDD5F8-B3C2-4423-9D2C-561609759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478FC914-AE8E-4D58-82D9-F26C0DC6DF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9C013C3-796C-4780-943B-BE92E14BA93D}" type="slidenum">
              <a:rPr lang="es-ES" altLang="en-US"/>
              <a:pPr>
                <a:spcBef>
                  <a:spcPct val="0"/>
                </a:spcBef>
              </a:pPr>
              <a:t>46</a:t>
            </a:fld>
            <a:endParaRPr lang="es-ES" altLang="en-US"/>
          </a:p>
        </p:txBody>
      </p:sp>
      <p:sp>
        <p:nvSpPr>
          <p:cNvPr id="96259" name="Rectangle 2">
            <a:extLst>
              <a:ext uri="{FF2B5EF4-FFF2-40B4-BE49-F238E27FC236}">
                <a16:creationId xmlns:a16="http://schemas.microsoft.com/office/drawing/2014/main" id="{09EEA9A1-0901-44A9-BCA9-95A9F01B651E}"/>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5B10C543-5CEA-4344-91CF-7DFB66F86C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C346CBAF-EDD0-40E3-ABE8-B91A0D9E12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526617E-045D-4DC2-8326-7C90F6AFE7E1}" type="slidenum">
              <a:rPr lang="es-ES" altLang="en-US"/>
              <a:pPr>
                <a:spcBef>
                  <a:spcPct val="0"/>
                </a:spcBef>
              </a:pPr>
              <a:t>47</a:t>
            </a:fld>
            <a:endParaRPr lang="es-ES" altLang="en-US"/>
          </a:p>
        </p:txBody>
      </p:sp>
      <p:sp>
        <p:nvSpPr>
          <p:cNvPr id="98307" name="Rectangle 2">
            <a:extLst>
              <a:ext uri="{FF2B5EF4-FFF2-40B4-BE49-F238E27FC236}">
                <a16:creationId xmlns:a16="http://schemas.microsoft.com/office/drawing/2014/main" id="{F3AA7014-346F-4339-9BF9-CB01D7F05EFA}"/>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9CB17778-397A-4399-AA58-BC33A61ED4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BB7A3751-7BC4-49D6-9B7D-CB65113CD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76079D8-A79A-4A17-97D7-CEF1F1EEA149}" type="slidenum">
              <a:rPr lang="es-ES" altLang="en-US"/>
              <a:pPr>
                <a:spcBef>
                  <a:spcPct val="0"/>
                </a:spcBef>
              </a:pPr>
              <a:t>48</a:t>
            </a:fld>
            <a:endParaRPr lang="es-ES" altLang="en-US"/>
          </a:p>
        </p:txBody>
      </p:sp>
      <p:sp>
        <p:nvSpPr>
          <p:cNvPr id="100355" name="Rectangle 2">
            <a:extLst>
              <a:ext uri="{FF2B5EF4-FFF2-40B4-BE49-F238E27FC236}">
                <a16:creationId xmlns:a16="http://schemas.microsoft.com/office/drawing/2014/main" id="{6DF963C8-EA17-4530-9060-6CC5189BFE57}"/>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68DE5E63-A929-434B-8EDF-38E05A6227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3B936AC2-D7DB-46BD-A574-FA5D069B74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39450CA-43C5-400D-AF40-A48AC3E0781E}" type="slidenum">
              <a:rPr lang="es-ES" altLang="en-US"/>
              <a:pPr>
                <a:spcBef>
                  <a:spcPct val="0"/>
                </a:spcBef>
              </a:pPr>
              <a:t>49</a:t>
            </a:fld>
            <a:endParaRPr lang="es-ES" altLang="en-US"/>
          </a:p>
        </p:txBody>
      </p:sp>
      <p:sp>
        <p:nvSpPr>
          <p:cNvPr id="102403" name="Rectangle 2">
            <a:extLst>
              <a:ext uri="{FF2B5EF4-FFF2-40B4-BE49-F238E27FC236}">
                <a16:creationId xmlns:a16="http://schemas.microsoft.com/office/drawing/2014/main" id="{F2F98EBC-9E4B-4E16-AB2C-8C7C238164E8}"/>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DFA0296C-0285-4CBD-9B46-D8F3B6DE05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978CFB03-21B2-47FE-9AE1-88472E5BB6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2BA7A8-036C-4905-8405-BB6F717F1FF9}" type="slidenum">
              <a:rPr lang="es-ES" altLang="en-US"/>
              <a:pPr>
                <a:spcBef>
                  <a:spcPct val="0"/>
                </a:spcBef>
              </a:pPr>
              <a:t>50</a:t>
            </a:fld>
            <a:endParaRPr lang="es-ES" altLang="en-US"/>
          </a:p>
        </p:txBody>
      </p:sp>
      <p:sp>
        <p:nvSpPr>
          <p:cNvPr id="104451" name="Rectangle 2">
            <a:extLst>
              <a:ext uri="{FF2B5EF4-FFF2-40B4-BE49-F238E27FC236}">
                <a16:creationId xmlns:a16="http://schemas.microsoft.com/office/drawing/2014/main" id="{6128CF52-2486-4D00-A0CC-0A5188117C45}"/>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F67B79AB-4F44-4FDE-B15E-B4EA4E66B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45477D7E-E56C-4C20-96BD-DF44FA7287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8D06DA1-EFC9-4CC8-987D-693D23CD3E6E}" type="slidenum">
              <a:rPr lang="es-ES" altLang="en-US"/>
              <a:pPr>
                <a:spcBef>
                  <a:spcPct val="0"/>
                </a:spcBef>
              </a:pPr>
              <a:t>51</a:t>
            </a:fld>
            <a:endParaRPr lang="es-ES" altLang="en-US"/>
          </a:p>
        </p:txBody>
      </p:sp>
      <p:sp>
        <p:nvSpPr>
          <p:cNvPr id="106499" name="Rectangle 2">
            <a:extLst>
              <a:ext uri="{FF2B5EF4-FFF2-40B4-BE49-F238E27FC236}">
                <a16:creationId xmlns:a16="http://schemas.microsoft.com/office/drawing/2014/main" id="{D2719102-D052-47B9-95B8-C794DC592D4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7868A2C0-88FA-4FD8-89FC-C4FECA7162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00199DF5-4173-43CD-91C1-F465F5FE6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2FFACB3-FAAB-4160-BB1E-ECBDBDC23BEA}" type="slidenum">
              <a:rPr lang="es-ES" altLang="en-US"/>
              <a:pPr>
                <a:spcBef>
                  <a:spcPct val="0"/>
                </a:spcBef>
              </a:pPr>
              <a:t>7</a:t>
            </a:fld>
            <a:endParaRPr lang="es-ES" altLang="en-US"/>
          </a:p>
        </p:txBody>
      </p:sp>
      <p:sp>
        <p:nvSpPr>
          <p:cNvPr id="24579" name="Rectangle 2">
            <a:extLst>
              <a:ext uri="{FF2B5EF4-FFF2-40B4-BE49-F238E27FC236}">
                <a16:creationId xmlns:a16="http://schemas.microsoft.com/office/drawing/2014/main" id="{653B68CB-9500-4D6E-8312-1D291EBAB750}"/>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9B80B2B-657A-4968-8C4C-D5F425ECCE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00199DF5-4173-43CD-91C1-F465F5FE6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2FFACB3-FAAB-4160-BB1E-ECBDBDC23BEA}" type="slidenum">
              <a:rPr lang="es-ES" altLang="en-US"/>
              <a:pPr>
                <a:spcBef>
                  <a:spcPct val="0"/>
                </a:spcBef>
              </a:pPr>
              <a:t>8</a:t>
            </a:fld>
            <a:endParaRPr lang="es-ES" altLang="en-US"/>
          </a:p>
        </p:txBody>
      </p:sp>
      <p:sp>
        <p:nvSpPr>
          <p:cNvPr id="24579" name="Rectangle 2">
            <a:extLst>
              <a:ext uri="{FF2B5EF4-FFF2-40B4-BE49-F238E27FC236}">
                <a16:creationId xmlns:a16="http://schemas.microsoft.com/office/drawing/2014/main" id="{653B68CB-9500-4D6E-8312-1D291EBAB750}"/>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9B80B2B-657A-4968-8C4C-D5F425ECCE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21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48EE36A-113E-42FC-86BF-182DD9A929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45DB4F0-3A21-4ED8-B667-CE6ACD3416B7}" type="slidenum">
              <a:rPr lang="es-ES" altLang="en-US"/>
              <a:pPr>
                <a:spcBef>
                  <a:spcPct val="0"/>
                </a:spcBef>
              </a:pPr>
              <a:t>9</a:t>
            </a:fld>
            <a:endParaRPr lang="es-ES" altLang="en-US"/>
          </a:p>
        </p:txBody>
      </p:sp>
      <p:sp>
        <p:nvSpPr>
          <p:cNvPr id="28675" name="Rectangle 2">
            <a:extLst>
              <a:ext uri="{FF2B5EF4-FFF2-40B4-BE49-F238E27FC236}">
                <a16:creationId xmlns:a16="http://schemas.microsoft.com/office/drawing/2014/main" id="{5D334C63-818F-4D20-9BF7-6260A46F5A35}"/>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EE14FB9-529E-4D98-AE48-785C326170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FBF072E-7572-4684-B643-86C024F20F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F467255-9D5C-45AC-A966-8DE33218E660}" type="slidenum">
              <a:rPr lang="es-ES" altLang="en-US"/>
              <a:pPr>
                <a:spcBef>
                  <a:spcPct val="0"/>
                </a:spcBef>
              </a:pPr>
              <a:t>10</a:t>
            </a:fld>
            <a:endParaRPr lang="es-ES" altLang="en-US"/>
          </a:p>
        </p:txBody>
      </p:sp>
      <p:sp>
        <p:nvSpPr>
          <p:cNvPr id="30723" name="Rectangle 2">
            <a:extLst>
              <a:ext uri="{FF2B5EF4-FFF2-40B4-BE49-F238E27FC236}">
                <a16:creationId xmlns:a16="http://schemas.microsoft.com/office/drawing/2014/main" id="{60035A24-13E2-4C81-8C5F-C251F1A436B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023DD7CB-AE4F-41C6-AA6D-2D66DA6C44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7D31A49-1B98-4430-BF4C-60D3740F7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A492342-27C4-4909-815F-F2CE3F903CED}" type="slidenum">
              <a:rPr lang="es-ES" altLang="en-US"/>
              <a:pPr>
                <a:spcBef>
                  <a:spcPct val="0"/>
                </a:spcBef>
              </a:pPr>
              <a:t>11</a:t>
            </a:fld>
            <a:endParaRPr lang="es-ES" altLang="en-US"/>
          </a:p>
        </p:txBody>
      </p:sp>
      <p:sp>
        <p:nvSpPr>
          <p:cNvPr id="32771" name="Rectangle 2">
            <a:extLst>
              <a:ext uri="{FF2B5EF4-FFF2-40B4-BE49-F238E27FC236}">
                <a16:creationId xmlns:a16="http://schemas.microsoft.com/office/drawing/2014/main" id="{6D8BC226-E667-4B01-BEBC-D056C9F9D487}"/>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8461410-A45C-4E43-8B01-7B7541EC34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4743" y="1916831"/>
            <a:ext cx="8495708" cy="910952"/>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274638"/>
            <a:ext cx="8403728" cy="490066"/>
          </a:xfrm>
        </p:spPr>
        <p:txBody>
          <a:bodyPr/>
          <a:lstStyle/>
          <a:p>
            <a:r>
              <a:rPr lang="de-DE" dirty="0"/>
              <a:t>Titelmasterformat durch Klicken bearbeiten</a:t>
            </a:r>
          </a:p>
        </p:txBody>
      </p:sp>
    </p:spTree>
    <p:extLst>
      <p:ext uri="{BB962C8B-B14F-4D97-AF65-F5344CB8AC3E}">
        <p14:creationId xmlns:p14="http://schemas.microsoft.com/office/powerpoint/2010/main" val="38892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76991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68351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132529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298942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dirty="0"/>
              <a:t>Titelmasterformat durch Klicken bearbeiten</a:t>
            </a:r>
          </a:p>
        </p:txBody>
      </p:sp>
      <p:sp>
        <p:nvSpPr>
          <p:cNvPr id="3" name="Inhaltsplatzhalter 2"/>
          <p:cNvSpPr>
            <a:spLocks noGrp="1"/>
          </p:cNvSpPr>
          <p:nvPr>
            <p:ph idx="1"/>
          </p:nvPr>
        </p:nvSpPr>
        <p:spPr/>
        <p:txBody>
          <a:bodyPr/>
          <a:lstStyle>
            <a:lvl1pPr>
              <a:defRPr sz="1900" b="1"/>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278318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4406900"/>
            <a:ext cx="8403728" cy="490066"/>
          </a:xfrm>
        </p:spPr>
        <p:txBody>
          <a:bodyPr/>
          <a:lstStyle/>
          <a:p>
            <a:r>
              <a:rPr lang="de-DE" dirty="0"/>
              <a:t>Titelmasterformat durch Klicken bearbeiten</a:t>
            </a:r>
          </a:p>
        </p:txBody>
      </p:sp>
    </p:spTree>
    <p:extLst>
      <p:ext uri="{BB962C8B-B14F-4D97-AF65-F5344CB8AC3E}">
        <p14:creationId xmlns:p14="http://schemas.microsoft.com/office/powerpoint/2010/main" val="26057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347954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457200" y="1535113"/>
            <a:ext cx="4040188"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4645025" y="1535113"/>
            <a:ext cx="4041775"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8B3FE12-62BD-41F9-8F3F-A0956C733398}" type="slidenum">
              <a:rPr lang="de-DE" smtClean="0"/>
              <a:t>‹Nº›</a:t>
            </a:fld>
            <a:endParaRPr lang="de-DE"/>
          </a:p>
        </p:txBody>
      </p:sp>
      <p:sp>
        <p:nvSpPr>
          <p:cNvPr id="10"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92052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8B3FE12-62BD-41F9-8F3F-A0956C733398}" type="slidenum">
              <a:rPr lang="de-DE" smtClean="0"/>
              <a:t>‹Nº›</a:t>
            </a:fld>
            <a:endParaRPr lang="de-DE"/>
          </a:p>
        </p:txBody>
      </p:sp>
      <p:sp>
        <p:nvSpPr>
          <p:cNvPr id="6"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255138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91523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98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25695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0136" y="274638"/>
            <a:ext cx="8403728" cy="490066"/>
          </a:xfrm>
          <a:prstGeom prst="rect">
            <a:avLst/>
          </a:prstGeom>
          <a:solidFill>
            <a:schemeClr val="accent2">
              <a:lumMod val="75000"/>
            </a:schemeClr>
          </a:solidFill>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092279" y="6432776"/>
            <a:ext cx="755803" cy="180040"/>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endParaRPr lang="de-DE" dirty="0"/>
          </a:p>
        </p:txBody>
      </p:sp>
      <p:sp>
        <p:nvSpPr>
          <p:cNvPr id="5" name="Fußzeilenplatzhalter 4"/>
          <p:cNvSpPr>
            <a:spLocks noGrp="1"/>
          </p:cNvSpPr>
          <p:nvPr>
            <p:ph type="ftr" sz="quarter" idx="3"/>
          </p:nvPr>
        </p:nvSpPr>
        <p:spPr>
          <a:xfrm>
            <a:off x="1979713" y="6436054"/>
            <a:ext cx="5032240" cy="176761"/>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endParaRPr lang="de-DE" dirty="0"/>
          </a:p>
        </p:txBody>
      </p:sp>
      <p:sp>
        <p:nvSpPr>
          <p:cNvPr id="6" name="Foliennummernplatzhalter 5"/>
          <p:cNvSpPr>
            <a:spLocks noGrp="1"/>
          </p:cNvSpPr>
          <p:nvPr>
            <p:ph type="sldNum" sz="quarter" idx="4"/>
          </p:nvPr>
        </p:nvSpPr>
        <p:spPr>
          <a:xfrm>
            <a:off x="7862597" y="6432776"/>
            <a:ext cx="514400" cy="180040"/>
          </a:xfrm>
          <a:prstGeom prst="rect">
            <a:avLst/>
          </a:prstGeom>
        </p:spPr>
        <p:txBody>
          <a:bodyPr vert="horz" lIns="91440" tIns="45720" rIns="36000" bIns="45720" rtlCol="0" anchor="ctr"/>
          <a:lstStyle>
            <a:lvl1pPr algn="r">
              <a:defRPr sz="800">
                <a:solidFill>
                  <a:schemeClr val="tx1">
                    <a:lumMod val="75000"/>
                    <a:lumOff val="25000"/>
                  </a:schemeClr>
                </a:solidFill>
              </a:defRPr>
            </a:lvl1pPr>
          </a:lstStyle>
          <a:p>
            <a:fld id="{78B3FE12-62BD-41F9-8F3F-A0956C733398}" type="slidenum">
              <a:rPr lang="de-DE" smtClean="0"/>
              <a:pPr/>
              <a:t>‹Nº›</a:t>
            </a:fld>
            <a:endParaRPr lang="de-DE" dirty="0"/>
          </a:p>
        </p:txBody>
      </p:sp>
      <p:pic>
        <p:nvPicPr>
          <p:cNvPr id="10" name="Picture 2" descr="http://www.uniteeurope.org/images/ue/ec.png"/>
          <p:cNvPicPr>
            <a:picLocks noChangeAspect="1" noChangeArrowheads="1"/>
          </p:cNvPicPr>
          <p:nvPr userDrawn="1"/>
        </p:nvPicPr>
        <p:blipFill>
          <a:blip r:embed="rId15"/>
          <a:srcRect l="89568"/>
          <a:stretch>
            <a:fillRect/>
          </a:stretch>
        </p:blipFill>
        <p:spPr bwMode="auto">
          <a:xfrm>
            <a:off x="8372736" y="6332204"/>
            <a:ext cx="462250" cy="337156"/>
          </a:xfrm>
          <a:prstGeom prst="rect">
            <a:avLst/>
          </a:prstGeom>
          <a:noFill/>
        </p:spPr>
      </p:pic>
      <p:sp>
        <p:nvSpPr>
          <p:cNvPr id="11" name="TextBox 17"/>
          <p:cNvSpPr txBox="1"/>
          <p:nvPr userDrawn="1"/>
        </p:nvSpPr>
        <p:spPr>
          <a:xfrm>
            <a:off x="1979712" y="6237312"/>
            <a:ext cx="5032240" cy="193337"/>
          </a:xfrm>
          <a:prstGeom prst="rect">
            <a:avLst/>
          </a:prstGeom>
          <a:noFill/>
        </p:spPr>
        <p:txBody>
          <a:bodyPr wrap="square" rtlCol="0">
            <a:noAutofit/>
          </a:bodyPr>
          <a:lstStyle/>
          <a:p>
            <a:pPr defTabSz="713232"/>
            <a:r>
              <a:rPr lang="en-US" sz="800" b="1" baseline="0" dirty="0">
                <a:solidFill>
                  <a:schemeClr val="tx1">
                    <a:lumMod val="75000"/>
                    <a:lumOff val="25000"/>
                  </a:schemeClr>
                </a:solidFill>
                <a:ea typeface="Open Sans Light" panose="020B0306030504020204" pitchFamily="34" charset="0"/>
                <a:cs typeface="Arial" panose="020B0604020202020204" pitchFamily="34" charset="0"/>
              </a:rPr>
              <a:t>Towards a Sustainable Agro-Food Industry. Capacity Building </a:t>
            </a:r>
            <a:r>
              <a:rPr lang="en-US" sz="800" b="1" baseline="0" dirty="0" err="1">
                <a:solidFill>
                  <a:schemeClr val="tx1">
                    <a:lumMod val="75000"/>
                    <a:lumOff val="25000"/>
                  </a:schemeClr>
                </a:solidFill>
                <a:ea typeface="Open Sans Light" panose="020B0306030504020204" pitchFamily="34" charset="0"/>
                <a:cs typeface="Arial" panose="020B0604020202020204" pitchFamily="34" charset="0"/>
              </a:rPr>
              <a:t>Programmes</a:t>
            </a:r>
            <a:r>
              <a:rPr lang="en-US" sz="800" b="1" baseline="0" dirty="0">
                <a:solidFill>
                  <a:schemeClr val="tx1">
                    <a:lumMod val="75000"/>
                    <a:lumOff val="25000"/>
                  </a:schemeClr>
                </a:solidFill>
                <a:ea typeface="Open Sans Light" panose="020B0306030504020204" pitchFamily="34" charset="0"/>
                <a:cs typeface="Arial" panose="020B0604020202020204" pitchFamily="34" charset="0"/>
              </a:rPr>
              <a:t> in Energy Efficiency.</a:t>
            </a:r>
            <a:endParaRPr lang="en-GB" sz="800" b="1" baseline="0" dirty="0">
              <a:solidFill>
                <a:schemeClr val="tx1">
                  <a:lumMod val="75000"/>
                  <a:lumOff val="25000"/>
                </a:schemeClr>
              </a:solidFill>
              <a:ea typeface="Open Sans Light" panose="020B0306030504020204" pitchFamily="34" charset="0"/>
              <a:cs typeface="Arial" panose="020B0604020202020204" pitchFamily="34" charset="0"/>
            </a:endParaRPr>
          </a:p>
        </p:txBody>
      </p:sp>
      <p:pic>
        <p:nvPicPr>
          <p:cNvPr id="1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506034" y="6298939"/>
            <a:ext cx="1291171" cy="30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532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hf hdr="0" ftr="0" dt="0"/>
  <p:txStyles>
    <p:titleStyle>
      <a:lvl1pPr algn="l" defTabSz="914400" rtl="0" eaLnBrk="1" latinLnBrk="0" hangingPunct="1">
        <a:spcBef>
          <a:spcPct val="0"/>
        </a:spcBef>
        <a:buNone/>
        <a:defRPr sz="2200" b="1"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0.jpeg"/><Relationship Id="rId4" Type="http://schemas.openxmlformats.org/officeDocument/2006/relationships/hyperlink" Target="http://img.directindustry.es/images_di/photo-g/modulo-economizador-para-caldera-610642.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hyperlink" Target="https://www.google.es/url?sa=i&amp;rct=j&amp;q=&amp;esrc=s&amp;source=images&amp;cd=&amp;cad=rja&amp;uact=8&amp;ved=0ahUKEwjOz_j23cPRAhVDaxQKHY5bAZoQjRwIBw&amp;url=https%3A%2F%2Fwww.sedigas.es%2Fconsumidores%2Fpagina.php%3Fp%3D243&amp;psig=AFQjCNFb0B-zo6qFg-01bUMPxs-URU-0uw&amp;ust=1484555385503903"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5"/>
          <p:cNvSpPr txBox="1"/>
          <p:nvPr/>
        </p:nvSpPr>
        <p:spPr>
          <a:xfrm>
            <a:off x="1835696" y="3758277"/>
            <a:ext cx="4458511" cy="892552"/>
          </a:xfrm>
          <a:prstGeom prst="rect">
            <a:avLst/>
          </a:prstGeom>
          <a:noFill/>
        </p:spPr>
        <p:txBody>
          <a:bodyPr wrap="square" rtlCol="0">
            <a:spAutoFit/>
          </a:bodyPr>
          <a:lstStyle/>
          <a:p>
            <a:r>
              <a:rPr lang="es-ES" sz="2600" b="1" dirty="0">
                <a:solidFill>
                  <a:schemeClr val="tx1">
                    <a:lumMod val="85000"/>
                    <a:lumOff val="15000"/>
                  </a:schemeClr>
                </a:solidFill>
                <a:latin typeface="+mj-lt"/>
                <a:cs typeface="Arial" panose="020B0604020202020204" pitchFamily="34" charset="0"/>
              </a:rPr>
              <a:t>Eficiencia Energética </a:t>
            </a:r>
          </a:p>
          <a:p>
            <a:r>
              <a:rPr lang="es-ES" sz="2600" b="1" dirty="0">
                <a:solidFill>
                  <a:schemeClr val="tx1">
                    <a:lumMod val="85000"/>
                    <a:lumOff val="15000"/>
                  </a:schemeClr>
                </a:solidFill>
                <a:latin typeface="+mj-lt"/>
                <a:cs typeface="Arial" panose="020B0604020202020204" pitchFamily="34" charset="0"/>
              </a:rPr>
              <a:t>en</a:t>
            </a:r>
            <a:r>
              <a:rPr lang="en-GB" sz="2400" b="1" dirty="0">
                <a:solidFill>
                  <a:schemeClr val="tx1">
                    <a:lumMod val="85000"/>
                    <a:lumOff val="15000"/>
                  </a:schemeClr>
                </a:solidFill>
                <a:latin typeface="+mj-lt"/>
                <a:cs typeface="Arial" panose="020B0604020202020204" pitchFamily="34" charset="0"/>
              </a:rPr>
              <a:t> </a:t>
            </a:r>
            <a:r>
              <a:rPr lang="en-GB" sz="2400" b="1" dirty="0" err="1">
                <a:solidFill>
                  <a:schemeClr val="tx1">
                    <a:lumMod val="85000"/>
                    <a:lumOff val="15000"/>
                  </a:schemeClr>
                </a:solidFill>
                <a:latin typeface="+mj-lt"/>
                <a:cs typeface="Arial" panose="020B0604020202020204" pitchFamily="34" charset="0"/>
              </a:rPr>
              <a:t>Procesos</a:t>
            </a:r>
            <a:r>
              <a:rPr lang="en-GB" sz="2400" b="1" dirty="0">
                <a:solidFill>
                  <a:schemeClr val="tx1">
                    <a:lumMod val="85000"/>
                    <a:lumOff val="15000"/>
                  </a:schemeClr>
                </a:solidFill>
                <a:latin typeface="+mj-lt"/>
                <a:cs typeface="Arial" panose="020B0604020202020204" pitchFamily="34" charset="0"/>
              </a:rPr>
              <a:t> </a:t>
            </a:r>
            <a:r>
              <a:rPr lang="en-GB" sz="2400" b="1" dirty="0" err="1">
                <a:solidFill>
                  <a:schemeClr val="tx1">
                    <a:lumMod val="85000"/>
                    <a:lumOff val="15000"/>
                  </a:schemeClr>
                </a:solidFill>
                <a:latin typeface="+mj-lt"/>
                <a:cs typeface="Arial" panose="020B0604020202020204" pitchFamily="34" charset="0"/>
              </a:rPr>
              <a:t>Térmicos</a:t>
            </a:r>
            <a:endParaRPr lang="es-ES" sz="2400" b="1" dirty="0">
              <a:solidFill>
                <a:schemeClr val="tx1">
                  <a:lumMod val="85000"/>
                  <a:lumOff val="15000"/>
                </a:schemeClr>
              </a:solidFill>
              <a:latin typeface="+mj-lt"/>
              <a:cs typeface="Arial" panose="020B0604020202020204" pitchFamily="34" charset="0"/>
            </a:endParaRPr>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36423" y="5229200"/>
            <a:ext cx="2220053" cy="53281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5"/>
          <p:cNvSpPr txBox="1"/>
          <p:nvPr/>
        </p:nvSpPr>
        <p:spPr>
          <a:xfrm>
            <a:off x="6472402" y="3804621"/>
            <a:ext cx="2220053" cy="492443"/>
          </a:xfrm>
          <a:prstGeom prst="rect">
            <a:avLst/>
          </a:prstGeom>
          <a:noFill/>
        </p:spPr>
        <p:txBody>
          <a:bodyPr wrap="square" rtlCol="0">
            <a:spAutoFit/>
          </a:bodyPr>
          <a:lstStyle/>
          <a:p>
            <a:r>
              <a:rPr lang="en-GB" sz="1300" dirty="0">
                <a:solidFill>
                  <a:schemeClr val="tx1">
                    <a:lumMod val="75000"/>
                    <a:lumOff val="25000"/>
                  </a:schemeClr>
                </a:solidFill>
                <a:cs typeface="Arial" panose="020B0604020202020204" pitchFamily="34" charset="0"/>
              </a:rPr>
              <a:t>Gema Millán</a:t>
            </a:r>
          </a:p>
          <a:p>
            <a:r>
              <a:rPr lang="en-GB" sz="1300" dirty="0">
                <a:solidFill>
                  <a:schemeClr val="tx1">
                    <a:lumMod val="75000"/>
                    <a:lumOff val="25000"/>
                  </a:schemeClr>
                </a:solidFill>
                <a:cs typeface="Arial" panose="020B0604020202020204" pitchFamily="34" charset="0"/>
              </a:rPr>
              <a:t>Inmaculada Fraj</a:t>
            </a:r>
            <a:endParaRPr lang="en-GB" sz="1000" dirty="0">
              <a:solidFill>
                <a:schemeClr val="tx1">
                  <a:lumMod val="75000"/>
                  <a:lumOff val="25000"/>
                </a:schemeClr>
              </a:solidFill>
              <a:cs typeface="Arial" panose="020B0604020202020204" pitchFamily="34" charset="0"/>
            </a:endParaRPr>
          </a:p>
        </p:txBody>
      </p:sp>
      <p:sp>
        <p:nvSpPr>
          <p:cNvPr id="28" name="Textfeld 6">
            <a:extLst>
              <a:ext uri="{FF2B5EF4-FFF2-40B4-BE49-F238E27FC236}">
                <a16:creationId xmlns:a16="http://schemas.microsoft.com/office/drawing/2014/main" id="{FF4A8B35-9B30-4F91-8031-AC39C49B3A46}"/>
              </a:ext>
            </a:extLst>
          </p:cNvPr>
          <p:cNvSpPr txBox="1"/>
          <p:nvPr/>
        </p:nvSpPr>
        <p:spPr>
          <a:xfrm>
            <a:off x="881608" y="6201308"/>
            <a:ext cx="1908175" cy="3810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H2020 Coordination Support Action under Grant Agreement No.785047.</a:t>
            </a:r>
            <a:endParaRPr lang="de-DE" sz="1100" dirty="0">
              <a:effectLst/>
              <a:ea typeface="Calibri" panose="020F0502020204030204" pitchFamily="34" charset="0"/>
              <a:cs typeface="Times New Roman" panose="02020603050405020304" pitchFamily="18" charset="0"/>
            </a:endParaRPr>
          </a:p>
          <a:p>
            <a:pPr>
              <a:lnSpc>
                <a:spcPct val="115000"/>
              </a:lnSpc>
              <a:spcAft>
                <a:spcPts val="100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p:txBody>
      </p:sp>
      <p:pic>
        <p:nvPicPr>
          <p:cNvPr id="29" name="Grafik 28">
            <a:extLst>
              <a:ext uri="{FF2B5EF4-FFF2-40B4-BE49-F238E27FC236}">
                <a16:creationId xmlns:a16="http://schemas.microsoft.com/office/drawing/2014/main" id="{150F95C0-8540-4F30-B067-350D27C33E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2178" y="6244022"/>
            <a:ext cx="448310" cy="298450"/>
          </a:xfrm>
          <a:prstGeom prst="rect">
            <a:avLst/>
          </a:prstGeom>
        </p:spPr>
      </p:pic>
      <p:pic>
        <p:nvPicPr>
          <p:cNvPr id="14" name="Grafik 13">
            <a:extLst>
              <a:ext uri="{FF2B5EF4-FFF2-40B4-BE49-F238E27FC236}">
                <a16:creationId xmlns:a16="http://schemas.microsoft.com/office/drawing/2014/main" id="{DEF234FC-D941-43D0-BAF9-6ADB8B987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0" y="-11285"/>
            <a:ext cx="9072500" cy="3576021"/>
          </a:xfrm>
          <a:prstGeom prst="rect">
            <a:avLst/>
          </a:prstGeom>
        </p:spPr>
      </p:pic>
      <p:sp>
        <p:nvSpPr>
          <p:cNvPr id="15" name="Rechteck 14">
            <a:extLst>
              <a:ext uri="{FF2B5EF4-FFF2-40B4-BE49-F238E27FC236}">
                <a16:creationId xmlns:a16="http://schemas.microsoft.com/office/drawing/2014/main" id="{AB6DD39E-A38C-431B-B6BE-A49F7C6D1CC4}"/>
              </a:ext>
            </a:extLst>
          </p:cNvPr>
          <p:cNvSpPr/>
          <p:nvPr/>
        </p:nvSpPr>
        <p:spPr>
          <a:xfrm>
            <a:off x="1835695" y="5332526"/>
            <a:ext cx="4316347" cy="461665"/>
          </a:xfrm>
          <a:prstGeom prst="rect">
            <a:avLst/>
          </a:prstGeom>
        </p:spPr>
        <p:txBody>
          <a:bodyPr wrap="square">
            <a:spAutoFit/>
          </a:bodyPr>
          <a:lstStyle/>
          <a:p>
            <a:r>
              <a:rPr lang="en-US" sz="1200" b="1" dirty="0">
                <a:solidFill>
                  <a:schemeClr val="accent1"/>
                </a:solidFill>
              </a:rPr>
              <a:t>Towards a Sustainable </a:t>
            </a:r>
            <a:r>
              <a:rPr lang="en-US" sz="1200" b="1" dirty="0" err="1">
                <a:solidFill>
                  <a:schemeClr val="accent1"/>
                </a:solidFill>
              </a:rPr>
              <a:t>Agro</a:t>
            </a:r>
            <a:r>
              <a:rPr lang="en-US" sz="1200" b="1" dirty="0">
                <a:solidFill>
                  <a:schemeClr val="accent1"/>
                </a:solidFill>
              </a:rPr>
              <a:t>-Food Industry</a:t>
            </a:r>
            <a:br>
              <a:rPr lang="en-US" sz="1200" b="1" dirty="0">
                <a:solidFill>
                  <a:schemeClr val="accent1"/>
                </a:solidFill>
              </a:rPr>
            </a:br>
            <a:r>
              <a:rPr lang="en-US" sz="1200" b="1" dirty="0">
                <a:solidFill>
                  <a:schemeClr val="accent1"/>
                </a:solidFill>
              </a:rPr>
              <a:t>Capacity Building </a:t>
            </a:r>
            <a:r>
              <a:rPr lang="en-US" sz="1200" b="1" dirty="0" err="1">
                <a:solidFill>
                  <a:schemeClr val="accent1"/>
                </a:solidFill>
              </a:rPr>
              <a:t>Programmes</a:t>
            </a:r>
            <a:r>
              <a:rPr lang="en-US" sz="1200" b="1" dirty="0">
                <a:solidFill>
                  <a:schemeClr val="accent1"/>
                </a:solidFill>
              </a:rPr>
              <a:t> in Energy Efficiency</a:t>
            </a:r>
            <a:endParaRPr lang="de-DE" sz="1200" dirty="0">
              <a:solidFill>
                <a:schemeClr val="accent1"/>
              </a:solidFill>
            </a:endParaRPr>
          </a:p>
        </p:txBody>
      </p:sp>
      <p:cxnSp>
        <p:nvCxnSpPr>
          <p:cNvPr id="17" name="Gerader Verbinder 16">
            <a:extLst>
              <a:ext uri="{FF2B5EF4-FFF2-40B4-BE49-F238E27FC236}">
                <a16:creationId xmlns:a16="http://schemas.microsoft.com/office/drawing/2014/main" id="{1BAA1C25-ACF0-4932-8419-80346CACD5F0}"/>
              </a:ext>
            </a:extLst>
          </p:cNvPr>
          <p:cNvCxnSpPr>
            <a:cxnSpLocks/>
          </p:cNvCxnSpPr>
          <p:nvPr/>
        </p:nvCxnSpPr>
        <p:spPr>
          <a:xfrm flipH="1">
            <a:off x="0" y="6021288"/>
            <a:ext cx="9144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0" name="Picture 10"/>
          <p:cNvPicPr/>
          <p:nvPr/>
        </p:nvPicPr>
        <p:blipFill>
          <a:blip r:embed="rId5" cstate="print">
            <a:extLst>
              <a:ext uri="{28A0092B-C50C-407E-A947-70E740481C1C}">
                <a14:useLocalDpi xmlns:a14="http://schemas.microsoft.com/office/drawing/2010/main" val="0"/>
              </a:ext>
            </a:extLst>
          </a:blip>
          <a:stretch>
            <a:fillRect/>
          </a:stretch>
        </p:blipFill>
        <p:spPr bwMode="auto">
          <a:xfrm>
            <a:off x="3263205" y="6254452"/>
            <a:ext cx="598170" cy="285750"/>
          </a:xfrm>
          <a:prstGeom prst="rect">
            <a:avLst/>
          </a:prstGeom>
          <a:noFill/>
        </p:spPr>
      </p:pic>
      <p:pic>
        <p:nvPicPr>
          <p:cNvPr id="22" name="Picture 2"/>
          <p:cNvPicPr/>
          <p:nvPr/>
        </p:nvPicPr>
        <p:blipFill>
          <a:blip r:embed="rId6" cstate="print">
            <a:extLst>
              <a:ext uri="{28A0092B-C50C-407E-A947-70E740481C1C}">
                <a14:useLocalDpi xmlns:a14="http://schemas.microsoft.com/office/drawing/2010/main" val="0"/>
              </a:ext>
            </a:extLst>
          </a:blip>
          <a:stretch>
            <a:fillRect/>
          </a:stretch>
        </p:blipFill>
        <p:spPr bwMode="auto">
          <a:xfrm>
            <a:off x="5840035" y="6284932"/>
            <a:ext cx="396875" cy="224790"/>
          </a:xfrm>
          <a:prstGeom prst="rect">
            <a:avLst/>
          </a:prstGeom>
          <a:noFill/>
        </p:spPr>
      </p:pic>
      <p:pic>
        <p:nvPicPr>
          <p:cNvPr id="25" name="Picture 4"/>
          <p:cNvPicPr/>
          <p:nvPr/>
        </p:nvPicPr>
        <p:blipFill>
          <a:blip r:embed="rId7" cstate="print">
            <a:extLst>
              <a:ext uri="{28A0092B-C50C-407E-A947-70E740481C1C}">
                <a14:useLocalDpi xmlns:a14="http://schemas.microsoft.com/office/drawing/2010/main" val="0"/>
              </a:ext>
            </a:extLst>
          </a:blip>
          <a:stretch>
            <a:fillRect/>
          </a:stretch>
        </p:blipFill>
        <p:spPr bwMode="auto">
          <a:xfrm>
            <a:off x="6325810" y="6259532"/>
            <a:ext cx="340360" cy="275590"/>
          </a:xfrm>
          <a:prstGeom prst="rect">
            <a:avLst/>
          </a:prstGeom>
          <a:noFill/>
        </p:spPr>
      </p:pic>
      <p:pic>
        <p:nvPicPr>
          <p:cNvPr id="30" name="Picture 5"/>
          <p:cNvPicPr/>
          <p:nvPr/>
        </p:nvPicPr>
        <p:blipFill>
          <a:blip r:embed="rId8" cstate="print">
            <a:extLst>
              <a:ext uri="{28A0092B-C50C-407E-A947-70E740481C1C}">
                <a14:useLocalDpi xmlns:a14="http://schemas.microsoft.com/office/drawing/2010/main" val="0"/>
              </a:ext>
            </a:extLst>
          </a:blip>
          <a:stretch>
            <a:fillRect/>
          </a:stretch>
        </p:blipFill>
        <p:spPr bwMode="auto">
          <a:xfrm>
            <a:off x="4544000" y="6306522"/>
            <a:ext cx="643890" cy="182245"/>
          </a:xfrm>
          <a:prstGeom prst="rect">
            <a:avLst/>
          </a:prstGeom>
          <a:noFill/>
        </p:spPr>
      </p:pic>
      <p:pic>
        <p:nvPicPr>
          <p:cNvPr id="32" name="Picture 7"/>
          <p:cNvPicPr/>
          <p:nvPr/>
        </p:nvPicPr>
        <p:blipFill>
          <a:blip r:embed="rId9" cstate="print">
            <a:extLst>
              <a:ext uri="{28A0092B-C50C-407E-A947-70E740481C1C}">
                <a14:useLocalDpi xmlns:a14="http://schemas.microsoft.com/office/drawing/2010/main" val="0"/>
              </a:ext>
            </a:extLst>
          </a:blip>
          <a:stretch>
            <a:fillRect/>
          </a:stretch>
        </p:blipFill>
        <p:spPr bwMode="auto">
          <a:xfrm>
            <a:off x="6755070" y="6302712"/>
            <a:ext cx="591820" cy="189865"/>
          </a:xfrm>
          <a:prstGeom prst="rect">
            <a:avLst/>
          </a:prstGeom>
          <a:noFill/>
        </p:spPr>
      </p:pic>
      <p:pic>
        <p:nvPicPr>
          <p:cNvPr id="36" name="Picture 8"/>
          <p:cNvPicPr/>
          <p:nvPr/>
        </p:nvPicPr>
        <p:blipFill>
          <a:blip r:embed="rId10" cstate="print">
            <a:extLst>
              <a:ext uri="{28A0092B-C50C-407E-A947-70E740481C1C}">
                <a14:useLocalDpi xmlns:a14="http://schemas.microsoft.com/office/drawing/2010/main" val="0"/>
              </a:ext>
            </a:extLst>
          </a:blip>
          <a:stretch>
            <a:fillRect/>
          </a:stretch>
        </p:blipFill>
        <p:spPr bwMode="auto">
          <a:xfrm>
            <a:off x="3950275" y="6324302"/>
            <a:ext cx="504825" cy="146685"/>
          </a:xfrm>
          <a:prstGeom prst="rect">
            <a:avLst/>
          </a:prstGeom>
          <a:noFill/>
        </p:spPr>
      </p:pic>
      <p:pic>
        <p:nvPicPr>
          <p:cNvPr id="37" name="Picture 13"/>
          <p:cNvPicPr/>
          <p:nvPr/>
        </p:nvPicPr>
        <p:blipFill>
          <a:blip r:embed="rId11" cstate="print">
            <a:extLst>
              <a:ext uri="{28A0092B-C50C-407E-A947-70E740481C1C}">
                <a14:useLocalDpi xmlns:a14="http://schemas.microsoft.com/office/drawing/2010/main" val="0"/>
              </a:ext>
            </a:extLst>
          </a:blip>
          <a:stretch>
            <a:fillRect/>
          </a:stretch>
        </p:blipFill>
        <p:spPr bwMode="auto">
          <a:xfrm>
            <a:off x="7435790" y="6293187"/>
            <a:ext cx="455295" cy="208280"/>
          </a:xfrm>
          <a:prstGeom prst="rect">
            <a:avLst/>
          </a:prstGeom>
          <a:noFill/>
        </p:spPr>
      </p:pic>
      <p:pic>
        <p:nvPicPr>
          <p:cNvPr id="38" name="Picture 4"/>
          <p:cNvPicPr/>
          <p:nvPr/>
        </p:nvPicPr>
        <p:blipFill>
          <a:blip r:embed="rId12" cstate="print">
            <a:extLst>
              <a:ext uri="{28A0092B-C50C-407E-A947-70E740481C1C}">
                <a14:useLocalDpi xmlns:a14="http://schemas.microsoft.com/office/drawing/2010/main" val="0"/>
              </a:ext>
            </a:extLst>
          </a:blip>
          <a:stretch>
            <a:fillRect/>
          </a:stretch>
        </p:blipFill>
        <p:spPr bwMode="auto">
          <a:xfrm>
            <a:off x="5276790" y="6202382"/>
            <a:ext cx="474345" cy="389890"/>
          </a:xfrm>
          <a:prstGeom prst="rect">
            <a:avLst/>
          </a:prstGeom>
          <a:noFill/>
        </p:spPr>
      </p:pic>
      <p:pic>
        <p:nvPicPr>
          <p:cNvPr id="41" name="Picture 13"/>
          <p:cNvPicPr/>
          <p:nvPr/>
        </p:nvPicPr>
        <p:blipFill>
          <a:blip r:embed="rId13" cstate="print">
            <a:extLst>
              <a:ext uri="{28A0092B-C50C-407E-A947-70E740481C1C}">
                <a14:useLocalDpi xmlns:a14="http://schemas.microsoft.com/office/drawing/2010/main" val="0"/>
              </a:ext>
            </a:extLst>
          </a:blip>
          <a:stretch>
            <a:fillRect/>
          </a:stretch>
        </p:blipFill>
        <p:spPr bwMode="auto">
          <a:xfrm>
            <a:off x="7979985" y="6284297"/>
            <a:ext cx="423545" cy="226695"/>
          </a:xfrm>
          <a:prstGeom prst="rect">
            <a:avLst/>
          </a:prstGeom>
          <a:noFill/>
        </p:spPr>
      </p:pic>
      <p:pic>
        <p:nvPicPr>
          <p:cNvPr id="42" name="Imagen 41" descr="\\boole\UIP\UIP\GESTIÓN DE PROYECTOS\PROYECTOS EN MARCHA\INDUCE_2017_H2020\01_Ejecucion_INDUCE\04_Dissemination_INDUCE\TEMPLATES\SYNYO\Act logo asso RVB.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2430" y="6197302"/>
            <a:ext cx="400050" cy="400050"/>
          </a:xfrm>
          <a:prstGeom prst="rect">
            <a:avLst/>
          </a:prstGeom>
          <a:noFill/>
          <a:ln>
            <a:noFill/>
          </a:ln>
        </p:spPr>
      </p:pic>
    </p:spTree>
    <p:extLst>
      <p:ext uri="{BB962C8B-B14F-4D97-AF65-F5344CB8AC3E}">
        <p14:creationId xmlns:p14="http://schemas.microsoft.com/office/powerpoint/2010/main" val="203947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2 CuadroTexto">
            <a:extLst>
              <a:ext uri="{FF2B5EF4-FFF2-40B4-BE49-F238E27FC236}">
                <a16:creationId xmlns:a16="http://schemas.microsoft.com/office/drawing/2014/main" id="{8555FF90-2DD7-436E-A665-23CA7E25DA26}"/>
              </a:ext>
            </a:extLst>
          </p:cNvPr>
          <p:cNvSpPr txBox="1">
            <a:spLocks noChangeArrowheads="1"/>
          </p:cNvSpPr>
          <p:nvPr/>
        </p:nvSpPr>
        <p:spPr bwMode="auto">
          <a:xfrm>
            <a:off x="370136" y="1107840"/>
            <a:ext cx="7669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Según </a:t>
            </a:r>
            <a:r>
              <a:rPr lang="es-ES" altLang="en-US" b="1" dirty="0">
                <a:solidFill>
                  <a:schemeClr val="tx1">
                    <a:lumMod val="75000"/>
                    <a:lumOff val="25000"/>
                  </a:schemeClr>
                </a:solidFill>
              </a:rPr>
              <a:t>la tasa de eficiencia, </a:t>
            </a:r>
            <a:r>
              <a:rPr lang="es-ES" altLang="en-US" dirty="0">
                <a:solidFill>
                  <a:schemeClr val="tx1">
                    <a:lumMod val="75000"/>
                    <a:lumOff val="25000"/>
                  </a:schemeClr>
                </a:solidFill>
              </a:rPr>
              <a:t>las principales diferencias entre ambos tipos de calderas son:</a:t>
            </a:r>
          </a:p>
        </p:txBody>
      </p:sp>
      <p:grpSp>
        <p:nvGrpSpPr>
          <p:cNvPr id="32" name="Grupo 31">
            <a:extLst>
              <a:ext uri="{FF2B5EF4-FFF2-40B4-BE49-F238E27FC236}">
                <a16:creationId xmlns:a16="http://schemas.microsoft.com/office/drawing/2014/main" id="{AFD4A3E4-331D-4D67-93D8-DE39975BE1A7}"/>
              </a:ext>
            </a:extLst>
          </p:cNvPr>
          <p:cNvGrpSpPr/>
          <p:nvPr/>
        </p:nvGrpSpPr>
        <p:grpSpPr>
          <a:xfrm>
            <a:off x="17051" y="5322"/>
            <a:ext cx="8756813" cy="759382"/>
            <a:chOff x="17051" y="5322"/>
            <a:chExt cx="8756813" cy="759382"/>
          </a:xfrm>
        </p:grpSpPr>
        <p:sp>
          <p:nvSpPr>
            <p:cNvPr id="33" name="Titel 1">
              <a:extLst>
                <a:ext uri="{FF2B5EF4-FFF2-40B4-BE49-F238E27FC236}">
                  <a16:creationId xmlns:a16="http://schemas.microsoft.com/office/drawing/2014/main" id="{E9308380-16D0-4C98-8BDD-2A7F8C678DB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34" name="Round Diagonal Corner Rectangle 9">
              <a:extLst>
                <a:ext uri="{FF2B5EF4-FFF2-40B4-BE49-F238E27FC236}">
                  <a16:creationId xmlns:a16="http://schemas.microsoft.com/office/drawing/2014/main" id="{1198AFE6-2CDD-4557-BA94-D1E63BBEF0AD}"/>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35" name="TextBox 3">
              <a:extLst>
                <a:ext uri="{FF2B5EF4-FFF2-40B4-BE49-F238E27FC236}">
                  <a16:creationId xmlns:a16="http://schemas.microsoft.com/office/drawing/2014/main" id="{46BC38EC-F931-40D3-912B-073B308132A5}"/>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36" name="Rectángulo 35">
              <a:extLst>
                <a:ext uri="{FF2B5EF4-FFF2-40B4-BE49-F238E27FC236}">
                  <a16:creationId xmlns:a16="http://schemas.microsoft.com/office/drawing/2014/main" id="{C81E05E3-04F4-48B7-8F9B-5E08CDE81340}"/>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37" name="Tabla 36">
            <a:extLst>
              <a:ext uri="{FF2B5EF4-FFF2-40B4-BE49-F238E27FC236}">
                <a16:creationId xmlns:a16="http://schemas.microsoft.com/office/drawing/2014/main" id="{9118ADE5-44D4-4235-B40C-8863CC9F0F9E}"/>
              </a:ext>
            </a:extLst>
          </p:cNvPr>
          <p:cNvGraphicFramePr>
            <a:graphicFrameLocks noGrp="1"/>
          </p:cNvGraphicFramePr>
          <p:nvPr>
            <p:extLst>
              <p:ext uri="{D42A27DB-BD31-4B8C-83A1-F6EECF244321}">
                <p14:modId xmlns:p14="http://schemas.microsoft.com/office/powerpoint/2010/main" val="3669815311"/>
              </p:ext>
            </p:extLst>
          </p:nvPr>
        </p:nvGraphicFramePr>
        <p:xfrm>
          <a:off x="370136" y="2153487"/>
          <a:ext cx="8403728" cy="3538233"/>
        </p:xfrm>
        <a:graphic>
          <a:graphicData uri="http://schemas.openxmlformats.org/drawingml/2006/table">
            <a:tbl>
              <a:tblPr bandRow="1">
                <a:tableStyleId>{5C22544A-7EE6-4342-B048-85BDC9FD1C3A}</a:tableStyleId>
              </a:tblPr>
              <a:tblGrid>
                <a:gridCol w="1368557">
                  <a:extLst>
                    <a:ext uri="{9D8B030D-6E8A-4147-A177-3AD203B41FA5}">
                      <a16:colId xmlns:a16="http://schemas.microsoft.com/office/drawing/2014/main" val="2400921830"/>
                    </a:ext>
                  </a:extLst>
                </a:gridCol>
                <a:gridCol w="2113219">
                  <a:extLst>
                    <a:ext uri="{9D8B030D-6E8A-4147-A177-3AD203B41FA5}">
                      <a16:colId xmlns:a16="http://schemas.microsoft.com/office/drawing/2014/main" val="71559482"/>
                    </a:ext>
                  </a:extLst>
                </a:gridCol>
                <a:gridCol w="2592296">
                  <a:extLst>
                    <a:ext uri="{9D8B030D-6E8A-4147-A177-3AD203B41FA5}">
                      <a16:colId xmlns:a16="http://schemas.microsoft.com/office/drawing/2014/main" val="3636381258"/>
                    </a:ext>
                  </a:extLst>
                </a:gridCol>
                <a:gridCol w="2329656">
                  <a:extLst>
                    <a:ext uri="{9D8B030D-6E8A-4147-A177-3AD203B41FA5}">
                      <a16:colId xmlns:a16="http://schemas.microsoft.com/office/drawing/2014/main" val="3992500897"/>
                    </a:ext>
                  </a:extLst>
                </a:gridCol>
              </a:tblGrid>
              <a:tr h="55543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ES" sz="1200" b="1" dirty="0">
                        <a:latin typeface="Arial" panose="020B0604020202020204" pitchFamily="34" charset="0"/>
                        <a:cs typeface="Arial" panose="020B0604020202020204" pitchFamily="34" charset="0"/>
                      </a:endParaRP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Convencional</a:t>
                      </a: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Baja temperatura</a:t>
                      </a: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Condensación</a:t>
                      </a:r>
                    </a:p>
                  </a:txBody>
                  <a:tcPr anchor="ctr">
                    <a:solidFill>
                      <a:srgbClr val="FFC000"/>
                    </a:solidFill>
                  </a:tcPr>
                </a:tc>
                <a:extLst>
                  <a:ext uri="{0D108BD9-81ED-4DB2-BD59-A6C34878D82A}">
                    <a16:rowId xmlns:a16="http://schemas.microsoft.com/office/drawing/2014/main" val="1786670265"/>
                  </a:ext>
                </a:extLst>
              </a:tr>
              <a:tr h="936104">
                <a:tc>
                  <a:txBody>
                    <a:bodyPr/>
                    <a:lstStyle/>
                    <a:p>
                      <a:pPr algn="ctr"/>
                      <a:r>
                        <a:rPr lang="es-ES" sz="1100" i="1" dirty="0"/>
                        <a:t>Tipo combustible</a:t>
                      </a:r>
                    </a:p>
                  </a:txBody>
                  <a:tcPr anchor="ctr">
                    <a:solidFill>
                      <a:srgbClr val="E7EEEF"/>
                    </a:solidFill>
                  </a:tcPr>
                </a:tc>
                <a:tc>
                  <a:txBody>
                    <a:bodyPr/>
                    <a:lstStyle/>
                    <a:p>
                      <a:pPr algn="ctr"/>
                      <a:r>
                        <a:rPr lang="es-ES" sz="1100" dirty="0"/>
                        <a:t>Gasóleo, propano, gas natural</a:t>
                      </a:r>
                    </a:p>
                  </a:txBody>
                  <a:tcPr anchor="ctr">
                    <a:solidFill>
                      <a:srgbClr val="E7EEEF"/>
                    </a:solidFill>
                  </a:tcPr>
                </a:tc>
                <a:tc>
                  <a:txBody>
                    <a:bodyPr/>
                    <a:lstStyle/>
                    <a:p>
                      <a:pPr algn="ctr"/>
                      <a:r>
                        <a:rPr lang="es-ES" sz="1100" dirty="0"/>
                        <a:t>Gasóleo, propano, gas natural</a:t>
                      </a:r>
                    </a:p>
                  </a:txBody>
                  <a:tcPr anchor="ctr">
                    <a:solidFill>
                      <a:srgbClr val="E7EEEF"/>
                    </a:solidFill>
                  </a:tcPr>
                </a:tc>
                <a:tc>
                  <a:txBody>
                    <a:bodyPr/>
                    <a:lstStyle/>
                    <a:p>
                      <a:pPr algn="ctr"/>
                      <a:r>
                        <a:rPr lang="es-ES" sz="1100" dirty="0"/>
                        <a:t>Solo gas natural</a:t>
                      </a:r>
                    </a:p>
                  </a:txBody>
                  <a:tcPr anchor="ctr">
                    <a:solidFill>
                      <a:srgbClr val="E7EEEF"/>
                    </a:solidFill>
                  </a:tcPr>
                </a:tc>
                <a:extLst>
                  <a:ext uri="{0D108BD9-81ED-4DB2-BD59-A6C34878D82A}">
                    <a16:rowId xmlns:a16="http://schemas.microsoft.com/office/drawing/2014/main" val="2953285026"/>
                  </a:ext>
                </a:extLst>
              </a:tr>
              <a:tr h="1044116">
                <a:tc>
                  <a:txBody>
                    <a:bodyPr/>
                    <a:lstStyle/>
                    <a:p>
                      <a:pPr algn="ctr"/>
                      <a:r>
                        <a:rPr lang="es-ES" sz="1100" i="1" dirty="0"/>
                        <a:t>Características</a:t>
                      </a:r>
                    </a:p>
                  </a:txBody>
                  <a:tcPr anchor="ctr">
                    <a:solidFill>
                      <a:srgbClr val="E7EEEF"/>
                    </a:solidFill>
                  </a:tcPr>
                </a:tc>
                <a:tc>
                  <a:txBody>
                    <a:bodyPr/>
                    <a:lstStyle/>
                    <a:p>
                      <a:pPr algn="ctr"/>
                      <a:r>
                        <a:rPr lang="es-ES" sz="1100" dirty="0"/>
                        <a:t>Funciona a altas temperaturas</a:t>
                      </a:r>
                    </a:p>
                  </a:txBody>
                  <a:tcPr anchor="ctr">
                    <a:solidFill>
                      <a:srgbClr val="E7EEEF"/>
                    </a:solidFill>
                  </a:tcPr>
                </a:tc>
                <a:tc>
                  <a:txBody>
                    <a:bodyPr/>
                    <a:lstStyle/>
                    <a:p>
                      <a:pPr algn="ctr"/>
                      <a:r>
                        <a:rPr lang="es-ES" sz="1100" dirty="0"/>
                        <a:t>La temperatura del agua de entrada es más baja que en una convencional</a:t>
                      </a:r>
                    </a:p>
                  </a:txBody>
                  <a:tcPr anchor="ctr">
                    <a:solidFill>
                      <a:srgbClr val="E7EEEF"/>
                    </a:solidFill>
                  </a:tcPr>
                </a:tc>
                <a:tc>
                  <a:txBody>
                    <a:bodyPr/>
                    <a:lstStyle/>
                    <a:p>
                      <a:pPr algn="ctr"/>
                      <a:r>
                        <a:rPr lang="es-ES" sz="1100" dirty="0"/>
                        <a:t>Condensa el agua de los gases de escape</a:t>
                      </a:r>
                    </a:p>
                  </a:txBody>
                  <a:tcPr anchor="ctr">
                    <a:solidFill>
                      <a:srgbClr val="E7EEEF"/>
                    </a:solidFill>
                  </a:tcPr>
                </a:tc>
                <a:extLst>
                  <a:ext uri="{0D108BD9-81ED-4DB2-BD59-A6C34878D82A}">
                    <a16:rowId xmlns:a16="http://schemas.microsoft.com/office/drawing/2014/main" val="490796100"/>
                  </a:ext>
                </a:extLst>
              </a:tr>
              <a:tr h="501290">
                <a:tc>
                  <a:txBody>
                    <a:bodyPr/>
                    <a:lstStyle/>
                    <a:p>
                      <a:pPr algn="ctr"/>
                      <a:r>
                        <a:rPr lang="es-ES" sz="1100" i="1" dirty="0"/>
                        <a:t>Eficiencia</a:t>
                      </a:r>
                    </a:p>
                  </a:txBody>
                  <a:tcPr anchor="ctr">
                    <a:solidFill>
                      <a:srgbClr val="E7EEEF"/>
                    </a:solidFill>
                  </a:tcPr>
                </a:tc>
                <a:tc>
                  <a:txBody>
                    <a:bodyPr/>
                    <a:lstStyle/>
                    <a:p>
                      <a:pPr algn="ctr"/>
                      <a:r>
                        <a:rPr lang="es-ES" sz="1100" dirty="0"/>
                        <a:t>80-85%</a:t>
                      </a:r>
                    </a:p>
                  </a:txBody>
                  <a:tcPr anchor="ctr">
                    <a:solidFill>
                      <a:srgbClr val="E7EEEF"/>
                    </a:solidFill>
                  </a:tcPr>
                </a:tc>
                <a:tc>
                  <a:txBody>
                    <a:bodyPr/>
                    <a:lstStyle/>
                    <a:p>
                      <a:pPr algn="ctr"/>
                      <a:r>
                        <a:rPr lang="es-ES" sz="1100" dirty="0"/>
                        <a:t>90-95%</a:t>
                      </a:r>
                    </a:p>
                  </a:txBody>
                  <a:tcPr anchor="ctr">
                    <a:solidFill>
                      <a:srgbClr val="E7EEEF"/>
                    </a:solidFill>
                  </a:tcPr>
                </a:tc>
                <a:tc>
                  <a:txBody>
                    <a:bodyPr/>
                    <a:lstStyle/>
                    <a:p>
                      <a:pPr algn="ctr"/>
                      <a:r>
                        <a:rPr lang="es-ES" sz="1100" dirty="0"/>
                        <a:t>100-105%</a:t>
                      </a:r>
                    </a:p>
                  </a:txBody>
                  <a:tcPr anchor="ctr">
                    <a:solidFill>
                      <a:srgbClr val="E7EEEF"/>
                    </a:solidFill>
                  </a:tcPr>
                </a:tc>
                <a:extLst>
                  <a:ext uri="{0D108BD9-81ED-4DB2-BD59-A6C34878D82A}">
                    <a16:rowId xmlns:a16="http://schemas.microsoft.com/office/drawing/2014/main" val="1911806124"/>
                  </a:ext>
                </a:extLst>
              </a:tr>
              <a:tr h="501290">
                <a:tc>
                  <a:txBody>
                    <a:bodyPr/>
                    <a:lstStyle/>
                    <a:p>
                      <a:pPr algn="ctr"/>
                      <a:r>
                        <a:rPr lang="es-ES" sz="1100" i="1" dirty="0"/>
                        <a:t>Ahorro de energía</a:t>
                      </a:r>
                    </a:p>
                  </a:txBody>
                  <a:tcPr anchor="ctr">
                    <a:solidFill>
                      <a:srgbClr val="E7EEEF"/>
                    </a:solidFill>
                  </a:tcPr>
                </a:tc>
                <a:tc>
                  <a:txBody>
                    <a:bodyPr/>
                    <a:lstStyle/>
                    <a:p>
                      <a:pPr algn="ctr"/>
                      <a:endParaRPr lang="es-ES" sz="1100" dirty="0"/>
                    </a:p>
                  </a:txBody>
                  <a:tcPr anchor="ctr">
                    <a:solidFill>
                      <a:srgbClr val="E7EEEF"/>
                    </a:solidFill>
                  </a:tcPr>
                </a:tc>
                <a:tc>
                  <a:txBody>
                    <a:bodyPr/>
                    <a:lstStyle/>
                    <a:p>
                      <a:pPr algn="ctr"/>
                      <a:r>
                        <a:rPr lang="es-ES" sz="1100" dirty="0"/>
                        <a:t>Aprox. 15%</a:t>
                      </a:r>
                    </a:p>
                  </a:txBody>
                  <a:tcPr anchor="ctr">
                    <a:solidFill>
                      <a:srgbClr val="E7EEEF"/>
                    </a:solidFill>
                  </a:tcPr>
                </a:tc>
                <a:tc>
                  <a:txBody>
                    <a:bodyPr/>
                    <a:lstStyle/>
                    <a:p>
                      <a:pPr algn="ctr"/>
                      <a:r>
                        <a:rPr lang="es-ES" sz="1100" dirty="0"/>
                        <a:t>Aprox. 25%</a:t>
                      </a:r>
                    </a:p>
                  </a:txBody>
                  <a:tcPr anchor="ctr">
                    <a:solidFill>
                      <a:srgbClr val="E7EEEF"/>
                    </a:solidFill>
                  </a:tcPr>
                </a:tc>
                <a:extLst>
                  <a:ext uri="{0D108BD9-81ED-4DB2-BD59-A6C34878D82A}">
                    <a16:rowId xmlns:a16="http://schemas.microsoft.com/office/drawing/2014/main" val="114578432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2 CuadroTexto">
            <a:extLst>
              <a:ext uri="{FF2B5EF4-FFF2-40B4-BE49-F238E27FC236}">
                <a16:creationId xmlns:a16="http://schemas.microsoft.com/office/drawing/2014/main" id="{696C2694-4CB0-432E-B5AF-EB61BE9BCBC6}"/>
              </a:ext>
            </a:extLst>
          </p:cNvPr>
          <p:cNvSpPr txBox="1">
            <a:spLocks noChangeArrowheads="1"/>
          </p:cNvSpPr>
          <p:nvPr/>
        </p:nvSpPr>
        <p:spPr bwMode="auto">
          <a:xfrm>
            <a:off x="322517" y="1128113"/>
            <a:ext cx="8226356" cy="49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cs typeface="Arial" charset="0"/>
              </a:defRPr>
            </a:lvl9pPr>
          </a:lstStyle>
          <a:p>
            <a:pPr algn="just" eaLnBrk="1" hangingPunct="1">
              <a:defRPr/>
            </a:pPr>
            <a:r>
              <a:rPr lang="es-ES" altLang="en-US" b="1" dirty="0">
                <a:solidFill>
                  <a:schemeClr val="tx1">
                    <a:lumMod val="75000"/>
                    <a:lumOff val="25000"/>
                  </a:schemeClr>
                </a:solidFill>
              </a:rPr>
              <a:t>Calderas de baja temperatura</a:t>
            </a:r>
          </a:p>
          <a:p>
            <a:pPr marL="285750" indent="-285750" algn="just" eaLnBrk="1" hangingPunct="1">
              <a:lnSpc>
                <a:spcPct val="150000"/>
              </a:lnSpc>
              <a:buFont typeface="Wingdings" panose="05000000000000000000" pitchFamily="2" charset="2"/>
              <a:buChar char="§"/>
              <a:defRPr/>
            </a:pPr>
            <a:r>
              <a:rPr lang="es-ES" altLang="en-US" sz="1600" dirty="0">
                <a:solidFill>
                  <a:schemeClr val="tx1">
                    <a:lumMod val="75000"/>
                    <a:lumOff val="25000"/>
                  </a:schemeClr>
                </a:solidFill>
              </a:rPr>
              <a:t>La temperatura de retorno es de 35ºC a 40ºC.</a:t>
            </a:r>
          </a:p>
          <a:p>
            <a:pPr marL="285750" indent="-285750" algn="just" eaLnBrk="1" hangingPunct="1">
              <a:lnSpc>
                <a:spcPct val="150000"/>
              </a:lnSpc>
              <a:buFont typeface="Wingdings" panose="05000000000000000000" pitchFamily="2" charset="2"/>
              <a:buChar char="§"/>
              <a:defRPr/>
            </a:pPr>
            <a:r>
              <a:rPr lang="es-ES" altLang="en-US" sz="1600" dirty="0">
                <a:solidFill>
                  <a:schemeClr val="tx1">
                    <a:lumMod val="75000"/>
                    <a:lumOff val="25000"/>
                  </a:schemeClr>
                </a:solidFill>
              </a:rPr>
              <a:t>Estas calderas pueden ajustar la temperatura de funcionamiento según la demanda.</a:t>
            </a:r>
          </a:p>
          <a:p>
            <a:pPr marL="285750" indent="-285750" algn="just" eaLnBrk="1" hangingPunct="1">
              <a:lnSpc>
                <a:spcPct val="150000"/>
              </a:lnSpc>
              <a:buFont typeface="Wingdings" panose="05000000000000000000" pitchFamily="2" charset="2"/>
              <a:buChar char="§"/>
              <a:defRPr/>
            </a:pPr>
            <a:r>
              <a:rPr lang="es-ES" altLang="en-US" sz="1600" dirty="0">
                <a:solidFill>
                  <a:schemeClr val="tx1">
                    <a:lumMod val="75000"/>
                    <a:lumOff val="25000"/>
                  </a:schemeClr>
                </a:solidFill>
              </a:rPr>
              <a:t>Con respecto a las calderas estándar, el ahorro puede alcanzarse en un 15%.</a:t>
            </a:r>
            <a:endParaRPr lang="en-GB" altLang="en-US" sz="1600" dirty="0">
              <a:solidFill>
                <a:schemeClr val="tx1">
                  <a:lumMod val="75000"/>
                  <a:lumOff val="25000"/>
                </a:schemeClr>
              </a:solidFill>
            </a:endParaRPr>
          </a:p>
          <a:p>
            <a:pPr algn="just" eaLnBrk="1" hangingPunct="1">
              <a:defRPr/>
            </a:pPr>
            <a:endParaRPr lang="en-GB" altLang="en-US" b="1" dirty="0">
              <a:solidFill>
                <a:schemeClr val="tx1">
                  <a:lumMod val="75000"/>
                  <a:lumOff val="25000"/>
                </a:schemeClr>
              </a:solidFill>
            </a:endParaRPr>
          </a:p>
          <a:p>
            <a:pPr algn="just" eaLnBrk="1" hangingPunct="1">
              <a:defRPr/>
            </a:pPr>
            <a:endParaRPr lang="en-GB" altLang="en-US" b="1" dirty="0">
              <a:solidFill>
                <a:schemeClr val="tx1">
                  <a:lumMod val="75000"/>
                  <a:lumOff val="25000"/>
                </a:schemeClr>
              </a:solidFill>
            </a:endParaRPr>
          </a:p>
          <a:p>
            <a:pPr algn="just" eaLnBrk="1" hangingPunct="1">
              <a:defRPr/>
            </a:pPr>
            <a:r>
              <a:rPr lang="es-ES" altLang="en-US" b="1" dirty="0">
                <a:solidFill>
                  <a:schemeClr val="tx1">
                    <a:lumMod val="75000"/>
                    <a:lumOff val="25000"/>
                  </a:schemeClr>
                </a:solidFill>
              </a:rPr>
              <a:t>Calderas de condensación</a:t>
            </a:r>
          </a:p>
          <a:p>
            <a:pPr marL="342900" indent="-342900" algn="just" eaLnBrk="1" hangingPunct="1">
              <a:lnSpc>
                <a:spcPct val="150000"/>
              </a:lnSpc>
              <a:buFont typeface="Wingdings" panose="05000000000000000000" pitchFamily="2" charset="2"/>
              <a:buChar char="§"/>
              <a:defRPr/>
            </a:pPr>
            <a:r>
              <a:rPr lang="es-ES" altLang="en-US" sz="1600" dirty="0">
                <a:solidFill>
                  <a:schemeClr val="tx1">
                    <a:lumMod val="75000"/>
                    <a:lumOff val="25000"/>
                  </a:schemeClr>
                </a:solidFill>
              </a:rPr>
              <a:t>Es similar a una caldera de baja temperatura pero está preparada para condensar la mayor parte del agua contenida en los gases de combustión (el agua también tiene energía y esta cantidad es muy alta en el proceso de condensación).</a:t>
            </a:r>
          </a:p>
          <a:p>
            <a:pPr marL="342900" indent="-342900" algn="just" eaLnBrk="1" hangingPunct="1">
              <a:lnSpc>
                <a:spcPct val="150000"/>
              </a:lnSpc>
              <a:buFont typeface="Wingdings" panose="05000000000000000000" pitchFamily="2" charset="2"/>
              <a:buChar char="§"/>
              <a:defRPr/>
            </a:pPr>
            <a:r>
              <a:rPr lang="es-ES" altLang="en-US" sz="1600" dirty="0">
                <a:solidFill>
                  <a:schemeClr val="tx1">
                    <a:lumMod val="75000"/>
                    <a:lumOff val="25000"/>
                  </a:schemeClr>
                </a:solidFill>
              </a:rPr>
              <a:t>Solo puede funcionar con gas natural porque no tiene azufre en los gases de escape.</a:t>
            </a:r>
          </a:p>
          <a:p>
            <a:pPr marL="342900" indent="-342900" algn="just" eaLnBrk="1" hangingPunct="1">
              <a:lnSpc>
                <a:spcPct val="150000"/>
              </a:lnSpc>
              <a:buFont typeface="Wingdings" panose="05000000000000000000" pitchFamily="2" charset="2"/>
              <a:buChar char="§"/>
              <a:defRPr/>
            </a:pPr>
            <a:r>
              <a:rPr lang="es-ES" altLang="en-US" sz="1600" dirty="0">
                <a:solidFill>
                  <a:schemeClr val="tx1">
                    <a:lumMod val="75000"/>
                    <a:lumOff val="25000"/>
                  </a:schemeClr>
                </a:solidFill>
              </a:rPr>
              <a:t>Estos son los más eficientes con valores superiores al 100% en caso de que se utilice la energía de condensación.</a:t>
            </a:r>
            <a:endParaRPr lang="en-GB" altLang="en-US" sz="1600" dirty="0">
              <a:solidFill>
                <a:schemeClr val="tx1">
                  <a:lumMod val="75000"/>
                  <a:lumOff val="25000"/>
                </a:schemeClr>
              </a:solidFill>
            </a:endParaRPr>
          </a:p>
        </p:txBody>
      </p:sp>
      <p:grpSp>
        <p:nvGrpSpPr>
          <p:cNvPr id="5" name="Grupo 4">
            <a:extLst>
              <a:ext uri="{FF2B5EF4-FFF2-40B4-BE49-F238E27FC236}">
                <a16:creationId xmlns:a16="http://schemas.microsoft.com/office/drawing/2014/main" id="{03E498E1-8448-452C-AD87-DD6C46DD45D1}"/>
              </a:ext>
            </a:extLst>
          </p:cNvPr>
          <p:cNvGrpSpPr/>
          <p:nvPr/>
        </p:nvGrpSpPr>
        <p:grpSpPr>
          <a:xfrm>
            <a:off x="17051" y="5322"/>
            <a:ext cx="8756813" cy="759382"/>
            <a:chOff x="17051" y="5322"/>
            <a:chExt cx="8756813" cy="759382"/>
          </a:xfrm>
        </p:grpSpPr>
        <p:sp>
          <p:nvSpPr>
            <p:cNvPr id="6" name="Titel 1">
              <a:extLst>
                <a:ext uri="{FF2B5EF4-FFF2-40B4-BE49-F238E27FC236}">
                  <a16:creationId xmlns:a16="http://schemas.microsoft.com/office/drawing/2014/main" id="{FBCDFCB8-6D6B-4922-91EF-0FEC43D7902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7" name="Round Diagonal Corner Rectangle 9">
              <a:extLst>
                <a:ext uri="{FF2B5EF4-FFF2-40B4-BE49-F238E27FC236}">
                  <a16:creationId xmlns:a16="http://schemas.microsoft.com/office/drawing/2014/main" id="{1EF2BD7D-9853-4AA3-B6E9-9158A475258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55464434-E0E2-49B4-9AFC-B5200FB98372}"/>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E514A219-088F-43E2-8DB3-C2855166E0D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5 Rectángulo redondeado">
            <a:extLst>
              <a:ext uri="{FF2B5EF4-FFF2-40B4-BE49-F238E27FC236}">
                <a16:creationId xmlns:a16="http://schemas.microsoft.com/office/drawing/2014/main" id="{B4AB6F11-ED60-4DE2-8F58-1DF2FC806510}"/>
              </a:ext>
            </a:extLst>
          </p:cNvPr>
          <p:cNvSpPr>
            <a:spLocks noChangeArrowheads="1"/>
          </p:cNvSpPr>
          <p:nvPr/>
        </p:nvSpPr>
        <p:spPr bwMode="auto">
          <a:xfrm>
            <a:off x="262007" y="4750085"/>
            <a:ext cx="8642351" cy="1019175"/>
          </a:xfrm>
          <a:prstGeom prst="roundRect">
            <a:avLst>
              <a:gd name="adj" fmla="val 16667"/>
            </a:avLst>
          </a:prstGeom>
          <a:ln>
            <a:solidFill>
              <a:srgbClr val="FFC000"/>
            </a:solidFill>
            <a:headEnd/>
            <a:tailEnd/>
          </a:ln>
        </p:spPr>
        <p:style>
          <a:lnRef idx="2">
            <a:schemeClr val="accent2"/>
          </a:lnRef>
          <a:fillRef idx="1">
            <a:schemeClr val="lt1"/>
          </a:fillRef>
          <a:effectRef idx="0">
            <a:schemeClr val="accent2"/>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3795" name="1 Rectángulo redondeado">
            <a:extLst>
              <a:ext uri="{FF2B5EF4-FFF2-40B4-BE49-F238E27FC236}">
                <a16:creationId xmlns:a16="http://schemas.microsoft.com/office/drawing/2014/main" id="{929BF37A-DA02-4B3F-9249-AE7B12AD4D1C}"/>
              </a:ext>
            </a:extLst>
          </p:cNvPr>
          <p:cNvSpPr>
            <a:spLocks noChangeArrowheads="1"/>
          </p:cNvSpPr>
          <p:nvPr/>
        </p:nvSpPr>
        <p:spPr bwMode="auto">
          <a:xfrm>
            <a:off x="250824" y="2757488"/>
            <a:ext cx="8642351" cy="671512"/>
          </a:xfrm>
          <a:prstGeom prst="roundRect">
            <a:avLst>
              <a:gd name="adj" fmla="val 16667"/>
            </a:avLst>
          </a:prstGeom>
          <a:ln>
            <a:solidFill>
              <a:srgbClr val="FFC000"/>
            </a:solidFill>
            <a:headEnd/>
            <a:tailEnd/>
          </a:ln>
        </p:spPr>
        <p:style>
          <a:lnRef idx="2">
            <a:schemeClr val="accent2"/>
          </a:lnRef>
          <a:fillRef idx="1">
            <a:schemeClr val="lt1"/>
          </a:fillRef>
          <a:effectRef idx="0">
            <a:schemeClr val="accent2"/>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3797" name="2 CuadroTexto">
            <a:extLst>
              <a:ext uri="{FF2B5EF4-FFF2-40B4-BE49-F238E27FC236}">
                <a16:creationId xmlns:a16="http://schemas.microsoft.com/office/drawing/2014/main" id="{20BFD214-047D-4233-8B14-977B0599DB81}"/>
              </a:ext>
            </a:extLst>
          </p:cNvPr>
          <p:cNvSpPr txBox="1">
            <a:spLocks noChangeArrowheads="1"/>
          </p:cNvSpPr>
          <p:nvPr/>
        </p:nvSpPr>
        <p:spPr bwMode="auto">
          <a:xfrm>
            <a:off x="310479" y="905602"/>
            <a:ext cx="8523039"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b="1" dirty="0">
                <a:solidFill>
                  <a:schemeClr val="tx1">
                    <a:lumMod val="75000"/>
                    <a:lumOff val="25000"/>
                  </a:schemeClr>
                </a:solidFill>
              </a:rPr>
              <a:t>Algunos conceptos sobre calderas de condensación:</a:t>
            </a:r>
          </a:p>
          <a:p>
            <a:pPr algn="just" eaLnBrk="1" hangingPunct="1"/>
            <a:endParaRPr lang="es-ES" altLang="en-US" dirty="0">
              <a:solidFill>
                <a:schemeClr val="tx1">
                  <a:lumMod val="75000"/>
                  <a:lumOff val="25000"/>
                </a:schemeClr>
              </a:solidFill>
            </a:endParaRPr>
          </a:p>
          <a:p>
            <a:pPr algn="just" eaLnBrk="1" hangingPunct="1"/>
            <a:r>
              <a:rPr lang="es-ES" altLang="en-US" b="1" dirty="0">
                <a:solidFill>
                  <a:schemeClr val="tx1">
                    <a:lumMod val="75000"/>
                    <a:lumOff val="25000"/>
                  </a:schemeClr>
                </a:solidFill>
              </a:rPr>
              <a:t>¿Cuál es la energía del agua?</a:t>
            </a:r>
          </a:p>
          <a:p>
            <a:pPr algn="just" eaLnBrk="1" hangingPunct="1"/>
            <a:endParaRPr lang="es-ES" altLang="en-US" b="1" dirty="0">
              <a:solidFill>
                <a:schemeClr val="tx1">
                  <a:lumMod val="75000"/>
                  <a:lumOff val="25000"/>
                </a:schemeClr>
              </a:solidFill>
            </a:endParaRPr>
          </a:p>
          <a:p>
            <a:pPr algn="just" eaLnBrk="1" hangingPunct="1"/>
            <a:r>
              <a:rPr lang="es-ES" altLang="en-US" dirty="0">
                <a:solidFill>
                  <a:schemeClr val="tx1">
                    <a:lumMod val="75000"/>
                    <a:lumOff val="25000"/>
                  </a:schemeClr>
                </a:solidFill>
              </a:rPr>
              <a:t>El calor específico del agua a presión atmosférica es: 4.18 kJ/kg </a:t>
            </a:r>
            <a:r>
              <a:rPr lang="es-ES" altLang="en-US" dirty="0" err="1">
                <a:solidFill>
                  <a:schemeClr val="tx1">
                    <a:lumMod val="75000"/>
                    <a:lumOff val="25000"/>
                  </a:schemeClr>
                </a:solidFill>
              </a:rPr>
              <a:t>ºC</a:t>
            </a:r>
            <a:endParaRPr lang="es-ES" altLang="en-US" dirty="0">
              <a:solidFill>
                <a:schemeClr val="tx1">
                  <a:lumMod val="75000"/>
                  <a:lumOff val="25000"/>
                </a:schemeClr>
              </a:solidFill>
            </a:endParaRPr>
          </a:p>
          <a:p>
            <a:pPr algn="just" eaLnBrk="1" hangingPunct="1"/>
            <a:endParaRPr lang="es-ES" altLang="en-US" dirty="0">
              <a:solidFill>
                <a:schemeClr val="tx1">
                  <a:lumMod val="75000"/>
                  <a:lumOff val="25000"/>
                </a:schemeClr>
              </a:solidFill>
            </a:endParaRPr>
          </a:p>
          <a:p>
            <a:pPr eaLnBrk="1" hangingPunct="1"/>
            <a:r>
              <a:rPr lang="es-ES" altLang="en-US" sz="1800" i="1" dirty="0">
                <a:solidFill>
                  <a:schemeClr val="tx1">
                    <a:lumMod val="75000"/>
                    <a:lumOff val="25000"/>
                  </a:schemeClr>
                </a:solidFill>
              </a:rPr>
              <a:t>Esto significa que es necesario 4.18 kJ para incrementar 1ºC una cantidad </a:t>
            </a:r>
          </a:p>
          <a:p>
            <a:pPr eaLnBrk="1" hangingPunct="1"/>
            <a:r>
              <a:rPr lang="es-ES" altLang="en-US" sz="1800" i="1" dirty="0">
                <a:solidFill>
                  <a:schemeClr val="tx1">
                    <a:lumMod val="75000"/>
                    <a:lumOff val="25000"/>
                  </a:schemeClr>
                </a:solidFill>
              </a:rPr>
              <a:t>de 1 kg de agua</a:t>
            </a:r>
          </a:p>
          <a:p>
            <a:pPr algn="just" eaLnBrk="1" hangingPunct="1"/>
            <a:endParaRPr lang="es-ES" altLang="en-US" dirty="0">
              <a:solidFill>
                <a:schemeClr val="tx1">
                  <a:lumMod val="75000"/>
                  <a:lumOff val="25000"/>
                </a:schemeClr>
              </a:solidFill>
            </a:endParaRPr>
          </a:p>
          <a:p>
            <a:pPr algn="just"/>
            <a:r>
              <a:rPr lang="es-ES" altLang="en-US" dirty="0">
                <a:solidFill>
                  <a:schemeClr val="tx1">
                    <a:lumMod val="75000"/>
                    <a:lumOff val="25000"/>
                  </a:schemeClr>
                </a:solidFill>
              </a:rPr>
              <a:t>Sin embargo, el calor latente de vaporización se define como la cantidad de calor que se requiere para pasar de la fase líquida al vapor a una temperatura constante en el punto de cambio de fase.</a:t>
            </a:r>
          </a:p>
          <a:p>
            <a:pPr algn="just"/>
            <a:endParaRPr lang="es-ES" altLang="en-US" dirty="0">
              <a:solidFill>
                <a:schemeClr val="tx1">
                  <a:lumMod val="75000"/>
                  <a:lumOff val="25000"/>
                </a:schemeClr>
              </a:solidFill>
            </a:endParaRPr>
          </a:p>
          <a:p>
            <a:r>
              <a:rPr lang="es-ES" altLang="en-US" sz="1800" i="1" dirty="0">
                <a:solidFill>
                  <a:schemeClr val="tx1">
                    <a:lumMod val="75000"/>
                    <a:lumOff val="25000"/>
                  </a:schemeClr>
                </a:solidFill>
              </a:rPr>
              <a:t>En este punto, el agua a presión atmosférica necesita 2257 kJ / kg para aumentar solo 1ºC. En el caso de cambiar de vapor a líquido, el vapor da 2257 kJ / kg, por lo que las calderas que pueden utilizar esta energía son muy eficientes.</a:t>
            </a:r>
            <a:endParaRPr lang="es-ES" altLang="en-US" sz="1800" b="1" i="1" dirty="0">
              <a:solidFill>
                <a:schemeClr val="tx1">
                  <a:lumMod val="75000"/>
                  <a:lumOff val="25000"/>
                </a:schemeClr>
              </a:solidFill>
            </a:endParaRPr>
          </a:p>
        </p:txBody>
      </p:sp>
      <p:grpSp>
        <p:nvGrpSpPr>
          <p:cNvPr id="7" name="Grupo 6">
            <a:extLst>
              <a:ext uri="{FF2B5EF4-FFF2-40B4-BE49-F238E27FC236}">
                <a16:creationId xmlns:a16="http://schemas.microsoft.com/office/drawing/2014/main" id="{D8C636A4-80BF-4CEA-8A36-FACC73C32EB2}"/>
              </a:ext>
            </a:extLst>
          </p:cNvPr>
          <p:cNvGrpSpPr/>
          <p:nvPr/>
        </p:nvGrpSpPr>
        <p:grpSpPr>
          <a:xfrm>
            <a:off x="17051" y="5322"/>
            <a:ext cx="8756813" cy="759382"/>
            <a:chOff x="17051" y="5322"/>
            <a:chExt cx="8756813" cy="759382"/>
          </a:xfrm>
        </p:grpSpPr>
        <p:sp>
          <p:nvSpPr>
            <p:cNvPr id="8" name="Titel 1">
              <a:extLst>
                <a:ext uri="{FF2B5EF4-FFF2-40B4-BE49-F238E27FC236}">
                  <a16:creationId xmlns:a16="http://schemas.microsoft.com/office/drawing/2014/main" id="{48BABE3F-D4F3-40BA-B04F-48DBADA7936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9" name="Round Diagonal Corner Rectangle 9">
              <a:extLst>
                <a:ext uri="{FF2B5EF4-FFF2-40B4-BE49-F238E27FC236}">
                  <a16:creationId xmlns:a16="http://schemas.microsoft.com/office/drawing/2014/main" id="{7E501609-1A7B-4621-A8F2-14A17B7E7630}"/>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TextBox 3">
              <a:extLst>
                <a:ext uri="{FF2B5EF4-FFF2-40B4-BE49-F238E27FC236}">
                  <a16:creationId xmlns:a16="http://schemas.microsoft.com/office/drawing/2014/main" id="{36FD2642-AFCB-4D95-B341-4DE0F13DE1E8}"/>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1" name="Rectángulo 10">
              <a:extLst>
                <a:ext uri="{FF2B5EF4-FFF2-40B4-BE49-F238E27FC236}">
                  <a16:creationId xmlns:a16="http://schemas.microsoft.com/office/drawing/2014/main" id="{CB018ED3-DBE2-452A-ADD5-6D2417206C8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2 CuadroTexto">
            <a:extLst>
              <a:ext uri="{FF2B5EF4-FFF2-40B4-BE49-F238E27FC236}">
                <a16:creationId xmlns:a16="http://schemas.microsoft.com/office/drawing/2014/main" id="{9DCBD821-5B60-45A1-B300-D4BBEEBE12B4}"/>
              </a:ext>
            </a:extLst>
          </p:cNvPr>
          <p:cNvSpPr txBox="1">
            <a:spLocks noChangeArrowheads="1"/>
          </p:cNvSpPr>
          <p:nvPr/>
        </p:nvSpPr>
        <p:spPr bwMode="auto">
          <a:xfrm>
            <a:off x="370136" y="989013"/>
            <a:ext cx="84199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solidFill>
                  <a:schemeClr val="tx1">
                    <a:lumMod val="75000"/>
                    <a:lumOff val="25000"/>
                  </a:schemeClr>
                </a:solidFill>
              </a:rPr>
              <a:t>Análisis de combustibles: (menor valor calorífico y emisiones CO</a:t>
            </a:r>
            <a:r>
              <a:rPr lang="es-ES" altLang="en-US" b="1" baseline="-25000" dirty="0">
                <a:solidFill>
                  <a:schemeClr val="tx1">
                    <a:lumMod val="75000"/>
                    <a:lumOff val="25000"/>
                  </a:schemeClr>
                </a:solidFill>
              </a:rPr>
              <a:t>2</a:t>
            </a:r>
            <a:r>
              <a:rPr lang="es-ES" altLang="en-US" b="1" dirty="0">
                <a:solidFill>
                  <a:schemeClr val="tx1">
                    <a:lumMod val="75000"/>
                    <a:lumOff val="25000"/>
                  </a:schemeClr>
                </a:solidFill>
              </a:rPr>
              <a:t>)</a:t>
            </a:r>
          </a:p>
        </p:txBody>
      </p:sp>
      <p:sp>
        <p:nvSpPr>
          <p:cNvPr id="35844" name="36 Rectángulo redondeado">
            <a:extLst>
              <a:ext uri="{FF2B5EF4-FFF2-40B4-BE49-F238E27FC236}">
                <a16:creationId xmlns:a16="http://schemas.microsoft.com/office/drawing/2014/main" id="{31CB99F9-1247-4B14-B032-2DC510127B5C}"/>
              </a:ext>
            </a:extLst>
          </p:cNvPr>
          <p:cNvSpPr>
            <a:spLocks noChangeArrowheads="1"/>
          </p:cNvSpPr>
          <p:nvPr/>
        </p:nvSpPr>
        <p:spPr bwMode="auto">
          <a:xfrm>
            <a:off x="36737" y="1510744"/>
            <a:ext cx="2808288" cy="54440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45" name="37 CuadroTexto">
            <a:extLst>
              <a:ext uri="{FF2B5EF4-FFF2-40B4-BE49-F238E27FC236}">
                <a16:creationId xmlns:a16="http://schemas.microsoft.com/office/drawing/2014/main" id="{7AA0DFC1-F061-4FC5-8FBF-24F4EDE7ECFA}"/>
              </a:ext>
            </a:extLst>
          </p:cNvPr>
          <p:cNvSpPr txBox="1">
            <a:spLocks noChangeArrowheads="1"/>
          </p:cNvSpPr>
          <p:nvPr/>
        </p:nvSpPr>
        <p:spPr bwMode="auto">
          <a:xfrm>
            <a:off x="57304" y="1607925"/>
            <a:ext cx="279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b="1" dirty="0">
                <a:solidFill>
                  <a:schemeClr val="bg1"/>
                </a:solidFill>
              </a:rPr>
              <a:t>Gas natural = 9.545 kcal/kg</a:t>
            </a:r>
          </a:p>
        </p:txBody>
      </p:sp>
      <p:sp>
        <p:nvSpPr>
          <p:cNvPr id="35846" name="38 Rectángulo redondeado">
            <a:extLst>
              <a:ext uri="{FF2B5EF4-FFF2-40B4-BE49-F238E27FC236}">
                <a16:creationId xmlns:a16="http://schemas.microsoft.com/office/drawing/2014/main" id="{FC36B705-6430-4288-8950-C85C21AC3482}"/>
              </a:ext>
            </a:extLst>
          </p:cNvPr>
          <p:cNvSpPr>
            <a:spLocks noChangeArrowheads="1"/>
          </p:cNvSpPr>
          <p:nvPr/>
        </p:nvSpPr>
        <p:spPr bwMode="auto">
          <a:xfrm>
            <a:off x="41429" y="2181225"/>
            <a:ext cx="2809875" cy="53975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47" name="39 CuadroTexto">
            <a:extLst>
              <a:ext uri="{FF2B5EF4-FFF2-40B4-BE49-F238E27FC236}">
                <a16:creationId xmlns:a16="http://schemas.microsoft.com/office/drawing/2014/main" id="{E89C4ABD-28EF-4B1F-B206-40DFB8F57BC6}"/>
              </a:ext>
            </a:extLst>
          </p:cNvPr>
          <p:cNvSpPr txBox="1">
            <a:spLocks noChangeArrowheads="1"/>
          </p:cNvSpPr>
          <p:nvPr/>
        </p:nvSpPr>
        <p:spPr bwMode="auto">
          <a:xfrm>
            <a:off x="57304" y="2296458"/>
            <a:ext cx="2793999"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1600" b="1" dirty="0" err="1">
                <a:solidFill>
                  <a:schemeClr val="bg1"/>
                </a:solidFill>
              </a:rPr>
              <a:t>Propano</a:t>
            </a:r>
            <a:r>
              <a:rPr lang="en-GB" altLang="en-US" sz="1600" b="1" dirty="0">
                <a:solidFill>
                  <a:schemeClr val="bg1"/>
                </a:solidFill>
              </a:rPr>
              <a:t> = 11.082 kcal/kg</a:t>
            </a:r>
          </a:p>
        </p:txBody>
      </p:sp>
      <p:sp>
        <p:nvSpPr>
          <p:cNvPr id="35848" name="40 Rectángulo redondeado">
            <a:extLst>
              <a:ext uri="{FF2B5EF4-FFF2-40B4-BE49-F238E27FC236}">
                <a16:creationId xmlns:a16="http://schemas.microsoft.com/office/drawing/2014/main" id="{AC0E35A5-FD76-4F6F-81BF-42FF641A0D1E}"/>
              </a:ext>
            </a:extLst>
          </p:cNvPr>
          <p:cNvSpPr>
            <a:spLocks noChangeArrowheads="1"/>
          </p:cNvSpPr>
          <p:nvPr/>
        </p:nvSpPr>
        <p:spPr bwMode="auto">
          <a:xfrm>
            <a:off x="14759" y="2895600"/>
            <a:ext cx="2808288" cy="53975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49" name="41 CuadroTexto">
            <a:extLst>
              <a:ext uri="{FF2B5EF4-FFF2-40B4-BE49-F238E27FC236}">
                <a16:creationId xmlns:a16="http://schemas.microsoft.com/office/drawing/2014/main" id="{096C9038-AD14-4E19-A2CC-97B12FB9B9DC}"/>
              </a:ext>
            </a:extLst>
          </p:cNvPr>
          <p:cNvSpPr txBox="1">
            <a:spLocks noChangeArrowheads="1"/>
          </p:cNvSpPr>
          <p:nvPr/>
        </p:nvSpPr>
        <p:spPr bwMode="auto">
          <a:xfrm>
            <a:off x="56801" y="3009245"/>
            <a:ext cx="277862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1600" b="1" dirty="0" err="1">
                <a:solidFill>
                  <a:schemeClr val="bg1"/>
                </a:solidFill>
              </a:rPr>
              <a:t>Butano</a:t>
            </a:r>
            <a:r>
              <a:rPr lang="en-GB" altLang="en-US" sz="1600" b="1" dirty="0">
                <a:solidFill>
                  <a:schemeClr val="bg1"/>
                </a:solidFill>
              </a:rPr>
              <a:t> = 10.938 kcal/kg</a:t>
            </a:r>
          </a:p>
        </p:txBody>
      </p:sp>
      <p:sp>
        <p:nvSpPr>
          <p:cNvPr id="35850" name="42 Rectángulo redondeado">
            <a:extLst>
              <a:ext uri="{FF2B5EF4-FFF2-40B4-BE49-F238E27FC236}">
                <a16:creationId xmlns:a16="http://schemas.microsoft.com/office/drawing/2014/main" id="{6E9C686A-6FCC-418D-BEB6-7B65137B12F6}"/>
              </a:ext>
            </a:extLst>
          </p:cNvPr>
          <p:cNvSpPr>
            <a:spLocks noChangeArrowheads="1"/>
          </p:cNvSpPr>
          <p:nvPr/>
        </p:nvSpPr>
        <p:spPr bwMode="auto">
          <a:xfrm>
            <a:off x="6225411" y="1513806"/>
            <a:ext cx="2808287" cy="541338"/>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1" name="43 CuadroTexto">
            <a:extLst>
              <a:ext uri="{FF2B5EF4-FFF2-40B4-BE49-F238E27FC236}">
                <a16:creationId xmlns:a16="http://schemas.microsoft.com/office/drawing/2014/main" id="{9906C7F5-19F7-4591-A49E-9C0E6DBCB738}"/>
              </a:ext>
            </a:extLst>
          </p:cNvPr>
          <p:cNvSpPr txBox="1">
            <a:spLocks noChangeArrowheads="1"/>
          </p:cNvSpPr>
          <p:nvPr/>
        </p:nvSpPr>
        <p:spPr bwMode="auto">
          <a:xfrm>
            <a:off x="6213629" y="1603830"/>
            <a:ext cx="2826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1600" b="1" dirty="0" err="1">
                <a:solidFill>
                  <a:schemeClr val="bg1"/>
                </a:solidFill>
              </a:rPr>
              <a:t>Gasolina</a:t>
            </a:r>
            <a:r>
              <a:rPr lang="en-GB" altLang="en-US" sz="1600" b="1" dirty="0">
                <a:solidFill>
                  <a:schemeClr val="bg1"/>
                </a:solidFill>
              </a:rPr>
              <a:t> = 10.514 kcal/kg</a:t>
            </a:r>
          </a:p>
        </p:txBody>
      </p:sp>
      <p:sp>
        <p:nvSpPr>
          <p:cNvPr id="35852" name="44 Rectángulo redondeado">
            <a:extLst>
              <a:ext uri="{FF2B5EF4-FFF2-40B4-BE49-F238E27FC236}">
                <a16:creationId xmlns:a16="http://schemas.microsoft.com/office/drawing/2014/main" id="{F10A1006-8847-461D-9D29-49D4A0112CEC}"/>
              </a:ext>
            </a:extLst>
          </p:cNvPr>
          <p:cNvSpPr>
            <a:spLocks noChangeArrowheads="1"/>
          </p:cNvSpPr>
          <p:nvPr/>
        </p:nvSpPr>
        <p:spPr bwMode="auto">
          <a:xfrm>
            <a:off x="6225827" y="2169288"/>
            <a:ext cx="2808287" cy="585024"/>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3" name="45 CuadroTexto">
            <a:extLst>
              <a:ext uri="{FF2B5EF4-FFF2-40B4-BE49-F238E27FC236}">
                <a16:creationId xmlns:a16="http://schemas.microsoft.com/office/drawing/2014/main" id="{21AD0DAB-B30A-4A38-B755-2086E808D4F0}"/>
              </a:ext>
            </a:extLst>
          </p:cNvPr>
          <p:cNvSpPr txBox="1">
            <a:spLocks noChangeArrowheads="1"/>
          </p:cNvSpPr>
          <p:nvPr/>
        </p:nvSpPr>
        <p:spPr bwMode="auto">
          <a:xfrm>
            <a:off x="6208852" y="2316518"/>
            <a:ext cx="280458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b="1" dirty="0">
                <a:solidFill>
                  <a:schemeClr val="bg1"/>
                </a:solidFill>
              </a:rPr>
              <a:t>Gasóleo = 10.200 kcal/kg</a:t>
            </a:r>
          </a:p>
        </p:txBody>
      </p:sp>
      <p:sp>
        <p:nvSpPr>
          <p:cNvPr id="35854" name="46 Rectángulo redondeado">
            <a:extLst>
              <a:ext uri="{FF2B5EF4-FFF2-40B4-BE49-F238E27FC236}">
                <a16:creationId xmlns:a16="http://schemas.microsoft.com/office/drawing/2014/main" id="{37144554-E14D-45ED-91A2-76CBEAF2976D}"/>
              </a:ext>
            </a:extLst>
          </p:cNvPr>
          <p:cNvSpPr>
            <a:spLocks noChangeArrowheads="1"/>
          </p:cNvSpPr>
          <p:nvPr/>
        </p:nvSpPr>
        <p:spPr bwMode="auto">
          <a:xfrm>
            <a:off x="6213629" y="2895600"/>
            <a:ext cx="2824893" cy="53975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5" name="47 CuadroTexto">
            <a:extLst>
              <a:ext uri="{FF2B5EF4-FFF2-40B4-BE49-F238E27FC236}">
                <a16:creationId xmlns:a16="http://schemas.microsoft.com/office/drawing/2014/main" id="{18C45093-42CC-494F-9628-12CC25695707}"/>
              </a:ext>
            </a:extLst>
          </p:cNvPr>
          <p:cNvSpPr txBox="1">
            <a:spLocks noChangeArrowheads="1"/>
          </p:cNvSpPr>
          <p:nvPr/>
        </p:nvSpPr>
        <p:spPr bwMode="auto">
          <a:xfrm>
            <a:off x="6129429" y="3009745"/>
            <a:ext cx="2898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b="1" dirty="0">
                <a:solidFill>
                  <a:schemeClr val="bg1"/>
                </a:solidFill>
              </a:rPr>
              <a:t>Queroseno = 10.382 kcal/kg</a:t>
            </a:r>
          </a:p>
        </p:txBody>
      </p:sp>
      <p:sp>
        <p:nvSpPr>
          <p:cNvPr id="35856" name="49 Rectángulo redondeado">
            <a:extLst>
              <a:ext uri="{FF2B5EF4-FFF2-40B4-BE49-F238E27FC236}">
                <a16:creationId xmlns:a16="http://schemas.microsoft.com/office/drawing/2014/main" id="{7DB8ED2F-28C0-4269-A82C-6C7DA75EF3B2}"/>
              </a:ext>
            </a:extLst>
          </p:cNvPr>
          <p:cNvSpPr>
            <a:spLocks noChangeArrowheads="1"/>
          </p:cNvSpPr>
          <p:nvPr/>
        </p:nvSpPr>
        <p:spPr bwMode="auto">
          <a:xfrm>
            <a:off x="2959254" y="1510744"/>
            <a:ext cx="3146425" cy="541338"/>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7" name="50 CuadroTexto">
            <a:extLst>
              <a:ext uri="{FF2B5EF4-FFF2-40B4-BE49-F238E27FC236}">
                <a16:creationId xmlns:a16="http://schemas.microsoft.com/office/drawing/2014/main" id="{E0852310-B231-49D1-92E2-8FB2D86B46D6}"/>
              </a:ext>
            </a:extLst>
          </p:cNvPr>
          <p:cNvSpPr txBox="1">
            <a:spLocks noChangeArrowheads="1"/>
          </p:cNvSpPr>
          <p:nvPr/>
        </p:nvSpPr>
        <p:spPr bwMode="auto">
          <a:xfrm>
            <a:off x="2983004" y="1614612"/>
            <a:ext cx="3146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1600" b="1" dirty="0" err="1">
                <a:solidFill>
                  <a:schemeClr val="bg1"/>
                </a:solidFill>
              </a:rPr>
              <a:t>Piel</a:t>
            </a:r>
            <a:r>
              <a:rPr lang="en-GB" altLang="en-US" sz="1600" b="1" dirty="0">
                <a:solidFill>
                  <a:schemeClr val="bg1"/>
                </a:solidFill>
              </a:rPr>
              <a:t> de </a:t>
            </a:r>
            <a:r>
              <a:rPr lang="en-GB" altLang="en-US" sz="1600" b="1" dirty="0" err="1">
                <a:solidFill>
                  <a:schemeClr val="bg1"/>
                </a:solidFill>
              </a:rPr>
              <a:t>oliva</a:t>
            </a:r>
            <a:r>
              <a:rPr lang="en-GB" altLang="en-US" sz="1600" b="1" dirty="0">
                <a:solidFill>
                  <a:schemeClr val="bg1"/>
                </a:solidFill>
              </a:rPr>
              <a:t> = 4.282 kcal/kg</a:t>
            </a:r>
          </a:p>
        </p:txBody>
      </p:sp>
      <p:sp>
        <p:nvSpPr>
          <p:cNvPr id="35858" name="51 Rectángulo redondeado">
            <a:extLst>
              <a:ext uri="{FF2B5EF4-FFF2-40B4-BE49-F238E27FC236}">
                <a16:creationId xmlns:a16="http://schemas.microsoft.com/office/drawing/2014/main" id="{C27B7519-3B47-469E-99C7-025FD5C37483}"/>
              </a:ext>
            </a:extLst>
          </p:cNvPr>
          <p:cNvSpPr>
            <a:spLocks noChangeArrowheads="1"/>
          </p:cNvSpPr>
          <p:nvPr/>
        </p:nvSpPr>
        <p:spPr bwMode="auto">
          <a:xfrm>
            <a:off x="2964009" y="2164996"/>
            <a:ext cx="3132138" cy="562454"/>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9" name="52 CuadroTexto">
            <a:extLst>
              <a:ext uri="{FF2B5EF4-FFF2-40B4-BE49-F238E27FC236}">
                <a16:creationId xmlns:a16="http://schemas.microsoft.com/office/drawing/2014/main" id="{C8D72DF5-8325-4870-BB80-5CE2DD013A31}"/>
              </a:ext>
            </a:extLst>
          </p:cNvPr>
          <p:cNvSpPr txBox="1">
            <a:spLocks noChangeArrowheads="1"/>
          </p:cNvSpPr>
          <p:nvPr/>
        </p:nvSpPr>
        <p:spPr bwMode="auto">
          <a:xfrm>
            <a:off x="2963039" y="2310976"/>
            <a:ext cx="314693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1600" b="1" dirty="0" err="1">
                <a:solidFill>
                  <a:schemeClr val="bg1"/>
                </a:solidFill>
              </a:rPr>
              <a:t>Piel</a:t>
            </a:r>
            <a:r>
              <a:rPr lang="en-GB" altLang="en-US" sz="1600" b="1" dirty="0">
                <a:solidFill>
                  <a:schemeClr val="bg1"/>
                </a:solidFill>
              </a:rPr>
              <a:t> de </a:t>
            </a:r>
            <a:r>
              <a:rPr lang="en-GB" altLang="en-US" sz="1600" b="1" dirty="0" err="1">
                <a:solidFill>
                  <a:schemeClr val="bg1"/>
                </a:solidFill>
              </a:rPr>
              <a:t>uva</a:t>
            </a:r>
            <a:r>
              <a:rPr lang="en-GB" altLang="en-US" sz="1600" b="1" dirty="0">
                <a:solidFill>
                  <a:schemeClr val="bg1"/>
                </a:solidFill>
              </a:rPr>
              <a:t> = 4.575 kcal/kg</a:t>
            </a:r>
          </a:p>
        </p:txBody>
      </p:sp>
      <p:sp>
        <p:nvSpPr>
          <p:cNvPr id="35860" name="53 Rectángulo redondeado">
            <a:extLst>
              <a:ext uri="{FF2B5EF4-FFF2-40B4-BE49-F238E27FC236}">
                <a16:creationId xmlns:a16="http://schemas.microsoft.com/office/drawing/2014/main" id="{D4B020E6-9740-4638-8E26-F851A780DFE4}"/>
              </a:ext>
            </a:extLst>
          </p:cNvPr>
          <p:cNvSpPr>
            <a:spLocks noChangeArrowheads="1"/>
          </p:cNvSpPr>
          <p:nvPr/>
        </p:nvSpPr>
        <p:spPr bwMode="auto">
          <a:xfrm>
            <a:off x="2964009" y="2895600"/>
            <a:ext cx="3132138" cy="53975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61" name="54 CuadroTexto">
            <a:extLst>
              <a:ext uri="{FF2B5EF4-FFF2-40B4-BE49-F238E27FC236}">
                <a16:creationId xmlns:a16="http://schemas.microsoft.com/office/drawing/2014/main" id="{C8173548-693F-4F0D-82C1-65A961734969}"/>
              </a:ext>
            </a:extLst>
          </p:cNvPr>
          <p:cNvSpPr txBox="1">
            <a:spLocks noChangeArrowheads="1"/>
          </p:cNvSpPr>
          <p:nvPr/>
        </p:nvSpPr>
        <p:spPr bwMode="auto">
          <a:xfrm>
            <a:off x="3002116" y="3024188"/>
            <a:ext cx="31035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b="1" dirty="0">
                <a:solidFill>
                  <a:schemeClr val="bg1"/>
                </a:solidFill>
              </a:rPr>
              <a:t>Pellet = 4,357 kcal/kg</a:t>
            </a:r>
          </a:p>
        </p:txBody>
      </p:sp>
      <p:sp>
        <p:nvSpPr>
          <p:cNvPr id="35862" name="55 CuadroTexto">
            <a:extLst>
              <a:ext uri="{FF2B5EF4-FFF2-40B4-BE49-F238E27FC236}">
                <a16:creationId xmlns:a16="http://schemas.microsoft.com/office/drawing/2014/main" id="{CFF24694-A7B3-44AC-8AE4-8B5502C0D56F}"/>
              </a:ext>
            </a:extLst>
          </p:cNvPr>
          <p:cNvSpPr txBox="1">
            <a:spLocks noChangeArrowheads="1"/>
          </p:cNvSpPr>
          <p:nvPr/>
        </p:nvSpPr>
        <p:spPr bwMode="auto">
          <a:xfrm>
            <a:off x="2087724" y="3636963"/>
            <a:ext cx="5040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i="1" u="sng" dirty="0"/>
              <a:t>Emisiones de CO</a:t>
            </a:r>
            <a:r>
              <a:rPr lang="es-ES" altLang="en-US" i="1" u="sng" baseline="-25000" dirty="0"/>
              <a:t>2</a:t>
            </a:r>
            <a:r>
              <a:rPr lang="es-ES" altLang="en-US" i="1" u="sng" dirty="0"/>
              <a:t> de varios combustibles</a:t>
            </a:r>
          </a:p>
        </p:txBody>
      </p:sp>
      <p:sp>
        <p:nvSpPr>
          <p:cNvPr id="35863" name="56 Rectángulo redondeado">
            <a:extLst>
              <a:ext uri="{FF2B5EF4-FFF2-40B4-BE49-F238E27FC236}">
                <a16:creationId xmlns:a16="http://schemas.microsoft.com/office/drawing/2014/main" id="{A65A03EE-A196-43F0-9813-88F73EFD5809}"/>
              </a:ext>
            </a:extLst>
          </p:cNvPr>
          <p:cNvSpPr>
            <a:spLocks noChangeArrowheads="1"/>
          </p:cNvSpPr>
          <p:nvPr/>
        </p:nvSpPr>
        <p:spPr bwMode="auto">
          <a:xfrm>
            <a:off x="1440881" y="4208463"/>
            <a:ext cx="2952750"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64" name="57 CuadroTexto">
            <a:extLst>
              <a:ext uri="{FF2B5EF4-FFF2-40B4-BE49-F238E27FC236}">
                <a16:creationId xmlns:a16="http://schemas.microsoft.com/office/drawing/2014/main" id="{84AFD234-6B98-4DF8-A455-D726AF0AC27C}"/>
              </a:ext>
            </a:extLst>
          </p:cNvPr>
          <p:cNvSpPr txBox="1">
            <a:spLocks noChangeArrowheads="1"/>
          </p:cNvSpPr>
          <p:nvPr/>
        </p:nvSpPr>
        <p:spPr bwMode="auto">
          <a:xfrm>
            <a:off x="1434531" y="4308476"/>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eaLnBrk="1" hangingPunct="1"/>
            <a:r>
              <a:rPr lang="es-ES" altLang="en-US" sz="1600" dirty="0"/>
              <a:t>Gas Natural= 2,15 kgCO</a:t>
            </a:r>
            <a:r>
              <a:rPr lang="es-ES" altLang="en-US" sz="1600" baseline="-25000" dirty="0"/>
              <a:t>2</a:t>
            </a:r>
            <a:r>
              <a:rPr lang="es-ES" altLang="en-US" sz="1600" dirty="0"/>
              <a:t>/Nm</a:t>
            </a:r>
            <a:r>
              <a:rPr lang="es-ES" altLang="en-US" sz="1600" baseline="-25000" dirty="0"/>
              <a:t>3</a:t>
            </a:r>
          </a:p>
        </p:txBody>
      </p:sp>
      <p:sp>
        <p:nvSpPr>
          <p:cNvPr id="35865" name="58 Rectángulo redondeado">
            <a:extLst>
              <a:ext uri="{FF2B5EF4-FFF2-40B4-BE49-F238E27FC236}">
                <a16:creationId xmlns:a16="http://schemas.microsoft.com/office/drawing/2014/main" id="{BD47578B-BEC2-4A28-819C-F96040A6A71E}"/>
              </a:ext>
            </a:extLst>
          </p:cNvPr>
          <p:cNvSpPr>
            <a:spLocks noChangeArrowheads="1"/>
          </p:cNvSpPr>
          <p:nvPr/>
        </p:nvSpPr>
        <p:spPr bwMode="auto">
          <a:xfrm>
            <a:off x="1440881" y="4849813"/>
            <a:ext cx="2952749"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66" name="59 CuadroTexto">
            <a:extLst>
              <a:ext uri="{FF2B5EF4-FFF2-40B4-BE49-F238E27FC236}">
                <a16:creationId xmlns:a16="http://schemas.microsoft.com/office/drawing/2014/main" id="{84FC346B-36C5-46C8-ADCA-740F78462215}"/>
              </a:ext>
            </a:extLst>
          </p:cNvPr>
          <p:cNvSpPr txBox="1">
            <a:spLocks noChangeArrowheads="1"/>
          </p:cNvSpPr>
          <p:nvPr/>
        </p:nvSpPr>
        <p:spPr bwMode="auto">
          <a:xfrm>
            <a:off x="1572643" y="4949826"/>
            <a:ext cx="2763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eaLnBrk="1" hangingPunct="1"/>
            <a:r>
              <a:rPr lang="es-ES" altLang="en-US" sz="1600" dirty="0"/>
              <a:t>Propano = 2,94 kgCO</a:t>
            </a:r>
            <a:r>
              <a:rPr lang="es-ES" altLang="en-US" sz="1600" baseline="-25000" dirty="0"/>
              <a:t>2</a:t>
            </a:r>
            <a:r>
              <a:rPr lang="es-ES" altLang="en-US" sz="1600" dirty="0"/>
              <a:t>/kg</a:t>
            </a:r>
          </a:p>
        </p:txBody>
      </p:sp>
      <p:sp>
        <p:nvSpPr>
          <p:cNvPr id="35867" name="60 Rectángulo redondeado">
            <a:extLst>
              <a:ext uri="{FF2B5EF4-FFF2-40B4-BE49-F238E27FC236}">
                <a16:creationId xmlns:a16="http://schemas.microsoft.com/office/drawing/2014/main" id="{5CAE707A-60C0-4A32-8CC9-20DDB7EAE08F}"/>
              </a:ext>
            </a:extLst>
          </p:cNvPr>
          <p:cNvSpPr>
            <a:spLocks noChangeArrowheads="1"/>
          </p:cNvSpPr>
          <p:nvPr/>
        </p:nvSpPr>
        <p:spPr bwMode="auto">
          <a:xfrm>
            <a:off x="1440881" y="5530851"/>
            <a:ext cx="2952749"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68" name="61 CuadroTexto">
            <a:extLst>
              <a:ext uri="{FF2B5EF4-FFF2-40B4-BE49-F238E27FC236}">
                <a16:creationId xmlns:a16="http://schemas.microsoft.com/office/drawing/2014/main" id="{376E16A4-C5B3-405E-9368-AE6555600884}"/>
              </a:ext>
            </a:extLst>
          </p:cNvPr>
          <p:cNvSpPr txBox="1">
            <a:spLocks noChangeArrowheads="1"/>
          </p:cNvSpPr>
          <p:nvPr/>
        </p:nvSpPr>
        <p:spPr bwMode="auto">
          <a:xfrm>
            <a:off x="1590106" y="5632451"/>
            <a:ext cx="2495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eaLnBrk="1" hangingPunct="1"/>
            <a:r>
              <a:rPr lang="es-ES" altLang="en-US" sz="1600" dirty="0"/>
              <a:t>Butano = 2,96 kgCO</a:t>
            </a:r>
            <a:r>
              <a:rPr lang="es-ES" altLang="en-US" sz="1600" baseline="-25000" dirty="0"/>
              <a:t>2</a:t>
            </a:r>
            <a:r>
              <a:rPr lang="es-ES" altLang="en-US" sz="1600" dirty="0"/>
              <a:t>/kg</a:t>
            </a:r>
          </a:p>
        </p:txBody>
      </p:sp>
      <p:sp>
        <p:nvSpPr>
          <p:cNvPr id="35869" name="62 Rectángulo redondeado">
            <a:extLst>
              <a:ext uri="{FF2B5EF4-FFF2-40B4-BE49-F238E27FC236}">
                <a16:creationId xmlns:a16="http://schemas.microsoft.com/office/drawing/2014/main" id="{31233A66-EB0E-46CD-8843-07114D27D562}"/>
              </a:ext>
            </a:extLst>
          </p:cNvPr>
          <p:cNvSpPr>
            <a:spLocks noChangeArrowheads="1"/>
          </p:cNvSpPr>
          <p:nvPr/>
        </p:nvSpPr>
        <p:spPr bwMode="auto">
          <a:xfrm>
            <a:off x="4684143" y="4208463"/>
            <a:ext cx="2808288"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70" name="63 CuadroTexto">
            <a:extLst>
              <a:ext uri="{FF2B5EF4-FFF2-40B4-BE49-F238E27FC236}">
                <a16:creationId xmlns:a16="http://schemas.microsoft.com/office/drawing/2014/main" id="{6D89C35E-A878-4BD3-AAAB-02055A293C8B}"/>
              </a:ext>
            </a:extLst>
          </p:cNvPr>
          <p:cNvSpPr txBox="1">
            <a:spLocks noChangeArrowheads="1"/>
          </p:cNvSpPr>
          <p:nvPr/>
        </p:nvSpPr>
        <p:spPr bwMode="auto">
          <a:xfrm>
            <a:off x="4827018" y="4308476"/>
            <a:ext cx="2497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dirty="0"/>
              <a:t>Gasolina = 2,38 kgCO</a:t>
            </a:r>
            <a:r>
              <a:rPr lang="es-ES" altLang="en-US" sz="1600" baseline="-25000" dirty="0"/>
              <a:t>2</a:t>
            </a:r>
            <a:r>
              <a:rPr lang="es-ES" altLang="en-US" sz="1600" dirty="0"/>
              <a:t>/l</a:t>
            </a:r>
          </a:p>
        </p:txBody>
      </p:sp>
      <p:sp>
        <p:nvSpPr>
          <p:cNvPr id="35871" name="64 Rectángulo redondeado">
            <a:extLst>
              <a:ext uri="{FF2B5EF4-FFF2-40B4-BE49-F238E27FC236}">
                <a16:creationId xmlns:a16="http://schemas.microsoft.com/office/drawing/2014/main" id="{A703CC58-5FF8-4007-BFC0-CEDA767903D4}"/>
              </a:ext>
            </a:extLst>
          </p:cNvPr>
          <p:cNvSpPr>
            <a:spLocks noChangeArrowheads="1"/>
          </p:cNvSpPr>
          <p:nvPr/>
        </p:nvSpPr>
        <p:spPr bwMode="auto">
          <a:xfrm>
            <a:off x="4684143" y="4849813"/>
            <a:ext cx="2808288"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72" name="65 CuadroTexto">
            <a:extLst>
              <a:ext uri="{FF2B5EF4-FFF2-40B4-BE49-F238E27FC236}">
                <a16:creationId xmlns:a16="http://schemas.microsoft.com/office/drawing/2014/main" id="{3E4A1905-D178-46BC-8CC4-FA94121AAEDA}"/>
              </a:ext>
            </a:extLst>
          </p:cNvPr>
          <p:cNvSpPr txBox="1">
            <a:spLocks noChangeArrowheads="1"/>
          </p:cNvSpPr>
          <p:nvPr/>
        </p:nvSpPr>
        <p:spPr bwMode="auto">
          <a:xfrm>
            <a:off x="4839718" y="4949826"/>
            <a:ext cx="2497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dirty="0"/>
              <a:t>Gasóleo = 2,79 kgCO</a:t>
            </a:r>
            <a:r>
              <a:rPr lang="es-ES" altLang="en-US" sz="1600" baseline="-25000" dirty="0"/>
              <a:t>2</a:t>
            </a:r>
            <a:r>
              <a:rPr lang="es-ES" altLang="en-US" sz="1600" dirty="0"/>
              <a:t>/l</a:t>
            </a:r>
          </a:p>
        </p:txBody>
      </p:sp>
      <p:sp>
        <p:nvSpPr>
          <p:cNvPr id="35873" name="74 Rectángulo redondeado">
            <a:extLst>
              <a:ext uri="{FF2B5EF4-FFF2-40B4-BE49-F238E27FC236}">
                <a16:creationId xmlns:a16="http://schemas.microsoft.com/office/drawing/2014/main" id="{79E9435A-9BC7-4A23-AD46-3276838A7ED0}"/>
              </a:ext>
            </a:extLst>
          </p:cNvPr>
          <p:cNvSpPr>
            <a:spLocks noChangeArrowheads="1"/>
          </p:cNvSpPr>
          <p:nvPr/>
        </p:nvSpPr>
        <p:spPr bwMode="auto">
          <a:xfrm>
            <a:off x="4684143" y="5530851"/>
            <a:ext cx="2808288"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74" name="75 CuadroTexto">
            <a:extLst>
              <a:ext uri="{FF2B5EF4-FFF2-40B4-BE49-F238E27FC236}">
                <a16:creationId xmlns:a16="http://schemas.microsoft.com/office/drawing/2014/main" id="{52C0D4FA-B44E-4857-9E9C-4814C52B9128}"/>
              </a:ext>
            </a:extLst>
          </p:cNvPr>
          <p:cNvSpPr txBox="1">
            <a:spLocks noChangeArrowheads="1"/>
          </p:cNvSpPr>
          <p:nvPr/>
        </p:nvSpPr>
        <p:spPr bwMode="auto">
          <a:xfrm>
            <a:off x="4828606" y="5632451"/>
            <a:ext cx="2495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dirty="0"/>
              <a:t>Biomasa = 0 kgCO</a:t>
            </a:r>
            <a:r>
              <a:rPr lang="es-ES" altLang="en-US" sz="1600" baseline="-25000" dirty="0"/>
              <a:t>2</a:t>
            </a:r>
            <a:r>
              <a:rPr lang="es-ES" altLang="en-US" sz="1600" dirty="0"/>
              <a:t>/kg</a:t>
            </a:r>
          </a:p>
        </p:txBody>
      </p:sp>
      <p:grpSp>
        <p:nvGrpSpPr>
          <p:cNvPr id="36" name="Grupo 35">
            <a:extLst>
              <a:ext uri="{FF2B5EF4-FFF2-40B4-BE49-F238E27FC236}">
                <a16:creationId xmlns:a16="http://schemas.microsoft.com/office/drawing/2014/main" id="{385FE975-B51D-4873-90CF-E51CEA59D668}"/>
              </a:ext>
            </a:extLst>
          </p:cNvPr>
          <p:cNvGrpSpPr/>
          <p:nvPr/>
        </p:nvGrpSpPr>
        <p:grpSpPr>
          <a:xfrm>
            <a:off x="17051" y="5322"/>
            <a:ext cx="8756813" cy="759382"/>
            <a:chOff x="17051" y="5322"/>
            <a:chExt cx="8756813" cy="759382"/>
          </a:xfrm>
        </p:grpSpPr>
        <p:sp>
          <p:nvSpPr>
            <p:cNvPr id="37" name="Titel 1">
              <a:extLst>
                <a:ext uri="{FF2B5EF4-FFF2-40B4-BE49-F238E27FC236}">
                  <a16:creationId xmlns:a16="http://schemas.microsoft.com/office/drawing/2014/main" id="{40A50D8B-BEB9-450B-9E86-24B757CAB86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38" name="Round Diagonal Corner Rectangle 9">
              <a:extLst>
                <a:ext uri="{FF2B5EF4-FFF2-40B4-BE49-F238E27FC236}">
                  <a16:creationId xmlns:a16="http://schemas.microsoft.com/office/drawing/2014/main" id="{F574A449-A5CB-42B6-B57B-F3A0B0C7E9A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39" name="TextBox 3">
              <a:extLst>
                <a:ext uri="{FF2B5EF4-FFF2-40B4-BE49-F238E27FC236}">
                  <a16:creationId xmlns:a16="http://schemas.microsoft.com/office/drawing/2014/main" id="{F27C361D-7EDD-4D3C-A8C8-AF74C77488C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40" name="Rectángulo 39">
              <a:extLst>
                <a:ext uri="{FF2B5EF4-FFF2-40B4-BE49-F238E27FC236}">
                  <a16:creationId xmlns:a16="http://schemas.microsoft.com/office/drawing/2014/main" id="{40E9E012-183F-4539-AD44-B4748B3F14B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2 CuadroTexto">
            <a:extLst>
              <a:ext uri="{FF2B5EF4-FFF2-40B4-BE49-F238E27FC236}">
                <a16:creationId xmlns:a16="http://schemas.microsoft.com/office/drawing/2014/main" id="{03D8AA9B-46BD-4CC8-8F8A-C68098728753}"/>
              </a:ext>
            </a:extLst>
          </p:cNvPr>
          <p:cNvSpPr txBox="1">
            <a:spLocks noChangeArrowheads="1"/>
          </p:cNvSpPr>
          <p:nvPr/>
        </p:nvSpPr>
        <p:spPr bwMode="auto">
          <a:xfrm>
            <a:off x="288925" y="1084263"/>
            <a:ext cx="8484939" cy="314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b="1" dirty="0">
                <a:solidFill>
                  <a:schemeClr val="tx1">
                    <a:lumMod val="75000"/>
                    <a:lumOff val="25000"/>
                  </a:schemeClr>
                </a:solidFill>
              </a:rPr>
              <a:t>En el proceso de combustión, intervienen las siguientes características:</a:t>
            </a:r>
          </a:p>
          <a:p>
            <a:pPr algn="just" eaLnBrk="1" hangingPunct="1">
              <a:lnSpc>
                <a:spcPct val="150000"/>
              </a:lnSpc>
            </a:pPr>
            <a:r>
              <a:rPr lang="es-ES" altLang="en-US" sz="1800" dirty="0">
                <a:solidFill>
                  <a:schemeClr val="tx1">
                    <a:lumMod val="75000"/>
                    <a:lumOff val="25000"/>
                  </a:schemeClr>
                </a:solidFill>
              </a:rPr>
              <a:t>1.- Los combustibles más utilizados son los materiales orgánicos que están formados principalmente por carbono e hidrógeno. </a:t>
            </a:r>
          </a:p>
          <a:p>
            <a:pPr algn="just" eaLnBrk="1" hangingPunct="1">
              <a:lnSpc>
                <a:spcPct val="150000"/>
              </a:lnSpc>
            </a:pPr>
            <a:r>
              <a:rPr lang="es-ES" altLang="en-US" sz="1800" dirty="0">
                <a:solidFill>
                  <a:schemeClr val="tx1">
                    <a:lumMod val="75000"/>
                    <a:lumOff val="25000"/>
                  </a:schemeClr>
                </a:solidFill>
              </a:rPr>
              <a:t>2.- Cuanto mayor sea la proporción de hidrogeno, más limpia será la combustión y mayor será el valor calorífico del combustible.</a:t>
            </a:r>
          </a:p>
          <a:p>
            <a:pPr algn="just" eaLnBrk="1" hangingPunct="1">
              <a:lnSpc>
                <a:spcPct val="150000"/>
              </a:lnSpc>
            </a:pPr>
            <a:r>
              <a:rPr lang="es-ES" altLang="en-US" sz="1800" dirty="0">
                <a:solidFill>
                  <a:schemeClr val="tx1">
                    <a:lumMod val="75000"/>
                    <a:lumOff val="25000"/>
                  </a:schemeClr>
                </a:solidFill>
              </a:rPr>
              <a:t>3.- Cuanto mejor sea la mezcla entre combustible y oxigeno, más eficiente será la combustión.</a:t>
            </a:r>
          </a:p>
        </p:txBody>
      </p:sp>
      <p:sp>
        <p:nvSpPr>
          <p:cNvPr id="37892" name="34 CuadroTexto">
            <a:extLst>
              <a:ext uri="{FF2B5EF4-FFF2-40B4-BE49-F238E27FC236}">
                <a16:creationId xmlns:a16="http://schemas.microsoft.com/office/drawing/2014/main" id="{5B083D77-4FC5-44DA-B568-685D7A82365C}"/>
              </a:ext>
            </a:extLst>
          </p:cNvPr>
          <p:cNvSpPr txBox="1">
            <a:spLocks noChangeArrowheads="1"/>
          </p:cNvSpPr>
          <p:nvPr/>
        </p:nvSpPr>
        <p:spPr bwMode="auto">
          <a:xfrm>
            <a:off x="281141" y="4221088"/>
            <a:ext cx="8683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sz="1800" b="1" dirty="0">
                <a:solidFill>
                  <a:schemeClr val="tx1">
                    <a:lumMod val="75000"/>
                    <a:lumOff val="25000"/>
                  </a:schemeClr>
                </a:solidFill>
              </a:rPr>
              <a:t>Las reacciones químicas más importantes que tienen lugar son las siguientes:</a:t>
            </a:r>
            <a:endParaRPr lang="es-ES" altLang="en-US" sz="1800" dirty="0">
              <a:solidFill>
                <a:schemeClr val="tx1">
                  <a:lumMod val="75000"/>
                  <a:lumOff val="25000"/>
                </a:schemeClr>
              </a:solidFill>
            </a:endParaRPr>
          </a:p>
        </p:txBody>
      </p:sp>
      <p:sp>
        <p:nvSpPr>
          <p:cNvPr id="37893" name="3 CuadroTexto">
            <a:extLst>
              <a:ext uri="{FF2B5EF4-FFF2-40B4-BE49-F238E27FC236}">
                <a16:creationId xmlns:a16="http://schemas.microsoft.com/office/drawing/2014/main" id="{72A4C965-5673-44B9-B4D3-4D5494D5E7FB}"/>
              </a:ext>
            </a:extLst>
          </p:cNvPr>
          <p:cNvSpPr txBox="1">
            <a:spLocks noChangeArrowheads="1"/>
          </p:cNvSpPr>
          <p:nvPr/>
        </p:nvSpPr>
        <p:spPr bwMode="auto">
          <a:xfrm>
            <a:off x="2420019" y="4941168"/>
            <a:ext cx="4222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solidFill>
                  <a:schemeClr val="tx1">
                    <a:lumMod val="75000"/>
                    <a:lumOff val="25000"/>
                  </a:schemeClr>
                </a:solidFill>
              </a:rPr>
              <a:t>C + O</a:t>
            </a:r>
            <a:r>
              <a:rPr lang="es-ES" altLang="en-US" baseline="-25000" dirty="0">
                <a:solidFill>
                  <a:schemeClr val="tx1">
                    <a:lumMod val="75000"/>
                    <a:lumOff val="25000"/>
                  </a:schemeClr>
                </a:solidFill>
              </a:rPr>
              <a:t>2</a:t>
            </a:r>
            <a:r>
              <a:rPr lang="es-ES" altLang="en-US" dirty="0">
                <a:solidFill>
                  <a:schemeClr val="tx1">
                    <a:lumMod val="75000"/>
                    <a:lumOff val="25000"/>
                  </a:schemeClr>
                </a:solidFill>
              </a:rPr>
              <a:t> </a:t>
            </a:r>
            <a:r>
              <a:rPr lang="es-ES" altLang="en-US" dirty="0">
                <a:solidFill>
                  <a:schemeClr val="tx1">
                    <a:lumMod val="75000"/>
                    <a:lumOff val="25000"/>
                  </a:schemeClr>
                </a:solidFill>
                <a:sym typeface="Wingdings" panose="05000000000000000000" pitchFamily="2" charset="2"/>
              </a:rPr>
              <a:t> CO</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+ 32,8 MJ/kg</a:t>
            </a:r>
          </a:p>
          <a:p>
            <a:pPr eaLnBrk="1" hangingPunct="1"/>
            <a:r>
              <a:rPr lang="es-ES" altLang="en-US" dirty="0">
                <a:solidFill>
                  <a:schemeClr val="tx1">
                    <a:lumMod val="75000"/>
                    <a:lumOff val="25000"/>
                  </a:schemeClr>
                </a:solidFill>
                <a:sym typeface="Wingdings" panose="05000000000000000000" pitchFamily="2" charset="2"/>
              </a:rPr>
              <a:t>H</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½ O</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H</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O + 142 MJ/kg</a:t>
            </a:r>
          </a:p>
          <a:p>
            <a:pPr eaLnBrk="1" hangingPunct="1"/>
            <a:r>
              <a:rPr lang="es-ES" altLang="en-US" dirty="0">
                <a:solidFill>
                  <a:schemeClr val="tx1">
                    <a:lumMod val="75000"/>
                    <a:lumOff val="25000"/>
                  </a:schemeClr>
                </a:solidFill>
                <a:sym typeface="Wingdings" panose="05000000000000000000" pitchFamily="2" charset="2"/>
              </a:rPr>
              <a:t>S + O</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SO</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+ 165 MJ/kg</a:t>
            </a:r>
            <a:endParaRPr lang="es-ES" altLang="en-US" dirty="0">
              <a:solidFill>
                <a:schemeClr val="tx1">
                  <a:lumMod val="75000"/>
                  <a:lumOff val="25000"/>
                </a:schemeClr>
              </a:solidFill>
            </a:endParaRPr>
          </a:p>
        </p:txBody>
      </p:sp>
      <p:grpSp>
        <p:nvGrpSpPr>
          <p:cNvPr id="7" name="Grupo 6">
            <a:extLst>
              <a:ext uri="{FF2B5EF4-FFF2-40B4-BE49-F238E27FC236}">
                <a16:creationId xmlns:a16="http://schemas.microsoft.com/office/drawing/2014/main" id="{4668095B-83FD-4504-88A0-EA6A6DD5BD55}"/>
              </a:ext>
            </a:extLst>
          </p:cNvPr>
          <p:cNvGrpSpPr/>
          <p:nvPr/>
        </p:nvGrpSpPr>
        <p:grpSpPr>
          <a:xfrm>
            <a:off x="17051" y="5322"/>
            <a:ext cx="8756813" cy="759382"/>
            <a:chOff x="17051" y="5322"/>
            <a:chExt cx="8756813" cy="759382"/>
          </a:xfrm>
        </p:grpSpPr>
        <p:sp>
          <p:nvSpPr>
            <p:cNvPr id="8" name="Titel 1">
              <a:extLst>
                <a:ext uri="{FF2B5EF4-FFF2-40B4-BE49-F238E27FC236}">
                  <a16:creationId xmlns:a16="http://schemas.microsoft.com/office/drawing/2014/main" id="{2C9A4B65-0F49-40FF-9A0F-B1130C3A029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9" name="Round Diagonal Corner Rectangle 9">
              <a:extLst>
                <a:ext uri="{FF2B5EF4-FFF2-40B4-BE49-F238E27FC236}">
                  <a16:creationId xmlns:a16="http://schemas.microsoft.com/office/drawing/2014/main" id="{191C12B6-8220-4BD9-B689-729A896B77F5}"/>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TextBox 3">
              <a:extLst>
                <a:ext uri="{FF2B5EF4-FFF2-40B4-BE49-F238E27FC236}">
                  <a16:creationId xmlns:a16="http://schemas.microsoft.com/office/drawing/2014/main" id="{DB9C9733-2F9F-4951-86B7-7D0BC28017A7}"/>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1" name="Rectángulo 10">
              <a:extLst>
                <a:ext uri="{FF2B5EF4-FFF2-40B4-BE49-F238E27FC236}">
                  <a16:creationId xmlns:a16="http://schemas.microsoft.com/office/drawing/2014/main" id="{0BAAB63A-17CC-4EC3-83D5-0B530EFD591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2" name="56 Rectángulo redondeado">
            <a:extLst>
              <a:ext uri="{FF2B5EF4-FFF2-40B4-BE49-F238E27FC236}">
                <a16:creationId xmlns:a16="http://schemas.microsoft.com/office/drawing/2014/main" id="{E71E6CA5-511E-453D-AC1C-327F29BBAAFC}"/>
              </a:ext>
            </a:extLst>
          </p:cNvPr>
          <p:cNvSpPr>
            <a:spLocks noChangeArrowheads="1"/>
          </p:cNvSpPr>
          <p:nvPr/>
        </p:nvSpPr>
        <p:spPr bwMode="auto">
          <a:xfrm>
            <a:off x="2346947" y="4873104"/>
            <a:ext cx="4392488" cy="1152128"/>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2 CuadroTexto">
            <a:extLst>
              <a:ext uri="{FF2B5EF4-FFF2-40B4-BE49-F238E27FC236}">
                <a16:creationId xmlns:a16="http://schemas.microsoft.com/office/drawing/2014/main" id="{51AB7C95-3571-4FAE-996F-807EAB1B6130}"/>
              </a:ext>
            </a:extLst>
          </p:cNvPr>
          <p:cNvSpPr txBox="1">
            <a:spLocks noChangeArrowheads="1"/>
          </p:cNvSpPr>
          <p:nvPr/>
        </p:nvSpPr>
        <p:spPr bwMode="auto">
          <a:xfrm>
            <a:off x="413385" y="1009779"/>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t>Esquema de flujo de operación de una caldera</a:t>
            </a:r>
          </a:p>
        </p:txBody>
      </p:sp>
      <p:sp>
        <p:nvSpPr>
          <p:cNvPr id="39940" name="20 Rectángulo">
            <a:extLst>
              <a:ext uri="{FF2B5EF4-FFF2-40B4-BE49-F238E27FC236}">
                <a16:creationId xmlns:a16="http://schemas.microsoft.com/office/drawing/2014/main" id="{7DD0E4DC-2265-4407-B39D-0224BD6BDB4E}"/>
              </a:ext>
            </a:extLst>
          </p:cNvPr>
          <p:cNvSpPr>
            <a:spLocks noChangeArrowheads="1"/>
          </p:cNvSpPr>
          <p:nvPr/>
        </p:nvSpPr>
        <p:spPr bwMode="auto">
          <a:xfrm>
            <a:off x="3596346" y="3246882"/>
            <a:ext cx="1944687" cy="732629"/>
          </a:xfrm>
          <a:prstGeom prst="flowChartTerminator">
            <a:avLst/>
          </a:prstGeom>
          <a:ln>
            <a:headEnd/>
            <a:tailEnd/>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9941" name="21 CuadroTexto">
            <a:extLst>
              <a:ext uri="{FF2B5EF4-FFF2-40B4-BE49-F238E27FC236}">
                <a16:creationId xmlns:a16="http://schemas.microsoft.com/office/drawing/2014/main" id="{3CA90C44-4D77-4754-A462-B14BC09C75B6}"/>
              </a:ext>
            </a:extLst>
          </p:cNvPr>
          <p:cNvSpPr txBox="1">
            <a:spLocks noChangeArrowheads="1"/>
          </p:cNvSpPr>
          <p:nvPr/>
        </p:nvSpPr>
        <p:spPr bwMode="auto">
          <a:xfrm>
            <a:off x="3704295" y="3413172"/>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solidFill>
                  <a:schemeClr val="accent1"/>
                </a:solidFill>
              </a:rPr>
              <a:t>caldera</a:t>
            </a:r>
          </a:p>
        </p:txBody>
      </p:sp>
      <p:sp>
        <p:nvSpPr>
          <p:cNvPr id="39944" name="24 Rectángulo">
            <a:extLst>
              <a:ext uri="{FF2B5EF4-FFF2-40B4-BE49-F238E27FC236}">
                <a16:creationId xmlns:a16="http://schemas.microsoft.com/office/drawing/2014/main" id="{5A8EA6BB-C4A5-4ECF-AFBB-4988F1B689F7}"/>
              </a:ext>
            </a:extLst>
          </p:cNvPr>
          <p:cNvSpPr>
            <a:spLocks noChangeArrowheads="1"/>
          </p:cNvSpPr>
          <p:nvPr/>
        </p:nvSpPr>
        <p:spPr bwMode="auto">
          <a:xfrm>
            <a:off x="6282854" y="2284142"/>
            <a:ext cx="1997075" cy="863600"/>
          </a:xfrm>
          <a:prstGeom prst="flowChartTerminator">
            <a:avLst/>
          </a:prstGeom>
          <a:solidFill>
            <a:srgbClr val="FFC000"/>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defTabSz="713232"/>
            <a:endParaRPr lang="es-ES" altLang="en-US" sz="1404" kern="0">
              <a:solidFill>
                <a:srgbClr val="34719E"/>
              </a:solidFill>
              <a:latin typeface="Arial"/>
            </a:endParaRPr>
          </a:p>
        </p:txBody>
      </p:sp>
      <p:sp>
        <p:nvSpPr>
          <p:cNvPr id="39945" name="25 CuadroTexto">
            <a:extLst>
              <a:ext uri="{FF2B5EF4-FFF2-40B4-BE49-F238E27FC236}">
                <a16:creationId xmlns:a16="http://schemas.microsoft.com/office/drawing/2014/main" id="{E58E54B8-F7A7-44CB-A57E-02A1A55C9F5D}"/>
              </a:ext>
            </a:extLst>
          </p:cNvPr>
          <p:cNvSpPr txBox="1">
            <a:spLocks noChangeArrowheads="1"/>
          </p:cNvSpPr>
          <p:nvPr/>
        </p:nvSpPr>
        <p:spPr bwMode="auto">
          <a:xfrm>
            <a:off x="6282854" y="2522021"/>
            <a:ext cx="2051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1800" dirty="0"/>
              <a:t>Gases de escape</a:t>
            </a:r>
          </a:p>
        </p:txBody>
      </p:sp>
      <p:sp>
        <p:nvSpPr>
          <p:cNvPr id="39946" name="26 Rectángulo">
            <a:extLst>
              <a:ext uri="{FF2B5EF4-FFF2-40B4-BE49-F238E27FC236}">
                <a16:creationId xmlns:a16="http://schemas.microsoft.com/office/drawing/2014/main" id="{F4930919-F3FD-4BBB-8E73-E51E21BB731B}"/>
              </a:ext>
            </a:extLst>
          </p:cNvPr>
          <p:cNvSpPr>
            <a:spLocks noChangeArrowheads="1"/>
          </p:cNvSpPr>
          <p:nvPr/>
        </p:nvSpPr>
        <p:spPr bwMode="auto">
          <a:xfrm>
            <a:off x="970818" y="2328022"/>
            <a:ext cx="1404938" cy="573088"/>
          </a:xfrm>
          <a:prstGeom prst="flowChartTerminator">
            <a:avLst/>
          </a:prstGeom>
          <a:solidFill>
            <a:srgbClr val="22B88B"/>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defTabSz="713232"/>
            <a:endParaRPr lang="es-ES" altLang="en-US" sz="1404" kern="0" dirty="0">
              <a:solidFill>
                <a:srgbClr val="34719E"/>
              </a:solidFill>
              <a:latin typeface="Arial"/>
            </a:endParaRPr>
          </a:p>
        </p:txBody>
      </p:sp>
      <p:sp>
        <p:nvSpPr>
          <p:cNvPr id="39947" name="27 CuadroTexto">
            <a:extLst>
              <a:ext uri="{FF2B5EF4-FFF2-40B4-BE49-F238E27FC236}">
                <a16:creationId xmlns:a16="http://schemas.microsoft.com/office/drawing/2014/main" id="{7523989D-E0EE-4D59-8069-93C4B93A4212}"/>
              </a:ext>
            </a:extLst>
          </p:cNvPr>
          <p:cNvSpPr txBox="1">
            <a:spLocks noChangeArrowheads="1"/>
          </p:cNvSpPr>
          <p:nvPr/>
        </p:nvSpPr>
        <p:spPr bwMode="auto">
          <a:xfrm>
            <a:off x="647564" y="2441575"/>
            <a:ext cx="2052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dirty="0">
                <a:solidFill>
                  <a:schemeClr val="bg1"/>
                </a:solidFill>
              </a:rPr>
              <a:t>Combustible</a:t>
            </a:r>
          </a:p>
        </p:txBody>
      </p:sp>
      <p:sp>
        <p:nvSpPr>
          <p:cNvPr id="39949" name="29 CuadroTexto">
            <a:extLst>
              <a:ext uri="{FF2B5EF4-FFF2-40B4-BE49-F238E27FC236}">
                <a16:creationId xmlns:a16="http://schemas.microsoft.com/office/drawing/2014/main" id="{BAF2A0D8-81F4-47D4-BD7A-B23DD1D7DCCA}"/>
              </a:ext>
            </a:extLst>
          </p:cNvPr>
          <p:cNvSpPr txBox="1">
            <a:spLocks noChangeArrowheads="1"/>
          </p:cNvSpPr>
          <p:nvPr/>
        </p:nvSpPr>
        <p:spPr bwMode="auto">
          <a:xfrm>
            <a:off x="647564" y="3489325"/>
            <a:ext cx="2052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solidFill>
                  <a:schemeClr val="bg1"/>
                </a:solidFill>
              </a:rPr>
              <a:t>air</a:t>
            </a:r>
          </a:p>
        </p:txBody>
      </p:sp>
      <p:sp>
        <p:nvSpPr>
          <p:cNvPr id="25" name="26 Rectángulo">
            <a:extLst>
              <a:ext uri="{FF2B5EF4-FFF2-40B4-BE49-F238E27FC236}">
                <a16:creationId xmlns:a16="http://schemas.microsoft.com/office/drawing/2014/main" id="{D902BBED-E1DE-4CB5-90E5-A9C9CE0DC12D}"/>
              </a:ext>
            </a:extLst>
          </p:cNvPr>
          <p:cNvSpPr>
            <a:spLocks noChangeArrowheads="1"/>
          </p:cNvSpPr>
          <p:nvPr/>
        </p:nvSpPr>
        <p:spPr bwMode="auto">
          <a:xfrm>
            <a:off x="971600" y="3327851"/>
            <a:ext cx="1404938" cy="573088"/>
          </a:xfrm>
          <a:prstGeom prst="flowChartTerminator">
            <a:avLst/>
          </a:prstGeom>
          <a:solidFill>
            <a:srgbClr val="22B88B"/>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defTabSz="713232"/>
            <a:r>
              <a:rPr lang="es-ES" altLang="en-US" sz="1600" kern="0" dirty="0">
                <a:solidFill>
                  <a:schemeClr val="bg1"/>
                </a:solidFill>
                <a:latin typeface="Arial"/>
              </a:rPr>
              <a:t>Aire</a:t>
            </a:r>
          </a:p>
        </p:txBody>
      </p:sp>
      <p:sp>
        <p:nvSpPr>
          <p:cNvPr id="26" name="26 Rectángulo">
            <a:extLst>
              <a:ext uri="{FF2B5EF4-FFF2-40B4-BE49-F238E27FC236}">
                <a16:creationId xmlns:a16="http://schemas.microsoft.com/office/drawing/2014/main" id="{56C159BE-F364-4DD4-83DB-DEDA616B4670}"/>
              </a:ext>
            </a:extLst>
          </p:cNvPr>
          <p:cNvSpPr>
            <a:spLocks noChangeArrowheads="1"/>
          </p:cNvSpPr>
          <p:nvPr/>
        </p:nvSpPr>
        <p:spPr bwMode="auto">
          <a:xfrm>
            <a:off x="971414" y="4452344"/>
            <a:ext cx="1404938" cy="573088"/>
          </a:xfrm>
          <a:prstGeom prst="flowChartTerminator">
            <a:avLst/>
          </a:prstGeom>
          <a:solidFill>
            <a:srgbClr val="22B88B"/>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defTabSz="713232"/>
            <a:r>
              <a:rPr lang="es-ES" altLang="en-US" sz="1600" kern="0" dirty="0">
                <a:solidFill>
                  <a:schemeClr val="bg1"/>
                </a:solidFill>
                <a:latin typeface="Arial"/>
              </a:rPr>
              <a:t>Agua fría</a:t>
            </a:r>
          </a:p>
        </p:txBody>
      </p:sp>
      <p:sp>
        <p:nvSpPr>
          <p:cNvPr id="27" name="24 Rectángulo">
            <a:extLst>
              <a:ext uri="{FF2B5EF4-FFF2-40B4-BE49-F238E27FC236}">
                <a16:creationId xmlns:a16="http://schemas.microsoft.com/office/drawing/2014/main" id="{C24B2A70-92B7-49DA-A9E5-ECF21B96B1ED}"/>
              </a:ext>
            </a:extLst>
          </p:cNvPr>
          <p:cNvSpPr>
            <a:spLocks noChangeArrowheads="1"/>
          </p:cNvSpPr>
          <p:nvPr/>
        </p:nvSpPr>
        <p:spPr bwMode="auto">
          <a:xfrm>
            <a:off x="6336829" y="4307088"/>
            <a:ext cx="1943100" cy="863600"/>
          </a:xfrm>
          <a:prstGeom prst="flowChartTerminator">
            <a:avLst/>
          </a:prstGeom>
          <a:solidFill>
            <a:srgbClr val="FFC000"/>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800" dirty="0"/>
              <a:t>Agua caliente o vapor</a:t>
            </a:r>
          </a:p>
        </p:txBody>
      </p:sp>
      <p:cxnSp>
        <p:nvCxnSpPr>
          <p:cNvPr id="3" name="Conector: angular 2">
            <a:extLst>
              <a:ext uri="{FF2B5EF4-FFF2-40B4-BE49-F238E27FC236}">
                <a16:creationId xmlns:a16="http://schemas.microsoft.com/office/drawing/2014/main" id="{2D8FFA33-56CD-4BCF-BE1B-2AAD8FC48886}"/>
              </a:ext>
            </a:extLst>
          </p:cNvPr>
          <p:cNvCxnSpPr>
            <a:cxnSpLocks/>
            <a:endCxn id="39940" idx="1"/>
          </p:cNvCxnSpPr>
          <p:nvPr/>
        </p:nvCxnSpPr>
        <p:spPr>
          <a:xfrm>
            <a:off x="2376538" y="2610852"/>
            <a:ext cx="1219808" cy="1002345"/>
          </a:xfrm>
          <a:prstGeom prst="bentConnector3">
            <a:avLst>
              <a:gd name="adj1" fmla="val 5285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angular 9">
            <a:extLst>
              <a:ext uri="{FF2B5EF4-FFF2-40B4-BE49-F238E27FC236}">
                <a16:creationId xmlns:a16="http://schemas.microsoft.com/office/drawing/2014/main" id="{B645B168-360F-4002-8D6D-C590860A4FF0}"/>
              </a:ext>
            </a:extLst>
          </p:cNvPr>
          <p:cNvCxnSpPr>
            <a:stCxn id="25" idx="3"/>
            <a:endCxn id="39940" idx="1"/>
          </p:cNvCxnSpPr>
          <p:nvPr/>
        </p:nvCxnSpPr>
        <p:spPr>
          <a:xfrm flipV="1">
            <a:off x="2376538" y="3613197"/>
            <a:ext cx="1219808" cy="1198"/>
          </a:xfrm>
          <a:prstGeom prst="bentConnector3">
            <a:avLst>
              <a:gd name="adj1" fmla="val 5309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a:extLst>
              <a:ext uri="{FF2B5EF4-FFF2-40B4-BE49-F238E27FC236}">
                <a16:creationId xmlns:a16="http://schemas.microsoft.com/office/drawing/2014/main" id="{997592C6-D81A-4A77-B65B-9426E720063D}"/>
              </a:ext>
            </a:extLst>
          </p:cNvPr>
          <p:cNvCxnSpPr>
            <a:stCxn id="26" idx="3"/>
            <a:endCxn id="39940" idx="1"/>
          </p:cNvCxnSpPr>
          <p:nvPr/>
        </p:nvCxnSpPr>
        <p:spPr>
          <a:xfrm flipV="1">
            <a:off x="2376352" y="3613197"/>
            <a:ext cx="1219994" cy="1125691"/>
          </a:xfrm>
          <a:prstGeom prst="bentConnector3">
            <a:avLst>
              <a:gd name="adj1" fmla="val 5288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a:extLst>
              <a:ext uri="{FF2B5EF4-FFF2-40B4-BE49-F238E27FC236}">
                <a16:creationId xmlns:a16="http://schemas.microsoft.com/office/drawing/2014/main" id="{1398C400-92EE-4792-8B7A-2129CA379742}"/>
              </a:ext>
            </a:extLst>
          </p:cNvPr>
          <p:cNvCxnSpPr>
            <a:cxnSpLocks/>
            <a:stCxn id="39940" idx="3"/>
            <a:endCxn id="39945" idx="1"/>
          </p:cNvCxnSpPr>
          <p:nvPr/>
        </p:nvCxnSpPr>
        <p:spPr>
          <a:xfrm flipV="1">
            <a:off x="5541033" y="2706687"/>
            <a:ext cx="741821" cy="9065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r 16">
            <a:extLst>
              <a:ext uri="{FF2B5EF4-FFF2-40B4-BE49-F238E27FC236}">
                <a16:creationId xmlns:a16="http://schemas.microsoft.com/office/drawing/2014/main" id="{1A9407EF-C0F8-4C59-B195-F03037F7F9F9}"/>
              </a:ext>
            </a:extLst>
          </p:cNvPr>
          <p:cNvCxnSpPr>
            <a:cxnSpLocks/>
            <a:stCxn id="39940" idx="3"/>
            <a:endCxn id="27" idx="1"/>
          </p:cNvCxnSpPr>
          <p:nvPr/>
        </p:nvCxnSpPr>
        <p:spPr>
          <a:xfrm>
            <a:off x="5541033" y="3613197"/>
            <a:ext cx="795796" cy="1125691"/>
          </a:xfrm>
          <a:prstGeom prst="bentConnector3">
            <a:avLst>
              <a:gd name="adj1" fmla="val 46587"/>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upo 19">
            <a:extLst>
              <a:ext uri="{FF2B5EF4-FFF2-40B4-BE49-F238E27FC236}">
                <a16:creationId xmlns:a16="http://schemas.microsoft.com/office/drawing/2014/main" id="{ADFCCEFF-A63C-4452-A135-C8B64346B323}"/>
              </a:ext>
            </a:extLst>
          </p:cNvPr>
          <p:cNvGrpSpPr/>
          <p:nvPr/>
        </p:nvGrpSpPr>
        <p:grpSpPr>
          <a:xfrm>
            <a:off x="17051" y="5322"/>
            <a:ext cx="8756813" cy="759382"/>
            <a:chOff x="17051" y="5322"/>
            <a:chExt cx="8756813" cy="759382"/>
          </a:xfrm>
        </p:grpSpPr>
        <p:sp>
          <p:nvSpPr>
            <p:cNvPr id="21" name="Titel 1">
              <a:extLst>
                <a:ext uri="{FF2B5EF4-FFF2-40B4-BE49-F238E27FC236}">
                  <a16:creationId xmlns:a16="http://schemas.microsoft.com/office/drawing/2014/main" id="{CDA27F87-7668-4C9F-957F-02D6A37EF1B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22" name="Round Diagonal Corner Rectangle 9">
              <a:extLst>
                <a:ext uri="{FF2B5EF4-FFF2-40B4-BE49-F238E27FC236}">
                  <a16:creationId xmlns:a16="http://schemas.microsoft.com/office/drawing/2014/main" id="{0DB4961E-500D-4730-883F-DFB02A8C5DA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3" name="TextBox 3">
              <a:extLst>
                <a:ext uri="{FF2B5EF4-FFF2-40B4-BE49-F238E27FC236}">
                  <a16:creationId xmlns:a16="http://schemas.microsoft.com/office/drawing/2014/main" id="{0F3E7048-1B69-44C7-88D8-E85DC2ECEE6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8" name="Rectángulo 27">
              <a:extLst>
                <a:ext uri="{FF2B5EF4-FFF2-40B4-BE49-F238E27FC236}">
                  <a16:creationId xmlns:a16="http://schemas.microsoft.com/office/drawing/2014/main" id="{334178AB-C41B-41E4-8EC4-EE14D0D428A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2 CuadroTexto">
            <a:extLst>
              <a:ext uri="{FF2B5EF4-FFF2-40B4-BE49-F238E27FC236}">
                <a16:creationId xmlns:a16="http://schemas.microsoft.com/office/drawing/2014/main" id="{F980CFED-2980-47B2-8073-5F778F1833B4}"/>
              </a:ext>
            </a:extLst>
          </p:cNvPr>
          <p:cNvSpPr txBox="1">
            <a:spLocks noChangeArrowheads="1"/>
          </p:cNvSpPr>
          <p:nvPr/>
        </p:nvSpPr>
        <p:spPr bwMode="auto">
          <a:xfrm>
            <a:off x="304800" y="877888"/>
            <a:ext cx="846906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En el funcionamiento de una caldera hay dos circuitos independientes: uno de agua y otro para gases.</a:t>
            </a:r>
            <a:endParaRPr lang="en-GB" altLang="en-US" dirty="0">
              <a:solidFill>
                <a:schemeClr val="tx1">
                  <a:lumMod val="75000"/>
                  <a:lumOff val="25000"/>
                </a:schemeClr>
              </a:solidFill>
            </a:endParaRPr>
          </a:p>
        </p:txBody>
      </p:sp>
      <p:pic>
        <p:nvPicPr>
          <p:cNvPr id="41988" name="Picture 2">
            <a:extLst>
              <a:ext uri="{FF2B5EF4-FFF2-40B4-BE49-F238E27FC236}">
                <a16:creationId xmlns:a16="http://schemas.microsoft.com/office/drawing/2014/main" id="{FF5AF4AD-EF70-4462-8401-B1E22C3B8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3" t="9846" r="2217" b="17535"/>
          <a:stretch>
            <a:fillRect/>
          </a:stretch>
        </p:blipFill>
        <p:spPr bwMode="auto">
          <a:xfrm>
            <a:off x="358775" y="1916113"/>
            <a:ext cx="818515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1989" name="4 CuadroTexto">
            <a:extLst>
              <a:ext uri="{FF2B5EF4-FFF2-40B4-BE49-F238E27FC236}">
                <a16:creationId xmlns:a16="http://schemas.microsoft.com/office/drawing/2014/main" id="{3BE4C2B3-FC7E-47ED-B7EF-24472D5D8924}"/>
              </a:ext>
            </a:extLst>
          </p:cNvPr>
          <p:cNvSpPr txBox="1">
            <a:spLocks noChangeArrowheads="1"/>
          </p:cNvSpPr>
          <p:nvPr/>
        </p:nvSpPr>
        <p:spPr bwMode="auto">
          <a:xfrm>
            <a:off x="1506579" y="2116198"/>
            <a:ext cx="23764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t>Agua caliente</a:t>
            </a:r>
          </a:p>
        </p:txBody>
      </p:sp>
      <p:sp>
        <p:nvSpPr>
          <p:cNvPr id="41990" name="8 CuadroTexto">
            <a:extLst>
              <a:ext uri="{FF2B5EF4-FFF2-40B4-BE49-F238E27FC236}">
                <a16:creationId xmlns:a16="http://schemas.microsoft.com/office/drawing/2014/main" id="{5DEE1707-1B06-4CB4-8863-54C671D75536}"/>
              </a:ext>
            </a:extLst>
          </p:cNvPr>
          <p:cNvSpPr txBox="1">
            <a:spLocks noChangeArrowheads="1"/>
          </p:cNvSpPr>
          <p:nvPr/>
        </p:nvSpPr>
        <p:spPr bwMode="auto">
          <a:xfrm>
            <a:off x="4688659" y="2116198"/>
            <a:ext cx="27813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t>Agua fría</a:t>
            </a:r>
          </a:p>
        </p:txBody>
      </p:sp>
      <p:sp>
        <p:nvSpPr>
          <p:cNvPr id="41991" name="10 CuadroTexto">
            <a:extLst>
              <a:ext uri="{FF2B5EF4-FFF2-40B4-BE49-F238E27FC236}">
                <a16:creationId xmlns:a16="http://schemas.microsoft.com/office/drawing/2014/main" id="{454368D1-F614-43D0-ABC1-8A31AA796185}"/>
              </a:ext>
            </a:extLst>
          </p:cNvPr>
          <p:cNvSpPr txBox="1">
            <a:spLocks noChangeArrowheads="1"/>
          </p:cNvSpPr>
          <p:nvPr/>
        </p:nvSpPr>
        <p:spPr bwMode="auto">
          <a:xfrm>
            <a:off x="6336196" y="3891261"/>
            <a:ext cx="1252054"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t>Salida de gases</a:t>
            </a:r>
          </a:p>
        </p:txBody>
      </p:sp>
      <p:sp>
        <p:nvSpPr>
          <p:cNvPr id="41992" name="11 CuadroTexto">
            <a:extLst>
              <a:ext uri="{FF2B5EF4-FFF2-40B4-BE49-F238E27FC236}">
                <a16:creationId xmlns:a16="http://schemas.microsoft.com/office/drawing/2014/main" id="{258D2535-F5B1-46F5-8A2B-E7DE9CF60A3A}"/>
              </a:ext>
            </a:extLst>
          </p:cNvPr>
          <p:cNvSpPr txBox="1">
            <a:spLocks noChangeArrowheads="1"/>
          </p:cNvSpPr>
          <p:nvPr/>
        </p:nvSpPr>
        <p:spPr bwMode="auto">
          <a:xfrm>
            <a:off x="125239" y="5546795"/>
            <a:ext cx="1836738"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t>Entrada de combustible</a:t>
            </a:r>
          </a:p>
        </p:txBody>
      </p:sp>
      <p:sp>
        <p:nvSpPr>
          <p:cNvPr id="41993" name="12 CuadroTexto">
            <a:extLst>
              <a:ext uri="{FF2B5EF4-FFF2-40B4-BE49-F238E27FC236}">
                <a16:creationId xmlns:a16="http://schemas.microsoft.com/office/drawing/2014/main" id="{73671AE3-61C2-4377-A01C-923C01599F55}"/>
              </a:ext>
            </a:extLst>
          </p:cNvPr>
          <p:cNvSpPr txBox="1">
            <a:spLocks noChangeArrowheads="1"/>
          </p:cNvSpPr>
          <p:nvPr/>
        </p:nvSpPr>
        <p:spPr bwMode="auto">
          <a:xfrm>
            <a:off x="422149" y="1853009"/>
            <a:ext cx="138187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t>Quemador</a:t>
            </a:r>
          </a:p>
        </p:txBody>
      </p:sp>
      <p:sp>
        <p:nvSpPr>
          <p:cNvPr id="41995" name="14 CuadroTexto">
            <a:extLst>
              <a:ext uri="{FF2B5EF4-FFF2-40B4-BE49-F238E27FC236}">
                <a16:creationId xmlns:a16="http://schemas.microsoft.com/office/drawing/2014/main" id="{6A19475D-27A8-4ECB-A3E8-FFFF14D5C662}"/>
              </a:ext>
            </a:extLst>
          </p:cNvPr>
          <p:cNvSpPr txBox="1">
            <a:spLocks noChangeArrowheads="1"/>
          </p:cNvSpPr>
          <p:nvPr/>
        </p:nvSpPr>
        <p:spPr bwMode="auto">
          <a:xfrm>
            <a:off x="3635353" y="5559740"/>
            <a:ext cx="210661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t>Circuito de gas</a:t>
            </a:r>
          </a:p>
        </p:txBody>
      </p:sp>
      <p:grpSp>
        <p:nvGrpSpPr>
          <p:cNvPr id="15" name="Grupo 14">
            <a:extLst>
              <a:ext uri="{FF2B5EF4-FFF2-40B4-BE49-F238E27FC236}">
                <a16:creationId xmlns:a16="http://schemas.microsoft.com/office/drawing/2014/main" id="{78ECD9A6-3AB1-408E-8042-DB9D3BEB4196}"/>
              </a:ext>
            </a:extLst>
          </p:cNvPr>
          <p:cNvGrpSpPr/>
          <p:nvPr/>
        </p:nvGrpSpPr>
        <p:grpSpPr>
          <a:xfrm>
            <a:off x="17051" y="5322"/>
            <a:ext cx="8756813" cy="759382"/>
            <a:chOff x="17051" y="5322"/>
            <a:chExt cx="8756813" cy="759382"/>
          </a:xfrm>
        </p:grpSpPr>
        <p:sp>
          <p:nvSpPr>
            <p:cNvPr id="16" name="Titel 1">
              <a:extLst>
                <a:ext uri="{FF2B5EF4-FFF2-40B4-BE49-F238E27FC236}">
                  <a16:creationId xmlns:a16="http://schemas.microsoft.com/office/drawing/2014/main" id="{F3F5566C-8594-48BC-AAEC-B5A2D3BF8A7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7" name="Round Diagonal Corner Rectangle 9">
              <a:extLst>
                <a:ext uri="{FF2B5EF4-FFF2-40B4-BE49-F238E27FC236}">
                  <a16:creationId xmlns:a16="http://schemas.microsoft.com/office/drawing/2014/main" id="{7EB7BB6D-5393-4121-B433-D38C759494B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8" name="TextBox 3">
              <a:extLst>
                <a:ext uri="{FF2B5EF4-FFF2-40B4-BE49-F238E27FC236}">
                  <a16:creationId xmlns:a16="http://schemas.microsoft.com/office/drawing/2014/main" id="{D5EAA122-F49E-4B45-B043-A7E06085F9A7}"/>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9" name="Rectángulo 18">
              <a:extLst>
                <a:ext uri="{FF2B5EF4-FFF2-40B4-BE49-F238E27FC236}">
                  <a16:creationId xmlns:a16="http://schemas.microsoft.com/office/drawing/2014/main" id="{EFA5983C-6DB8-47AF-ABD9-9834E1DFC10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cxnSp>
        <p:nvCxnSpPr>
          <p:cNvPr id="3" name="Conector recto 2">
            <a:extLst>
              <a:ext uri="{FF2B5EF4-FFF2-40B4-BE49-F238E27FC236}">
                <a16:creationId xmlns:a16="http://schemas.microsoft.com/office/drawing/2014/main" id="{7937A25E-3C5F-49C4-9C66-BE0EA12BCD36}"/>
              </a:ext>
            </a:extLst>
          </p:cNvPr>
          <p:cNvCxnSpPr>
            <a:cxnSpLocks/>
          </p:cNvCxnSpPr>
          <p:nvPr/>
        </p:nvCxnSpPr>
        <p:spPr>
          <a:xfrm>
            <a:off x="1115616" y="2284658"/>
            <a:ext cx="0" cy="1684402"/>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22F3664E-5C95-4F86-ACF1-15C3AC6A8C7E}"/>
              </a:ext>
            </a:extLst>
          </p:cNvPr>
          <p:cNvCxnSpPr>
            <a:cxnSpLocks/>
          </p:cNvCxnSpPr>
          <p:nvPr/>
        </p:nvCxnSpPr>
        <p:spPr>
          <a:xfrm>
            <a:off x="1043608" y="4599147"/>
            <a:ext cx="0" cy="1062101"/>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D310AD4-4961-4F6D-BC70-7303CE80D843}"/>
              </a:ext>
            </a:extLst>
          </p:cNvPr>
          <p:cNvCxnSpPr>
            <a:cxnSpLocks/>
          </p:cNvCxnSpPr>
          <p:nvPr/>
        </p:nvCxnSpPr>
        <p:spPr>
          <a:xfrm>
            <a:off x="3311860" y="2516248"/>
            <a:ext cx="0" cy="300684"/>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6B136468-E160-42EC-BE12-BDF9F52465FB}"/>
              </a:ext>
            </a:extLst>
          </p:cNvPr>
          <p:cNvCxnSpPr>
            <a:cxnSpLocks/>
          </p:cNvCxnSpPr>
          <p:nvPr/>
        </p:nvCxnSpPr>
        <p:spPr>
          <a:xfrm flipH="1">
            <a:off x="4534742" y="3429000"/>
            <a:ext cx="4590" cy="2141538"/>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377CD1DD-B480-4256-A512-2658465E6F61}"/>
              </a:ext>
            </a:extLst>
          </p:cNvPr>
          <p:cNvCxnSpPr>
            <a:cxnSpLocks/>
          </p:cNvCxnSpPr>
          <p:nvPr/>
        </p:nvCxnSpPr>
        <p:spPr>
          <a:xfrm flipH="1">
            <a:off x="4547257" y="4905164"/>
            <a:ext cx="413371" cy="665374"/>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4035" name="3 CuadroTexto">
                <a:extLst>
                  <a:ext uri="{FF2B5EF4-FFF2-40B4-BE49-F238E27FC236}">
                    <a16:creationId xmlns:a16="http://schemas.microsoft.com/office/drawing/2014/main" id="{D1B7573F-EE87-40FF-839B-5325281D97BA}"/>
                  </a:ext>
                </a:extLst>
              </p:cNvPr>
              <p:cNvSpPr txBox="1">
                <a:spLocks noChangeArrowheads="1"/>
              </p:cNvSpPr>
              <p:nvPr/>
            </p:nvSpPr>
            <p:spPr bwMode="auto">
              <a:xfrm>
                <a:off x="250825" y="1052513"/>
                <a:ext cx="8293100" cy="12779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b="1" dirty="0">
                    <a:solidFill>
                      <a:schemeClr val="tx1">
                        <a:lumMod val="75000"/>
                        <a:lumOff val="25000"/>
                      </a:schemeClr>
                    </a:solidFill>
                  </a:rPr>
                  <a:t>Rendimiento de una caldera </a:t>
                </a:r>
              </a:p>
              <a:p>
                <a:pPr algn="just" eaLnBrk="1" hangingPunct="1"/>
                <a:endParaRPr lang="es-ES" altLang="en-US" b="1" i="1" dirty="0">
                  <a:latin typeface="Cambria Math" panose="02040503050406030204" pitchFamily="18" charset="0"/>
                </a:endParaRPr>
              </a:p>
              <a:p>
                <a:pPr algn="just" eaLnBrk="1" hangingPunct="1"/>
                <a14:m>
                  <m:oMathPara xmlns:m="http://schemas.openxmlformats.org/officeDocument/2006/math">
                    <m:oMathParaPr>
                      <m:jc m:val="centerGroup"/>
                    </m:oMathParaPr>
                    <m:oMath xmlns:m="http://schemas.openxmlformats.org/officeDocument/2006/math">
                      <m:r>
                        <a:rPr lang="es-ES" altLang="en-US" sz="1800" b="1" i="1" smtClean="0">
                          <a:latin typeface="Cambria Math" panose="02040503050406030204" pitchFamily="18" charset="0"/>
                        </a:rPr>
                        <m:t>𝑹𝒆𝒏𝒅𝒊𝒎𝒊𝒆𝒏𝒕𝒐</m:t>
                      </m:r>
                      <m:r>
                        <a:rPr lang="es-ES" altLang="en-US" sz="1800" b="1" i="1" smtClean="0">
                          <a:latin typeface="Cambria Math" panose="02040503050406030204" pitchFamily="18" charset="0"/>
                        </a:rPr>
                        <m:t> (%)=</m:t>
                      </m:r>
                      <m:r>
                        <a:rPr lang="es-ES" altLang="en-US" sz="1800" b="1" i="1" smtClean="0">
                          <a:latin typeface="Cambria Math" panose="02040503050406030204" pitchFamily="18" charset="0"/>
                        </a:rPr>
                        <m:t>𝟏𝟎𝟎</m:t>
                      </m:r>
                      <m:r>
                        <a:rPr lang="pt-BR" altLang="en-US" sz="1800" b="1" i="1" smtClean="0">
                          <a:latin typeface="Cambria Math" panose="02040503050406030204" pitchFamily="18" charset="0"/>
                        </a:rPr>
                        <m:t>+</m:t>
                      </m:r>
                      <m:f>
                        <m:fPr>
                          <m:ctrlPr>
                            <a:rPr lang="pt-BR" altLang="en-US" sz="1800" b="1" i="1" smtClean="0">
                              <a:latin typeface="Cambria Math" panose="02040503050406030204" pitchFamily="18" charset="0"/>
                            </a:rPr>
                          </m:ctrlPr>
                        </m:fPr>
                        <m:num>
                          <m:r>
                            <a:rPr lang="es-ES" altLang="en-US" sz="1800" b="1" i="1" smtClean="0">
                              <a:latin typeface="Cambria Math" panose="02040503050406030204" pitchFamily="18" charset="0"/>
                            </a:rPr>
                            <m:t>𝑬𝒏𝒆𝒓𝒈𝒊𝒂</m:t>
                          </m:r>
                          <m:r>
                            <a:rPr lang="es-ES" altLang="en-US" sz="1800" b="1" i="1" smtClean="0">
                              <a:latin typeface="Cambria Math" panose="02040503050406030204" pitchFamily="18" charset="0"/>
                            </a:rPr>
                            <m:t> </m:t>
                          </m:r>
                          <m:r>
                            <a:rPr lang="es-ES" altLang="en-US" sz="1800" b="1" i="1" smtClean="0">
                              <a:latin typeface="Cambria Math" panose="02040503050406030204" pitchFamily="18" charset="0"/>
                            </a:rPr>
                            <m:t>𝒏𝒆𝒕𝒂</m:t>
                          </m:r>
                        </m:num>
                        <m:den>
                          <m:r>
                            <a:rPr lang="es-ES" altLang="en-US" sz="1800" b="1" i="1" smtClean="0">
                              <a:latin typeface="Cambria Math" panose="02040503050406030204" pitchFamily="18" charset="0"/>
                            </a:rPr>
                            <m:t>𝑪𝒐𝒏𝒔𝒖𝒎𝒐</m:t>
                          </m:r>
                          <m:r>
                            <a:rPr lang="es-ES" altLang="en-US" sz="1800" b="1" i="1" smtClean="0">
                              <a:latin typeface="Cambria Math" panose="02040503050406030204" pitchFamily="18" charset="0"/>
                            </a:rPr>
                            <m:t> </m:t>
                          </m:r>
                          <m:r>
                            <a:rPr lang="es-ES" altLang="en-US" sz="1800" b="1" i="1" smtClean="0">
                              <a:latin typeface="Cambria Math" panose="02040503050406030204" pitchFamily="18" charset="0"/>
                            </a:rPr>
                            <m:t>𝒅𝒆</m:t>
                          </m:r>
                          <m:r>
                            <a:rPr lang="es-ES" altLang="en-US" sz="1800" b="1" i="1" smtClean="0">
                              <a:latin typeface="Cambria Math" panose="02040503050406030204" pitchFamily="18" charset="0"/>
                            </a:rPr>
                            <m:t> </m:t>
                          </m:r>
                          <m:r>
                            <a:rPr lang="es-ES" altLang="en-US" sz="1800" b="1" i="1" smtClean="0">
                              <a:latin typeface="Cambria Math" panose="02040503050406030204" pitchFamily="18" charset="0"/>
                            </a:rPr>
                            <m:t>𝒆𝒏𝒆𝒓𝒈𝒊𝒂</m:t>
                          </m:r>
                        </m:den>
                      </m:f>
                    </m:oMath>
                  </m:oMathPara>
                </a14:m>
                <a:endParaRPr lang="es-ES" altLang="en-US" b="1" dirty="0"/>
              </a:p>
            </p:txBody>
          </p:sp>
        </mc:Choice>
        <mc:Fallback xmlns="">
          <p:sp>
            <p:nvSpPr>
              <p:cNvPr id="44035" name="3 CuadroTexto">
                <a:extLst>
                  <a:ext uri="{FF2B5EF4-FFF2-40B4-BE49-F238E27FC236}">
                    <a16:creationId xmlns:a16="http://schemas.microsoft.com/office/drawing/2014/main" id="{D1B7573F-EE87-40FF-839B-5325281D97BA}"/>
                  </a:ext>
                </a:extLst>
              </p:cNvPr>
              <p:cNvSpPr txBox="1">
                <a:spLocks noRot="1" noChangeAspect="1" noMove="1" noResize="1" noEditPoints="1" noAdjustHandles="1" noChangeArrowheads="1" noChangeShapeType="1" noTextEdit="1"/>
              </p:cNvSpPr>
              <p:nvPr/>
            </p:nvSpPr>
            <p:spPr bwMode="auto">
              <a:xfrm>
                <a:off x="250825" y="1052513"/>
                <a:ext cx="8293100" cy="1277979"/>
              </a:xfrm>
              <a:prstGeom prst="rect">
                <a:avLst/>
              </a:prstGeom>
              <a:blipFill>
                <a:blip r:embed="rId3"/>
                <a:stretch>
                  <a:fillRect l="-735" t="-23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noFill/>
                  </a:rPr>
                  <a:t> </a:t>
                </a:r>
              </a:p>
            </p:txBody>
          </p:sp>
        </mc:Fallback>
      </mc:AlternateContent>
      <p:pic>
        <p:nvPicPr>
          <p:cNvPr id="44036" name="Picture 8">
            <a:extLst>
              <a:ext uri="{FF2B5EF4-FFF2-40B4-BE49-F238E27FC236}">
                <a16:creationId xmlns:a16="http://schemas.microsoft.com/office/drawing/2014/main" id="{1FD4C7C9-7BEE-4655-8DA9-B5207F4FD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23" t="13647" r="3162" b="9047"/>
          <a:stretch>
            <a:fillRect/>
          </a:stretch>
        </p:blipFill>
        <p:spPr bwMode="auto">
          <a:xfrm>
            <a:off x="250825" y="2862263"/>
            <a:ext cx="453707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4038" name="6 CuadroTexto">
            <a:extLst>
              <a:ext uri="{FF2B5EF4-FFF2-40B4-BE49-F238E27FC236}">
                <a16:creationId xmlns:a16="http://schemas.microsoft.com/office/drawing/2014/main" id="{9622F0F5-5093-4891-811B-0E256E86CE2F}"/>
              </a:ext>
            </a:extLst>
          </p:cNvPr>
          <p:cNvSpPr txBox="1">
            <a:spLocks noChangeArrowheads="1"/>
          </p:cNvSpPr>
          <p:nvPr/>
        </p:nvSpPr>
        <p:spPr bwMode="auto">
          <a:xfrm>
            <a:off x="4921250" y="2565400"/>
            <a:ext cx="39719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dirty="0">
                <a:solidFill>
                  <a:schemeClr val="tx1">
                    <a:lumMod val="75000"/>
                    <a:lumOff val="25000"/>
                  </a:schemeClr>
                </a:solidFill>
              </a:rPr>
              <a:t>El calor que se puede obtener en una combustión corresponde al valor calorífico del combustible (y también al contenido de agua en el aire en el caso de calderas de condensación).</a:t>
            </a:r>
            <a:endParaRPr lang="en-GB" altLang="en-US" sz="1800" dirty="0">
              <a:solidFill>
                <a:schemeClr val="tx1">
                  <a:lumMod val="75000"/>
                  <a:lumOff val="25000"/>
                </a:schemeClr>
              </a:solidFill>
            </a:endParaRPr>
          </a:p>
        </p:txBody>
      </p:sp>
      <p:sp>
        <p:nvSpPr>
          <p:cNvPr id="44039" name="7 CuadroTexto">
            <a:extLst>
              <a:ext uri="{FF2B5EF4-FFF2-40B4-BE49-F238E27FC236}">
                <a16:creationId xmlns:a16="http://schemas.microsoft.com/office/drawing/2014/main" id="{511C2BD4-E308-4152-9BC5-1F76BCA94605}"/>
              </a:ext>
            </a:extLst>
          </p:cNvPr>
          <p:cNvSpPr txBox="1">
            <a:spLocks noChangeArrowheads="1"/>
          </p:cNvSpPr>
          <p:nvPr/>
        </p:nvSpPr>
        <p:spPr bwMode="auto">
          <a:xfrm>
            <a:off x="4949825" y="4232275"/>
            <a:ext cx="3943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dirty="0">
                <a:solidFill>
                  <a:schemeClr val="tx1">
                    <a:lumMod val="75000"/>
                    <a:lumOff val="25000"/>
                  </a:schemeClr>
                </a:solidFill>
              </a:rPr>
              <a:t>Cuando tiene lugar la combustión, parte del calor se pierde a través de la caldera y los gases de escape.</a:t>
            </a:r>
            <a:endParaRPr lang="en-GB" altLang="en-US" sz="1800" dirty="0">
              <a:solidFill>
                <a:schemeClr val="tx1">
                  <a:lumMod val="75000"/>
                  <a:lumOff val="25000"/>
                </a:schemeClr>
              </a:solidFill>
            </a:endParaRPr>
          </a:p>
        </p:txBody>
      </p:sp>
      <p:grpSp>
        <p:nvGrpSpPr>
          <p:cNvPr id="7" name="Grupo 6">
            <a:extLst>
              <a:ext uri="{FF2B5EF4-FFF2-40B4-BE49-F238E27FC236}">
                <a16:creationId xmlns:a16="http://schemas.microsoft.com/office/drawing/2014/main" id="{D9EAC721-D30B-4E06-8EDA-3CDA196F2B68}"/>
              </a:ext>
            </a:extLst>
          </p:cNvPr>
          <p:cNvGrpSpPr/>
          <p:nvPr/>
        </p:nvGrpSpPr>
        <p:grpSpPr>
          <a:xfrm>
            <a:off x="17051" y="5322"/>
            <a:ext cx="8756813" cy="759382"/>
            <a:chOff x="17051" y="5322"/>
            <a:chExt cx="8756813" cy="759382"/>
          </a:xfrm>
        </p:grpSpPr>
        <p:sp>
          <p:nvSpPr>
            <p:cNvPr id="9" name="Titel 1">
              <a:extLst>
                <a:ext uri="{FF2B5EF4-FFF2-40B4-BE49-F238E27FC236}">
                  <a16:creationId xmlns:a16="http://schemas.microsoft.com/office/drawing/2014/main" id="{D8C919D2-FE5D-48C0-A8F0-CA28171CE57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0" name="Round Diagonal Corner Rectangle 9">
              <a:extLst>
                <a:ext uri="{FF2B5EF4-FFF2-40B4-BE49-F238E27FC236}">
                  <a16:creationId xmlns:a16="http://schemas.microsoft.com/office/drawing/2014/main" id="{076EA826-A1F5-4517-883A-428D4B8CDBCA}"/>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0E0757F2-6D51-4060-875C-8F2746066A94}"/>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06432856-2DF7-4F73-9239-A1C215E7E81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8">
            <a:extLst>
              <a:ext uri="{FF2B5EF4-FFF2-40B4-BE49-F238E27FC236}">
                <a16:creationId xmlns:a16="http://schemas.microsoft.com/office/drawing/2014/main" id="{9FF45D2A-AFA1-4ADA-AF43-9BD0BF63D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23" t="13647" r="3162" b="9047"/>
          <a:stretch>
            <a:fillRect/>
          </a:stretch>
        </p:blipFill>
        <p:spPr bwMode="auto">
          <a:xfrm>
            <a:off x="163083" y="3248980"/>
            <a:ext cx="4005691" cy="227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6086" name="6 CuadroTexto">
            <a:extLst>
              <a:ext uri="{FF2B5EF4-FFF2-40B4-BE49-F238E27FC236}">
                <a16:creationId xmlns:a16="http://schemas.microsoft.com/office/drawing/2014/main" id="{BC86BD70-5955-4506-A2C0-697209A902D6}"/>
              </a:ext>
            </a:extLst>
          </p:cNvPr>
          <p:cNvSpPr txBox="1">
            <a:spLocks noChangeArrowheads="1"/>
          </p:cNvSpPr>
          <p:nvPr/>
        </p:nvSpPr>
        <p:spPr bwMode="auto">
          <a:xfrm>
            <a:off x="4168774" y="2708910"/>
            <a:ext cx="4867721" cy="30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eaLnBrk="1" hangingPunct="1"/>
            <a:r>
              <a:rPr lang="es-ES" altLang="en-US" sz="1800" b="1" dirty="0">
                <a:solidFill>
                  <a:schemeClr val="tx1">
                    <a:lumMod val="75000"/>
                    <a:lumOff val="25000"/>
                  </a:schemeClr>
                </a:solidFill>
              </a:rPr>
              <a:t>Las principales pérdidas son:</a:t>
            </a:r>
          </a:p>
          <a:p>
            <a:pPr algn="l" eaLnBrk="1" hangingPunct="1"/>
            <a:endParaRPr lang="es-ES" altLang="en-US" sz="1800" dirty="0">
              <a:solidFill>
                <a:schemeClr val="tx1">
                  <a:lumMod val="75000"/>
                  <a:lumOff val="25000"/>
                </a:schemeClr>
              </a:solidFill>
            </a:endParaRPr>
          </a:p>
          <a:p>
            <a:pPr marL="285750" indent="-285750" algn="l" eaLnBrk="1" hangingPunct="1">
              <a:lnSpc>
                <a:spcPct val="150000"/>
              </a:lnSpc>
              <a:buFont typeface="Wingdings" panose="05000000000000000000" pitchFamily="2" charset="2"/>
              <a:buChar char="§"/>
            </a:pPr>
            <a:r>
              <a:rPr lang="es-ES" altLang="en-US" sz="1800" dirty="0">
                <a:solidFill>
                  <a:schemeClr val="tx1">
                    <a:lumMod val="75000"/>
                    <a:lumOff val="25000"/>
                  </a:schemeClr>
                </a:solidFill>
              </a:rPr>
              <a:t>Pérdidas de calor en gases de combustión</a:t>
            </a:r>
          </a:p>
          <a:p>
            <a:pPr marL="285750" indent="-285750" algn="l" eaLnBrk="1" hangingPunct="1">
              <a:lnSpc>
                <a:spcPct val="150000"/>
              </a:lnSpc>
              <a:buFont typeface="Wingdings" panose="05000000000000000000" pitchFamily="2" charset="2"/>
              <a:buChar char="§"/>
            </a:pPr>
            <a:r>
              <a:rPr lang="es-ES" altLang="en-US" sz="1800" dirty="0">
                <a:solidFill>
                  <a:schemeClr val="tx1">
                    <a:lumMod val="75000"/>
                    <a:lumOff val="25000"/>
                  </a:schemeClr>
                </a:solidFill>
              </a:rPr>
              <a:t>Pérdidas porque el combustible no está completamente quemado</a:t>
            </a:r>
          </a:p>
          <a:p>
            <a:pPr marL="285750" indent="-285750" algn="l" eaLnBrk="1" hangingPunct="1">
              <a:lnSpc>
                <a:spcPct val="150000"/>
              </a:lnSpc>
              <a:buFont typeface="Wingdings" panose="05000000000000000000" pitchFamily="2" charset="2"/>
              <a:buChar char="§"/>
            </a:pPr>
            <a:r>
              <a:rPr lang="es-ES" altLang="en-US" sz="1800" dirty="0">
                <a:solidFill>
                  <a:schemeClr val="tx1">
                    <a:lumMod val="75000"/>
                    <a:lumOff val="25000"/>
                  </a:schemeClr>
                </a:solidFill>
              </a:rPr>
              <a:t>Pérdidas de radiación</a:t>
            </a:r>
          </a:p>
          <a:p>
            <a:pPr marL="285750" indent="-285750" algn="l" eaLnBrk="1" hangingPunct="1">
              <a:lnSpc>
                <a:spcPct val="150000"/>
              </a:lnSpc>
              <a:buFont typeface="Wingdings" panose="05000000000000000000" pitchFamily="2" charset="2"/>
              <a:buChar char="§"/>
            </a:pPr>
            <a:r>
              <a:rPr lang="es-ES" altLang="en-US" sz="1800" dirty="0">
                <a:solidFill>
                  <a:schemeClr val="tx1">
                    <a:lumMod val="75000"/>
                    <a:lumOff val="25000"/>
                  </a:schemeClr>
                </a:solidFill>
              </a:rPr>
              <a:t>Pérdidas de calor por la existencia de aire en el circuito de agua</a:t>
            </a:r>
          </a:p>
        </p:txBody>
      </p:sp>
      <mc:AlternateContent xmlns:mc="http://schemas.openxmlformats.org/markup-compatibility/2006" xmlns:a14="http://schemas.microsoft.com/office/drawing/2010/main">
        <mc:Choice Requires="a14">
          <p:sp>
            <p:nvSpPr>
              <p:cNvPr id="11" name="3 CuadroTexto">
                <a:extLst>
                  <a:ext uri="{FF2B5EF4-FFF2-40B4-BE49-F238E27FC236}">
                    <a16:creationId xmlns:a16="http://schemas.microsoft.com/office/drawing/2014/main" id="{02E43865-790E-4E66-A7EF-2CED4570889A}"/>
                  </a:ext>
                </a:extLst>
              </p:cNvPr>
              <p:cNvSpPr txBox="1">
                <a:spLocks noChangeArrowheads="1"/>
              </p:cNvSpPr>
              <p:nvPr/>
            </p:nvSpPr>
            <p:spPr bwMode="auto">
              <a:xfrm>
                <a:off x="250825" y="1052513"/>
                <a:ext cx="8293100" cy="9848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b="1" dirty="0">
                    <a:solidFill>
                      <a:schemeClr val="tx1">
                        <a:lumMod val="75000"/>
                        <a:lumOff val="25000"/>
                      </a:schemeClr>
                    </a:solidFill>
                  </a:rPr>
                  <a:t>Rendimiento de una caldera </a:t>
                </a:r>
              </a:p>
              <a:p>
                <a:pPr algn="just" eaLnBrk="1" hangingPunct="1"/>
                <a:endParaRPr lang="es-ES" altLang="en-US" b="1" i="1" dirty="0">
                  <a:latin typeface="Cambria Math" panose="02040503050406030204" pitchFamily="18" charset="0"/>
                </a:endParaRPr>
              </a:p>
              <a:p>
                <a:pPr algn="just" eaLnBrk="1" hangingPunct="1"/>
                <a14:m>
                  <m:oMathPara xmlns:m="http://schemas.openxmlformats.org/officeDocument/2006/math">
                    <m:oMathParaPr>
                      <m:jc m:val="centerGroup"/>
                    </m:oMathParaPr>
                    <m:oMath xmlns:m="http://schemas.openxmlformats.org/officeDocument/2006/math">
                      <m:r>
                        <a:rPr lang="es-ES" altLang="en-US" sz="1800" b="1" i="1" smtClean="0">
                          <a:latin typeface="Cambria Math" panose="02040503050406030204" pitchFamily="18" charset="0"/>
                        </a:rPr>
                        <m:t>𝑹𝒆𝒏𝒅𝒊𝒎𝒊𝒆𝒏𝒕𝒐</m:t>
                      </m:r>
                      <m:r>
                        <a:rPr lang="es-ES" altLang="en-US" sz="1800" b="1" i="1" smtClean="0">
                          <a:latin typeface="Cambria Math" panose="02040503050406030204" pitchFamily="18" charset="0"/>
                        </a:rPr>
                        <m:t> </m:t>
                      </m:r>
                      <m:d>
                        <m:dPr>
                          <m:ctrlPr>
                            <a:rPr lang="es-ES" altLang="en-US" sz="1800" b="1" i="1" smtClean="0">
                              <a:latin typeface="Cambria Math" panose="02040503050406030204" pitchFamily="18" charset="0"/>
                            </a:rPr>
                          </m:ctrlPr>
                        </m:dPr>
                        <m:e>
                          <m:r>
                            <a:rPr lang="es-ES" altLang="en-US" sz="1800" b="1" i="1" smtClean="0">
                              <a:latin typeface="Cambria Math" panose="02040503050406030204" pitchFamily="18" charset="0"/>
                            </a:rPr>
                            <m:t>%</m:t>
                          </m:r>
                        </m:e>
                      </m:d>
                      <m:r>
                        <a:rPr lang="pt-BR" altLang="en-US" sz="1800" b="1" i="1" smtClean="0">
                          <a:latin typeface="Cambria Math" panose="02040503050406030204" pitchFamily="18" charset="0"/>
                        </a:rPr>
                        <m:t>=</m:t>
                      </m:r>
                      <m:r>
                        <a:rPr lang="es-ES" altLang="en-US" sz="1800" b="1" i="1" smtClean="0">
                          <a:latin typeface="Cambria Math" panose="02040503050406030204" pitchFamily="18" charset="0"/>
                        </a:rPr>
                        <m:t>𝟏𝟎𝟎</m:t>
                      </m:r>
                      <m:r>
                        <a:rPr lang="es-ES" altLang="en-US" sz="1800" b="1" i="1" smtClean="0">
                          <a:latin typeface="Cambria Math" panose="02040503050406030204" pitchFamily="18" charset="0"/>
                        </a:rPr>
                        <m:t>−</m:t>
                      </m:r>
                      <m:r>
                        <a:rPr lang="es-ES" altLang="en-US" sz="1800" b="1" i="1" smtClean="0">
                          <a:latin typeface="Cambria Math" panose="02040503050406030204" pitchFamily="18" charset="0"/>
                        </a:rPr>
                        <m:t>𝒑</m:t>
                      </m:r>
                      <m:r>
                        <a:rPr lang="es-ES" altLang="en-US" sz="1800" b="1" i="1" smtClean="0">
                          <a:latin typeface="Cambria Math" panose="02040503050406030204" pitchFamily="18" charset="0"/>
                        </a:rPr>
                        <m:t>é</m:t>
                      </m:r>
                      <m:r>
                        <a:rPr lang="es-ES" altLang="en-US" sz="1800" b="1" i="1" smtClean="0">
                          <a:latin typeface="Cambria Math" panose="02040503050406030204" pitchFamily="18" charset="0"/>
                        </a:rPr>
                        <m:t>𝒓𝒅𝒊𝒅𝒂𝒔</m:t>
                      </m:r>
                    </m:oMath>
                  </m:oMathPara>
                </a14:m>
                <a:endParaRPr lang="es-ES" altLang="en-US" b="1" dirty="0"/>
              </a:p>
            </p:txBody>
          </p:sp>
        </mc:Choice>
        <mc:Fallback xmlns="">
          <p:sp>
            <p:nvSpPr>
              <p:cNvPr id="11" name="3 CuadroTexto">
                <a:extLst>
                  <a:ext uri="{FF2B5EF4-FFF2-40B4-BE49-F238E27FC236}">
                    <a16:creationId xmlns:a16="http://schemas.microsoft.com/office/drawing/2014/main" id="{02E43865-790E-4E66-A7EF-2CED4570889A}"/>
                  </a:ext>
                </a:extLst>
              </p:cNvPr>
              <p:cNvSpPr txBox="1">
                <a:spLocks noRot="1" noChangeAspect="1" noMove="1" noResize="1" noEditPoints="1" noAdjustHandles="1" noChangeArrowheads="1" noChangeShapeType="1" noTextEdit="1"/>
              </p:cNvSpPr>
              <p:nvPr/>
            </p:nvSpPr>
            <p:spPr bwMode="auto">
              <a:xfrm>
                <a:off x="250825" y="1052513"/>
                <a:ext cx="8293100" cy="984885"/>
              </a:xfrm>
              <a:prstGeom prst="rect">
                <a:avLst/>
              </a:prstGeom>
              <a:blipFill>
                <a:blip r:embed="rId4"/>
                <a:stretch>
                  <a:fillRect l="-735" t="-3106" b="-55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noFill/>
                  </a:rPr>
                  <a:t> </a:t>
                </a:r>
              </a:p>
            </p:txBody>
          </p:sp>
        </mc:Fallback>
      </mc:AlternateContent>
      <p:grpSp>
        <p:nvGrpSpPr>
          <p:cNvPr id="7" name="Grupo 6">
            <a:extLst>
              <a:ext uri="{FF2B5EF4-FFF2-40B4-BE49-F238E27FC236}">
                <a16:creationId xmlns:a16="http://schemas.microsoft.com/office/drawing/2014/main" id="{D6F3B0B4-2BA3-4735-B5C4-EA6FD2947D4A}"/>
              </a:ext>
            </a:extLst>
          </p:cNvPr>
          <p:cNvGrpSpPr/>
          <p:nvPr/>
        </p:nvGrpSpPr>
        <p:grpSpPr>
          <a:xfrm>
            <a:off x="17051" y="5322"/>
            <a:ext cx="8756813" cy="759382"/>
            <a:chOff x="17051" y="5322"/>
            <a:chExt cx="8756813" cy="759382"/>
          </a:xfrm>
        </p:grpSpPr>
        <p:sp>
          <p:nvSpPr>
            <p:cNvPr id="9" name="Titel 1">
              <a:extLst>
                <a:ext uri="{FF2B5EF4-FFF2-40B4-BE49-F238E27FC236}">
                  <a16:creationId xmlns:a16="http://schemas.microsoft.com/office/drawing/2014/main" id="{113D7FCF-104D-4D18-A943-9CD80F6E2E9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0" name="Round Diagonal Corner Rectangle 9">
              <a:extLst>
                <a:ext uri="{FF2B5EF4-FFF2-40B4-BE49-F238E27FC236}">
                  <a16:creationId xmlns:a16="http://schemas.microsoft.com/office/drawing/2014/main" id="{259F4217-8EFE-43D7-88F1-61A07367144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4C99F477-6701-4681-8779-BD990F99847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24D24DAE-D47F-40E9-A469-3FCAAE554CC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pic>
        <p:nvPicPr>
          <p:cNvPr id="4" name="Imagen 3">
            <a:extLst>
              <a:ext uri="{FF2B5EF4-FFF2-40B4-BE49-F238E27FC236}">
                <a16:creationId xmlns:a16="http://schemas.microsoft.com/office/drawing/2014/main" id="{274C3C29-4E6B-4468-B85F-B01A14C2498B}"/>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rot="5400000">
            <a:off x="6214025" y="1964328"/>
            <a:ext cx="777216" cy="71194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131" name="3 CuadroTexto">
                <a:extLst>
                  <a:ext uri="{FF2B5EF4-FFF2-40B4-BE49-F238E27FC236}">
                    <a16:creationId xmlns:a16="http://schemas.microsoft.com/office/drawing/2014/main" id="{EB69C6EF-19FE-4376-9FEB-C2F63D39D7F8}"/>
                  </a:ext>
                </a:extLst>
              </p:cNvPr>
              <p:cNvSpPr txBox="1">
                <a:spLocks noChangeArrowheads="1"/>
              </p:cNvSpPr>
              <p:nvPr/>
            </p:nvSpPr>
            <p:spPr bwMode="auto">
              <a:xfrm>
                <a:off x="250824" y="1052513"/>
                <a:ext cx="8523039" cy="15224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Rendimiento de una caldera </a:t>
                </a:r>
              </a:p>
              <a:p>
                <a:pPr algn="just" eaLnBrk="1" hangingPunct="1"/>
                <a:endParaRPr lang="en-GB" altLang="en-US" b="1" dirty="0"/>
              </a:p>
              <a:p>
                <a:pPr algn="just"/>
                <a:r>
                  <a:rPr lang="en-GB" altLang="en-US" b="1" dirty="0"/>
                  <a:t>Case 1: </a:t>
                </a:r>
                <a:r>
                  <a:rPr lang="es-ES" altLang="en-US" b="1" dirty="0"/>
                  <a:t>Caldera de calefacción </a:t>
                </a:r>
                <a:endParaRPr lang="es-ES" altLang="en-US" b="1" i="1" dirty="0">
                  <a:latin typeface="Cambria Math" panose="02040503050406030204" pitchFamily="18" charset="0"/>
                </a:endParaRPr>
              </a:p>
              <a:p>
                <a:pPr algn="just"/>
                <a14:m>
                  <m:oMathPara xmlns:m="http://schemas.openxmlformats.org/officeDocument/2006/math">
                    <m:oMathParaPr>
                      <m:jc m:val="right"/>
                    </m:oMathParaPr>
                    <m:oMath xmlns:m="http://schemas.openxmlformats.org/officeDocument/2006/math">
                      <m:r>
                        <a:rPr lang="es-ES" altLang="en-US" sz="1600" b="1" i="1">
                          <a:latin typeface="Cambria Math" panose="02040503050406030204" pitchFamily="18" charset="0"/>
                        </a:rPr>
                        <m:t>𝑹𝒆𝒏𝒅𝒊𝒎𝒊𝒆𝒏𝒕𝒐</m:t>
                      </m:r>
                      <m:r>
                        <a:rPr lang="es-ES" altLang="en-US" sz="1600" b="1" i="1">
                          <a:latin typeface="Cambria Math" panose="02040503050406030204" pitchFamily="18" charset="0"/>
                        </a:rPr>
                        <m:t> (%)=</m:t>
                      </m:r>
                      <m:r>
                        <a:rPr lang="es-ES" altLang="en-US" sz="1600" b="1" i="1">
                          <a:latin typeface="Cambria Math" panose="02040503050406030204" pitchFamily="18" charset="0"/>
                        </a:rPr>
                        <m:t>𝟏𝟎𝟎</m:t>
                      </m:r>
                      <m:r>
                        <a:rPr lang="pt-BR" altLang="en-US" sz="1600" b="1" i="1">
                          <a:latin typeface="Cambria Math" panose="02040503050406030204" pitchFamily="18" charset="0"/>
                        </a:rPr>
                        <m:t>+</m:t>
                      </m:r>
                      <m:f>
                        <m:fPr>
                          <m:ctrlPr>
                            <a:rPr lang="pt-BR" altLang="en-US" sz="1600" b="1" i="1">
                              <a:latin typeface="Cambria Math" panose="02040503050406030204" pitchFamily="18" charset="0"/>
                            </a:rPr>
                          </m:ctrlPr>
                        </m:fPr>
                        <m:num>
                          <m:r>
                            <a:rPr lang="es-ES" altLang="en-US" sz="1600" b="1" i="1">
                              <a:latin typeface="Cambria Math" panose="02040503050406030204" pitchFamily="18" charset="0"/>
                            </a:rPr>
                            <m:t>𝑬𝒏𝒆𝒓𝒈𝒊𝒂</m:t>
                          </m:r>
                          <m:r>
                            <a:rPr lang="es-ES" altLang="en-US" sz="1600" b="1" i="1">
                              <a:latin typeface="Cambria Math" panose="02040503050406030204" pitchFamily="18" charset="0"/>
                            </a:rPr>
                            <m:t> </m:t>
                          </m:r>
                          <m:r>
                            <a:rPr lang="es-ES" altLang="en-US" sz="1600" b="1" i="1">
                              <a:latin typeface="Cambria Math" panose="02040503050406030204" pitchFamily="18" charset="0"/>
                            </a:rPr>
                            <m:t>𝒏𝒆𝒕𝒂</m:t>
                          </m:r>
                        </m:num>
                        <m:den>
                          <m:r>
                            <a:rPr lang="es-ES" altLang="en-US" sz="1600" b="1" i="1">
                              <a:latin typeface="Cambria Math" panose="02040503050406030204" pitchFamily="18" charset="0"/>
                            </a:rPr>
                            <m:t>𝑪𝒐𝒏𝒔𝒖𝒎𝒐</m:t>
                          </m:r>
                          <m:r>
                            <a:rPr lang="es-ES" altLang="en-US" sz="1600" b="1" i="1">
                              <a:latin typeface="Cambria Math" panose="02040503050406030204" pitchFamily="18" charset="0"/>
                            </a:rPr>
                            <m:t> </m:t>
                          </m:r>
                          <m:r>
                            <a:rPr lang="es-ES" altLang="en-US" sz="1600" b="1" i="1">
                              <a:latin typeface="Cambria Math" panose="02040503050406030204" pitchFamily="18" charset="0"/>
                            </a:rPr>
                            <m:t>𝒅𝒆</m:t>
                          </m:r>
                          <m:r>
                            <a:rPr lang="es-ES" altLang="en-US" sz="1600" b="1" i="1">
                              <a:latin typeface="Cambria Math" panose="02040503050406030204" pitchFamily="18" charset="0"/>
                            </a:rPr>
                            <m:t> </m:t>
                          </m:r>
                          <m:r>
                            <a:rPr lang="es-ES" altLang="en-US" sz="1600" b="1" i="1">
                              <a:latin typeface="Cambria Math" panose="02040503050406030204" pitchFamily="18" charset="0"/>
                            </a:rPr>
                            <m:t>𝒆𝒏𝒓𝒈𝒊𝒂</m:t>
                          </m:r>
                        </m:den>
                      </m:f>
                    </m:oMath>
                  </m:oMathPara>
                </a14:m>
                <a:endParaRPr lang="en-GB" altLang="en-US" b="1" dirty="0"/>
              </a:p>
            </p:txBody>
          </p:sp>
        </mc:Choice>
        <mc:Fallback xmlns="">
          <p:sp>
            <p:nvSpPr>
              <p:cNvPr id="48131" name="3 CuadroTexto">
                <a:extLst>
                  <a:ext uri="{FF2B5EF4-FFF2-40B4-BE49-F238E27FC236}">
                    <a16:creationId xmlns:a16="http://schemas.microsoft.com/office/drawing/2014/main" id="{EB69C6EF-19FE-4376-9FEB-C2F63D39D7F8}"/>
                  </a:ext>
                </a:extLst>
              </p:cNvPr>
              <p:cNvSpPr txBox="1">
                <a:spLocks noRot="1" noChangeAspect="1" noMove="1" noResize="1" noEditPoints="1" noAdjustHandles="1" noChangeArrowheads="1" noChangeShapeType="1" noTextEdit="1"/>
              </p:cNvSpPr>
              <p:nvPr/>
            </p:nvSpPr>
            <p:spPr bwMode="auto">
              <a:xfrm>
                <a:off x="250824" y="1052513"/>
                <a:ext cx="8523039" cy="1522404"/>
              </a:xfrm>
              <a:prstGeom prst="rect">
                <a:avLst/>
              </a:prstGeom>
              <a:blipFill>
                <a:blip r:embed="rId3"/>
                <a:stretch>
                  <a:fillRect l="-715" t="-20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noFill/>
                  </a:rPr>
                  <a:t> </a:t>
                </a:r>
              </a:p>
            </p:txBody>
          </p:sp>
        </mc:Fallback>
      </mc:AlternateContent>
      <p:sp>
        <p:nvSpPr>
          <p:cNvPr id="48133" name="2 CuadroTexto">
            <a:extLst>
              <a:ext uri="{FF2B5EF4-FFF2-40B4-BE49-F238E27FC236}">
                <a16:creationId xmlns:a16="http://schemas.microsoft.com/office/drawing/2014/main" id="{B73E73EA-2A92-4079-8FCE-1123A428CEF9}"/>
              </a:ext>
            </a:extLst>
          </p:cNvPr>
          <p:cNvSpPr txBox="1">
            <a:spLocks noChangeArrowheads="1"/>
          </p:cNvSpPr>
          <p:nvPr/>
        </p:nvSpPr>
        <p:spPr bwMode="auto">
          <a:xfrm>
            <a:off x="250825" y="2673350"/>
            <a:ext cx="8293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Por medio de este procedimiento, es necesario medir el caudal de agua dentro de la caldera, sus temperaturas de entrada y salida y el consumo de combustible.</a:t>
            </a:r>
            <a:endParaRPr lang="en-GB" altLang="en-US" dirty="0">
              <a:solidFill>
                <a:schemeClr val="tx1">
                  <a:lumMod val="75000"/>
                  <a:lumOff val="25000"/>
                </a:schemeClr>
              </a:solidFill>
            </a:endParaRPr>
          </a:p>
        </p:txBody>
      </p:sp>
      <p:pic>
        <p:nvPicPr>
          <p:cNvPr id="48134" name="Picture 5">
            <a:extLst>
              <a:ext uri="{FF2B5EF4-FFF2-40B4-BE49-F238E27FC236}">
                <a16:creationId xmlns:a16="http://schemas.microsoft.com/office/drawing/2014/main" id="{D4FEAD03-B7A8-4149-BBEA-7C8498163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64" t="43182" r="77585" b="50526"/>
          <a:stretch>
            <a:fillRect/>
          </a:stretch>
        </p:blipFill>
        <p:spPr bwMode="auto">
          <a:xfrm>
            <a:off x="684213" y="4019550"/>
            <a:ext cx="2254250"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5" name="9 CuadroTexto">
            <a:extLst>
              <a:ext uri="{FF2B5EF4-FFF2-40B4-BE49-F238E27FC236}">
                <a16:creationId xmlns:a16="http://schemas.microsoft.com/office/drawing/2014/main" id="{AF23EF7F-EC54-4E51-A17A-C5397B4BFA5E}"/>
              </a:ext>
            </a:extLst>
          </p:cNvPr>
          <p:cNvSpPr txBox="1">
            <a:spLocks noChangeArrowheads="1"/>
          </p:cNvSpPr>
          <p:nvPr/>
        </p:nvSpPr>
        <p:spPr bwMode="auto">
          <a:xfrm>
            <a:off x="3492500" y="3911600"/>
            <a:ext cx="5400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l-GR" altLang="en-US" sz="1600" dirty="0">
                <a:solidFill>
                  <a:schemeClr val="tx1">
                    <a:lumMod val="75000"/>
                    <a:lumOff val="25000"/>
                  </a:schemeClr>
                </a:solidFill>
              </a:rPr>
              <a:t>η</a:t>
            </a:r>
            <a:r>
              <a:rPr lang="es-ES" altLang="en-US" sz="1600" dirty="0">
                <a:solidFill>
                  <a:schemeClr val="tx1">
                    <a:lumMod val="75000"/>
                    <a:lumOff val="25000"/>
                  </a:schemeClr>
                </a:solidFill>
              </a:rPr>
              <a:t> = rendimiento</a:t>
            </a:r>
          </a:p>
          <a:p>
            <a:pPr algn="just" eaLnBrk="1" hangingPunct="1"/>
            <a:r>
              <a:rPr lang="es-ES" altLang="en-US" sz="1600" dirty="0">
                <a:solidFill>
                  <a:schemeClr val="tx1">
                    <a:lumMod val="75000"/>
                    <a:lumOff val="25000"/>
                  </a:schemeClr>
                </a:solidFill>
              </a:rPr>
              <a:t>m = caudal de agua(kg/s)</a:t>
            </a:r>
          </a:p>
          <a:p>
            <a:pPr algn="just" eaLnBrk="1" hangingPunct="1"/>
            <a:r>
              <a:rPr lang="es-ES" altLang="en-US" sz="1600" dirty="0" err="1">
                <a:solidFill>
                  <a:schemeClr val="tx1">
                    <a:lumMod val="75000"/>
                    <a:lumOff val="25000"/>
                  </a:schemeClr>
                </a:solidFill>
              </a:rPr>
              <a:t>Cp</a:t>
            </a:r>
            <a:r>
              <a:rPr lang="es-ES" altLang="en-US" sz="1600" dirty="0">
                <a:solidFill>
                  <a:schemeClr val="tx1">
                    <a:lumMod val="75000"/>
                    <a:lumOff val="25000"/>
                  </a:schemeClr>
                </a:solidFill>
              </a:rPr>
              <a:t> = calor especifico del agua (kJ/</a:t>
            </a:r>
            <a:r>
              <a:rPr lang="es-ES" altLang="en-US" sz="1600" dirty="0" err="1">
                <a:solidFill>
                  <a:schemeClr val="tx1">
                    <a:lumMod val="75000"/>
                    <a:lumOff val="25000"/>
                  </a:schemeClr>
                </a:solidFill>
              </a:rPr>
              <a:t>kgºC</a:t>
            </a:r>
            <a:r>
              <a:rPr lang="es-ES" altLang="en-US" sz="1600" dirty="0">
                <a:solidFill>
                  <a:schemeClr val="tx1">
                    <a:lumMod val="75000"/>
                    <a:lumOff val="25000"/>
                  </a:schemeClr>
                </a:solidFill>
              </a:rPr>
              <a:t>)</a:t>
            </a:r>
          </a:p>
          <a:p>
            <a:pPr algn="just" eaLnBrk="1" hangingPunct="1"/>
            <a:r>
              <a:rPr lang="es-ES" altLang="en-US" sz="1600" dirty="0">
                <a:solidFill>
                  <a:schemeClr val="tx1">
                    <a:lumMod val="75000"/>
                    <a:lumOff val="25000"/>
                  </a:schemeClr>
                </a:solidFill>
              </a:rPr>
              <a:t>ΔT = T salida – T entrada</a:t>
            </a:r>
          </a:p>
          <a:p>
            <a:pPr algn="just" eaLnBrk="1" hangingPunct="1"/>
            <a:r>
              <a:rPr lang="es-ES" altLang="en-US" sz="1600" dirty="0">
                <a:solidFill>
                  <a:schemeClr val="tx1">
                    <a:lumMod val="75000"/>
                    <a:lumOff val="25000"/>
                  </a:schemeClr>
                </a:solidFill>
              </a:rPr>
              <a:t>F = consumo de combustible (Nm</a:t>
            </a:r>
            <a:r>
              <a:rPr lang="es-ES" altLang="en-US" sz="1600" baseline="30000" dirty="0">
                <a:solidFill>
                  <a:schemeClr val="tx1">
                    <a:lumMod val="75000"/>
                    <a:lumOff val="25000"/>
                  </a:schemeClr>
                </a:solidFill>
              </a:rPr>
              <a:t>3</a:t>
            </a:r>
            <a:r>
              <a:rPr lang="es-ES" altLang="en-US" sz="1600" dirty="0">
                <a:solidFill>
                  <a:schemeClr val="tx1">
                    <a:lumMod val="75000"/>
                    <a:lumOff val="25000"/>
                  </a:schemeClr>
                </a:solidFill>
              </a:rPr>
              <a:t>/s)</a:t>
            </a:r>
          </a:p>
          <a:p>
            <a:pPr algn="just" eaLnBrk="1" hangingPunct="1"/>
            <a:r>
              <a:rPr lang="es-ES" altLang="en-US" sz="1600" dirty="0">
                <a:solidFill>
                  <a:schemeClr val="tx1">
                    <a:lumMod val="75000"/>
                    <a:lumOff val="25000"/>
                  </a:schemeClr>
                </a:solidFill>
              </a:rPr>
              <a:t>PCI = mejor potencia calorífica del combustible (kJ/Mm</a:t>
            </a:r>
            <a:r>
              <a:rPr lang="es-ES" altLang="en-US" sz="1600" baseline="30000" dirty="0">
                <a:solidFill>
                  <a:schemeClr val="tx1">
                    <a:lumMod val="75000"/>
                    <a:lumOff val="25000"/>
                  </a:schemeClr>
                </a:solidFill>
              </a:rPr>
              <a:t>3</a:t>
            </a:r>
            <a:r>
              <a:rPr lang="es-ES" altLang="en-US" sz="1600" dirty="0">
                <a:solidFill>
                  <a:schemeClr val="tx1">
                    <a:lumMod val="75000"/>
                    <a:lumOff val="25000"/>
                  </a:schemeClr>
                </a:solidFill>
              </a:rPr>
              <a:t>) </a:t>
            </a:r>
          </a:p>
        </p:txBody>
      </p:sp>
      <p:grpSp>
        <p:nvGrpSpPr>
          <p:cNvPr id="7" name="Grupo 6">
            <a:extLst>
              <a:ext uri="{FF2B5EF4-FFF2-40B4-BE49-F238E27FC236}">
                <a16:creationId xmlns:a16="http://schemas.microsoft.com/office/drawing/2014/main" id="{F1B97243-603E-4A78-A099-5542A7B654B9}"/>
              </a:ext>
            </a:extLst>
          </p:cNvPr>
          <p:cNvGrpSpPr/>
          <p:nvPr/>
        </p:nvGrpSpPr>
        <p:grpSpPr>
          <a:xfrm>
            <a:off x="17051" y="5322"/>
            <a:ext cx="8756813" cy="759382"/>
            <a:chOff x="17051" y="5322"/>
            <a:chExt cx="8756813" cy="759382"/>
          </a:xfrm>
        </p:grpSpPr>
        <p:sp>
          <p:nvSpPr>
            <p:cNvPr id="8" name="Titel 1">
              <a:extLst>
                <a:ext uri="{FF2B5EF4-FFF2-40B4-BE49-F238E27FC236}">
                  <a16:creationId xmlns:a16="http://schemas.microsoft.com/office/drawing/2014/main" id="{3DEB7AEA-7DA6-4882-8D08-9C6A7026205D}"/>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0" name="Round Diagonal Corner Rectangle 9">
              <a:extLst>
                <a:ext uri="{FF2B5EF4-FFF2-40B4-BE49-F238E27FC236}">
                  <a16:creationId xmlns:a16="http://schemas.microsoft.com/office/drawing/2014/main" id="{2AC5B33C-2B86-4C48-9063-F66BAE8D9B6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4EE6843E-9A64-464D-A927-D6B681ABC1A4}"/>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6A0911CA-92E1-4168-9E21-26BAD01BD17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3" name="56 Rectángulo redondeado">
            <a:extLst>
              <a:ext uri="{FF2B5EF4-FFF2-40B4-BE49-F238E27FC236}">
                <a16:creationId xmlns:a16="http://schemas.microsoft.com/office/drawing/2014/main" id="{6A8CF419-A4A6-42B5-BF35-D26563A095DE}"/>
              </a:ext>
            </a:extLst>
          </p:cNvPr>
          <p:cNvSpPr>
            <a:spLocks noChangeArrowheads="1"/>
          </p:cNvSpPr>
          <p:nvPr/>
        </p:nvSpPr>
        <p:spPr bwMode="auto">
          <a:xfrm>
            <a:off x="487051" y="4019550"/>
            <a:ext cx="2680793" cy="1152128"/>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AB19292-9580-4F4C-86E5-CCF6488C863B}"/>
              </a:ext>
            </a:extLst>
          </p:cNvPr>
          <p:cNvSpPr>
            <a:spLocks noGrp="1" noChangeArrowheads="1"/>
          </p:cNvSpPr>
          <p:nvPr>
            <p:ph type="ctrTitle"/>
          </p:nvPr>
        </p:nvSpPr>
        <p:spPr bwMode="auto">
          <a:xfrm>
            <a:off x="719572" y="428625"/>
            <a:ext cx="7232092" cy="496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60363" eaLnBrk="1" hangingPunct="1"/>
            <a:r>
              <a:rPr lang="en-GB" altLang="es-ES" sz="2400" b="1" dirty="0">
                <a:solidFill>
                  <a:schemeClr val="tx1"/>
                </a:solidFill>
              </a:rPr>
              <a:t> </a:t>
            </a:r>
            <a:br>
              <a:rPr lang="en-GB" altLang="es-ES" sz="2400" b="1" dirty="0">
                <a:solidFill>
                  <a:schemeClr val="tx1"/>
                </a:solidFill>
              </a:rPr>
            </a:br>
            <a:br>
              <a:rPr lang="en-GB" altLang="es-ES" sz="1600" b="1" dirty="0">
                <a:solidFill>
                  <a:schemeClr val="tx1"/>
                </a:solidFill>
              </a:rPr>
            </a:br>
            <a:br>
              <a:rPr lang="en-GB" altLang="es-ES" sz="1600" b="1" dirty="0">
                <a:solidFill>
                  <a:schemeClr val="tx1"/>
                </a:solidFill>
              </a:rPr>
            </a:br>
            <a:r>
              <a:rPr lang="es-ES" altLang="es-ES" sz="1600" dirty="0">
                <a:solidFill>
                  <a:schemeClr val="accent1"/>
                </a:solidFill>
                <a:latin typeface="+mn-lt"/>
              </a:rPr>
              <a:t>Eficiencia Energética en Calderas</a:t>
            </a:r>
            <a:br>
              <a:rPr lang="en-GB" altLang="es-ES" sz="1600" b="0" dirty="0">
                <a:solidFill>
                  <a:schemeClr val="accent1"/>
                </a:solidFill>
                <a:latin typeface="+mn-lt"/>
              </a:rPr>
            </a:br>
            <a:br>
              <a:rPr lang="en-GB" altLang="es-ES" sz="1600" b="0" dirty="0">
                <a:solidFill>
                  <a:schemeClr val="accent1"/>
                </a:solidFill>
                <a:latin typeface="+mn-lt"/>
              </a:rPr>
            </a:br>
            <a:br>
              <a:rPr lang="en-GB" altLang="es-ES" sz="1600" b="0" dirty="0">
                <a:solidFill>
                  <a:schemeClr val="accent1"/>
                </a:solidFill>
                <a:latin typeface="+mn-lt"/>
              </a:rPr>
            </a:br>
            <a:r>
              <a:rPr lang="es-ES" altLang="es-ES" sz="1600" dirty="0">
                <a:solidFill>
                  <a:schemeClr val="accent1"/>
                </a:solidFill>
                <a:latin typeface="+mn-lt"/>
              </a:rPr>
              <a:t>Eficiencia Energética en Secadores</a:t>
            </a:r>
            <a:br>
              <a:rPr lang="en-GB" altLang="es-ES" sz="1400" dirty="0">
                <a:solidFill>
                  <a:schemeClr val="tx1"/>
                </a:solidFill>
              </a:rPr>
            </a:br>
            <a:br>
              <a:rPr lang="en-GB" altLang="es-ES" sz="1600" b="0" dirty="0">
                <a:solidFill>
                  <a:schemeClr val="accent1"/>
                </a:solidFill>
                <a:latin typeface="+mn-lt"/>
              </a:rPr>
            </a:br>
            <a:br>
              <a:rPr lang="en-GB" altLang="es-ES" sz="1600" b="0" dirty="0">
                <a:solidFill>
                  <a:schemeClr val="accent1"/>
                </a:solidFill>
                <a:latin typeface="+mn-lt"/>
              </a:rPr>
            </a:br>
            <a:endParaRPr lang="en-GB" altLang="es-ES" sz="1600" dirty="0">
              <a:solidFill>
                <a:schemeClr val="accent1"/>
              </a:solidFill>
              <a:latin typeface="+mn-lt"/>
            </a:endParaRPr>
          </a:p>
        </p:txBody>
      </p:sp>
      <p:sp>
        <p:nvSpPr>
          <p:cNvPr id="11" name="Round Diagonal Corner Rectangle 9">
            <a:extLst>
              <a:ext uri="{FF2B5EF4-FFF2-40B4-BE49-F238E27FC236}">
                <a16:creationId xmlns:a16="http://schemas.microsoft.com/office/drawing/2014/main" id="{020B205C-A9C0-4742-9CD5-CCFFBDC329F5}"/>
              </a:ext>
            </a:extLst>
          </p:cNvPr>
          <p:cNvSpPr/>
          <p:nvPr/>
        </p:nvSpPr>
        <p:spPr>
          <a:xfrm>
            <a:off x="584856" y="1232756"/>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3A2EB0DA-66AE-4E55-8186-D76CF038B387}"/>
              </a:ext>
            </a:extLst>
          </p:cNvPr>
          <p:cNvSpPr txBox="1"/>
          <p:nvPr/>
        </p:nvSpPr>
        <p:spPr>
          <a:xfrm>
            <a:off x="575557" y="1251526"/>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ound Diagonal Corner Rectangle 9">
            <a:extLst>
              <a:ext uri="{FF2B5EF4-FFF2-40B4-BE49-F238E27FC236}">
                <a16:creationId xmlns:a16="http://schemas.microsoft.com/office/drawing/2014/main" id="{05E7C3B3-B124-4E90-9865-7C49D0E51425}"/>
              </a:ext>
            </a:extLst>
          </p:cNvPr>
          <p:cNvSpPr/>
          <p:nvPr/>
        </p:nvSpPr>
        <p:spPr>
          <a:xfrm>
            <a:off x="584856" y="198884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5" name="TextBox 3">
            <a:extLst>
              <a:ext uri="{FF2B5EF4-FFF2-40B4-BE49-F238E27FC236}">
                <a16:creationId xmlns:a16="http://schemas.microsoft.com/office/drawing/2014/main" id="{1A3889FE-4F20-41A1-B134-06E0474872B3}"/>
              </a:ext>
            </a:extLst>
          </p:cNvPr>
          <p:cNvSpPr txBox="1"/>
          <p:nvPr/>
        </p:nvSpPr>
        <p:spPr>
          <a:xfrm>
            <a:off x="568681" y="2007304"/>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grpSp>
        <p:nvGrpSpPr>
          <p:cNvPr id="8" name="Grupo 7">
            <a:extLst>
              <a:ext uri="{FF2B5EF4-FFF2-40B4-BE49-F238E27FC236}">
                <a16:creationId xmlns:a16="http://schemas.microsoft.com/office/drawing/2014/main" id="{7B11635F-4995-4091-A565-D528B03A63EE}"/>
              </a:ext>
            </a:extLst>
          </p:cNvPr>
          <p:cNvGrpSpPr/>
          <p:nvPr/>
        </p:nvGrpSpPr>
        <p:grpSpPr>
          <a:xfrm>
            <a:off x="3034010" y="2929569"/>
            <a:ext cx="3075980" cy="3116775"/>
            <a:chOff x="263951" y="2941411"/>
            <a:chExt cx="3075980" cy="3116775"/>
          </a:xfrm>
        </p:grpSpPr>
        <p:sp>
          <p:nvSpPr>
            <p:cNvPr id="2" name="Elipse 1">
              <a:extLst>
                <a:ext uri="{FF2B5EF4-FFF2-40B4-BE49-F238E27FC236}">
                  <a16:creationId xmlns:a16="http://schemas.microsoft.com/office/drawing/2014/main" id="{2D64AF50-47FB-4AD3-BFAE-BA141ECF21B5}"/>
                </a:ext>
              </a:extLst>
            </p:cNvPr>
            <p:cNvSpPr/>
            <p:nvPr/>
          </p:nvSpPr>
          <p:spPr>
            <a:xfrm>
              <a:off x="263951" y="2941411"/>
              <a:ext cx="3075980" cy="3116775"/>
            </a:xfrm>
            <a:prstGeom prst="ellipse">
              <a:avLst/>
            </a:prstGeom>
            <a:noFill/>
            <a:ln w="76200">
              <a:solidFill>
                <a:srgbClr val="FFC00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pic>
          <p:nvPicPr>
            <p:cNvPr id="19" name="Picture 3">
              <a:extLst>
                <a:ext uri="{FF2B5EF4-FFF2-40B4-BE49-F238E27FC236}">
                  <a16:creationId xmlns:a16="http://schemas.microsoft.com/office/drawing/2014/main" id="{DF21BF7A-2404-471E-A6CB-3CA1A27A7A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667" t="28000" r="45119" b="16380"/>
            <a:stretch>
              <a:fillRect/>
            </a:stretch>
          </p:blipFill>
          <p:spPr bwMode="auto">
            <a:xfrm>
              <a:off x="704006" y="3633257"/>
              <a:ext cx="217916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el 1">
            <a:extLst>
              <a:ext uri="{FF2B5EF4-FFF2-40B4-BE49-F238E27FC236}">
                <a16:creationId xmlns:a16="http://schemas.microsoft.com/office/drawing/2014/main" id="{F3CDBBB8-CA1A-4C18-AF53-FD5C294CD23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dirty="0">
                <a:solidFill>
                  <a:srgbClr val="FFFFFF"/>
                </a:solidFill>
                <a:latin typeface="Arial"/>
              </a:rPr>
              <a:t>Contenidos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6" name="Rectángulo 15">
            <a:extLst>
              <a:ext uri="{FF2B5EF4-FFF2-40B4-BE49-F238E27FC236}">
                <a16:creationId xmlns:a16="http://schemas.microsoft.com/office/drawing/2014/main" id="{3B1A369B-3028-4860-8EF9-2386E3191A4D}"/>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7" name="Grupo 6">
            <a:extLst>
              <a:ext uri="{FF2B5EF4-FFF2-40B4-BE49-F238E27FC236}">
                <a16:creationId xmlns:a16="http://schemas.microsoft.com/office/drawing/2014/main" id="{8C88165C-F4B7-4076-BBEB-2CC4DED6EF4C}"/>
              </a:ext>
            </a:extLst>
          </p:cNvPr>
          <p:cNvGrpSpPr/>
          <p:nvPr/>
        </p:nvGrpSpPr>
        <p:grpSpPr>
          <a:xfrm>
            <a:off x="122363" y="2914600"/>
            <a:ext cx="3083763" cy="3116775"/>
            <a:chOff x="2875386" y="3093811"/>
            <a:chExt cx="3083763" cy="3116775"/>
          </a:xfrm>
        </p:grpSpPr>
        <p:pic>
          <p:nvPicPr>
            <p:cNvPr id="3" name="Imagen 2">
              <a:extLst>
                <a:ext uri="{FF2B5EF4-FFF2-40B4-BE49-F238E27FC236}">
                  <a16:creationId xmlns:a16="http://schemas.microsoft.com/office/drawing/2014/main" id="{F6F683E0-FB99-4EB2-85D0-A4443E7C1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386" y="3135391"/>
              <a:ext cx="3075980" cy="3033614"/>
            </a:xfrm>
            <a:prstGeom prst="ellipse">
              <a:avLst/>
            </a:prstGeom>
          </p:spPr>
        </p:pic>
        <p:sp>
          <p:nvSpPr>
            <p:cNvPr id="17" name="Elipse 16">
              <a:extLst>
                <a:ext uri="{FF2B5EF4-FFF2-40B4-BE49-F238E27FC236}">
                  <a16:creationId xmlns:a16="http://schemas.microsoft.com/office/drawing/2014/main" id="{B0A078BC-7E28-4821-A05A-1BB7DB7F2AFC}"/>
                </a:ext>
              </a:extLst>
            </p:cNvPr>
            <p:cNvSpPr/>
            <p:nvPr/>
          </p:nvSpPr>
          <p:spPr>
            <a:xfrm>
              <a:off x="2883169" y="3093811"/>
              <a:ext cx="3075980" cy="3116775"/>
            </a:xfrm>
            <a:prstGeom prst="ellipse">
              <a:avLst/>
            </a:prstGeom>
            <a:noFill/>
            <a:ln w="76200">
              <a:solidFill>
                <a:srgbClr val="FFC00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grpSp>
        <p:nvGrpSpPr>
          <p:cNvPr id="6" name="Grupo 5">
            <a:extLst>
              <a:ext uri="{FF2B5EF4-FFF2-40B4-BE49-F238E27FC236}">
                <a16:creationId xmlns:a16="http://schemas.microsoft.com/office/drawing/2014/main" id="{C4BCDD73-5CA3-4180-ADE2-46B18E8A9D31}"/>
              </a:ext>
            </a:extLst>
          </p:cNvPr>
          <p:cNvGrpSpPr/>
          <p:nvPr/>
        </p:nvGrpSpPr>
        <p:grpSpPr>
          <a:xfrm>
            <a:off x="5931542" y="2910799"/>
            <a:ext cx="3075980" cy="3135545"/>
            <a:chOff x="5494604" y="1651636"/>
            <a:chExt cx="3075980" cy="3135545"/>
          </a:xfrm>
        </p:grpSpPr>
        <p:pic>
          <p:nvPicPr>
            <p:cNvPr id="4" name="Imagen 3">
              <a:extLst>
                <a:ext uri="{FF2B5EF4-FFF2-40B4-BE49-F238E27FC236}">
                  <a16:creationId xmlns:a16="http://schemas.microsoft.com/office/drawing/2014/main" id="{592A9109-D7B8-4958-AF1E-9A7F2BB156EC}"/>
                </a:ext>
              </a:extLst>
            </p:cNvPr>
            <p:cNvPicPr>
              <a:picLocks noChangeAspect="1"/>
            </p:cNvPicPr>
            <p:nvPr/>
          </p:nvPicPr>
          <p:blipFill>
            <a:blip r:embed="rId4"/>
            <a:stretch>
              <a:fillRect/>
            </a:stretch>
          </p:blipFill>
          <p:spPr>
            <a:xfrm>
              <a:off x="5506235" y="1651636"/>
              <a:ext cx="3033690" cy="3120576"/>
            </a:xfrm>
            <a:prstGeom prst="ellipse">
              <a:avLst/>
            </a:prstGeom>
          </p:spPr>
        </p:pic>
        <p:sp>
          <p:nvSpPr>
            <p:cNvPr id="18" name="Elipse 17">
              <a:extLst>
                <a:ext uri="{FF2B5EF4-FFF2-40B4-BE49-F238E27FC236}">
                  <a16:creationId xmlns:a16="http://schemas.microsoft.com/office/drawing/2014/main" id="{E39B7CCF-3A42-4DB7-B006-606DB45BF23D}"/>
                </a:ext>
              </a:extLst>
            </p:cNvPr>
            <p:cNvSpPr/>
            <p:nvPr/>
          </p:nvSpPr>
          <p:spPr>
            <a:xfrm>
              <a:off x="5494604" y="1670406"/>
              <a:ext cx="3075980" cy="3116775"/>
            </a:xfrm>
            <a:prstGeom prst="ellipse">
              <a:avLst/>
            </a:prstGeom>
            <a:noFill/>
            <a:ln w="76200">
              <a:solidFill>
                <a:srgbClr val="FFC00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spTree>
  </p:cSld>
  <p:clrMapOvr>
    <a:masterClrMapping/>
  </p:clrMapOvr>
  <p:transition spd="slow" advTm="138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2 CuadroTexto">
            <a:extLst>
              <a:ext uri="{FF2B5EF4-FFF2-40B4-BE49-F238E27FC236}">
                <a16:creationId xmlns:a16="http://schemas.microsoft.com/office/drawing/2014/main" id="{EC22531D-7D2C-49A7-934A-0D9C4DCFD1E7}"/>
              </a:ext>
            </a:extLst>
          </p:cNvPr>
          <p:cNvSpPr txBox="1">
            <a:spLocks noChangeArrowheads="1"/>
          </p:cNvSpPr>
          <p:nvPr/>
        </p:nvSpPr>
        <p:spPr bwMode="auto">
          <a:xfrm>
            <a:off x="250825" y="2781300"/>
            <a:ext cx="8293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En este caso, la caldera produce un flujo de vapor, de modo que su presión o temperatura, la temperatura de entrada y el consumo de combustible influyen en el rendimiento.</a:t>
            </a:r>
            <a:endParaRPr lang="en-GB" altLang="en-US" dirty="0">
              <a:solidFill>
                <a:schemeClr val="tx1">
                  <a:lumMod val="75000"/>
                  <a:lumOff val="25000"/>
                </a:schemeClr>
              </a:solidFill>
            </a:endParaRPr>
          </a:p>
        </p:txBody>
      </p:sp>
      <p:pic>
        <p:nvPicPr>
          <p:cNvPr id="50182" name="Picture 3">
            <a:extLst>
              <a:ext uri="{FF2B5EF4-FFF2-40B4-BE49-F238E27FC236}">
                <a16:creationId xmlns:a16="http://schemas.microsoft.com/office/drawing/2014/main" id="{FEC861E3-1041-4DBC-BE56-79E04C807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203" t="30724" r="47446" b="62077"/>
          <a:stretch>
            <a:fillRect/>
          </a:stretch>
        </p:blipFill>
        <p:spPr bwMode="auto">
          <a:xfrm>
            <a:off x="576263" y="4184650"/>
            <a:ext cx="30670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3" name="6 CuadroTexto">
            <a:extLst>
              <a:ext uri="{FF2B5EF4-FFF2-40B4-BE49-F238E27FC236}">
                <a16:creationId xmlns:a16="http://schemas.microsoft.com/office/drawing/2014/main" id="{0C5FE155-D97E-4251-AC86-4FF73A459785}"/>
              </a:ext>
            </a:extLst>
          </p:cNvPr>
          <p:cNvSpPr txBox="1">
            <a:spLocks noChangeArrowheads="1"/>
          </p:cNvSpPr>
          <p:nvPr/>
        </p:nvSpPr>
        <p:spPr bwMode="auto">
          <a:xfrm>
            <a:off x="3815916" y="3946525"/>
            <a:ext cx="51485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l-GR" altLang="en-US" sz="1600" dirty="0">
                <a:solidFill>
                  <a:schemeClr val="tx1">
                    <a:lumMod val="75000"/>
                    <a:lumOff val="25000"/>
                  </a:schemeClr>
                </a:solidFill>
              </a:rPr>
              <a:t>η</a:t>
            </a:r>
            <a:r>
              <a:rPr lang="es-ES" altLang="en-US" sz="1600" dirty="0">
                <a:solidFill>
                  <a:schemeClr val="tx1">
                    <a:lumMod val="75000"/>
                    <a:lumOff val="25000"/>
                  </a:schemeClr>
                </a:solidFill>
              </a:rPr>
              <a:t> = rendimiento</a:t>
            </a:r>
          </a:p>
          <a:p>
            <a:pPr algn="just" eaLnBrk="1" hangingPunct="1"/>
            <a:r>
              <a:rPr lang="es-ES" altLang="en-US" sz="1600" dirty="0" err="1">
                <a:solidFill>
                  <a:schemeClr val="tx1">
                    <a:lumMod val="75000"/>
                    <a:lumOff val="25000"/>
                  </a:schemeClr>
                </a:solidFill>
              </a:rPr>
              <a:t>Pv</a:t>
            </a:r>
            <a:r>
              <a:rPr lang="es-ES" altLang="en-US" sz="1600" dirty="0">
                <a:solidFill>
                  <a:schemeClr val="tx1">
                    <a:lumMod val="75000"/>
                    <a:lumOff val="25000"/>
                  </a:schemeClr>
                </a:solidFill>
              </a:rPr>
              <a:t> = producción de vapor (kg/h)</a:t>
            </a:r>
          </a:p>
          <a:p>
            <a:pPr algn="just" eaLnBrk="1" hangingPunct="1"/>
            <a:r>
              <a:rPr lang="es-ES" altLang="en-US" sz="1600" dirty="0" err="1">
                <a:solidFill>
                  <a:schemeClr val="tx1">
                    <a:lumMod val="75000"/>
                    <a:lumOff val="25000"/>
                  </a:schemeClr>
                </a:solidFill>
              </a:rPr>
              <a:t>Hv</a:t>
            </a:r>
            <a:r>
              <a:rPr lang="es-ES" altLang="en-US" sz="1600" dirty="0">
                <a:solidFill>
                  <a:schemeClr val="tx1">
                    <a:lumMod val="75000"/>
                    <a:lumOff val="25000"/>
                  </a:schemeClr>
                </a:solidFill>
              </a:rPr>
              <a:t> = entalpía de vapor (kJ/kg)</a:t>
            </a:r>
          </a:p>
          <a:p>
            <a:pPr algn="just" eaLnBrk="1" hangingPunct="1"/>
            <a:r>
              <a:rPr lang="es-ES" altLang="en-US" sz="1600" dirty="0" err="1">
                <a:solidFill>
                  <a:schemeClr val="tx1">
                    <a:lumMod val="75000"/>
                    <a:lumOff val="25000"/>
                  </a:schemeClr>
                </a:solidFill>
              </a:rPr>
              <a:t>Hfe</a:t>
            </a:r>
            <a:r>
              <a:rPr lang="es-ES" altLang="en-US" sz="1600" dirty="0">
                <a:solidFill>
                  <a:schemeClr val="tx1">
                    <a:lumMod val="75000"/>
                    <a:lumOff val="25000"/>
                  </a:schemeClr>
                </a:solidFill>
              </a:rPr>
              <a:t> = entalpía de entrada al fluido (kJ/kg)</a:t>
            </a:r>
          </a:p>
          <a:p>
            <a:pPr algn="just" eaLnBrk="1" hangingPunct="1"/>
            <a:r>
              <a:rPr lang="es-ES" altLang="en-US" sz="1600" dirty="0">
                <a:solidFill>
                  <a:schemeClr val="tx1">
                    <a:lumMod val="75000"/>
                    <a:lumOff val="25000"/>
                  </a:schemeClr>
                </a:solidFill>
              </a:rPr>
              <a:t>b = entrada de flujo de combustible (kg/h </a:t>
            </a:r>
            <a:r>
              <a:rPr lang="es-ES" altLang="en-US" sz="1600" dirty="0" err="1">
                <a:solidFill>
                  <a:schemeClr val="tx1">
                    <a:lumMod val="75000"/>
                    <a:lumOff val="25000"/>
                  </a:schemeClr>
                </a:solidFill>
              </a:rPr>
              <a:t>or</a:t>
            </a:r>
            <a:r>
              <a:rPr lang="es-ES" altLang="en-US" sz="1600" dirty="0">
                <a:solidFill>
                  <a:schemeClr val="tx1">
                    <a:lumMod val="75000"/>
                    <a:lumOff val="25000"/>
                  </a:schemeClr>
                </a:solidFill>
              </a:rPr>
              <a:t> Nm</a:t>
            </a:r>
            <a:r>
              <a:rPr lang="es-ES" altLang="en-US" sz="1600" baseline="30000" dirty="0">
                <a:solidFill>
                  <a:schemeClr val="tx1">
                    <a:lumMod val="75000"/>
                    <a:lumOff val="25000"/>
                  </a:schemeClr>
                </a:solidFill>
              </a:rPr>
              <a:t>3</a:t>
            </a:r>
            <a:r>
              <a:rPr lang="es-ES" altLang="en-US" sz="1600" dirty="0">
                <a:solidFill>
                  <a:schemeClr val="tx1">
                    <a:lumMod val="75000"/>
                    <a:lumOff val="25000"/>
                  </a:schemeClr>
                </a:solidFill>
              </a:rPr>
              <a:t>/h)</a:t>
            </a:r>
          </a:p>
          <a:p>
            <a:pPr algn="just"/>
            <a:r>
              <a:rPr lang="es-ES" altLang="en-US" sz="1600" dirty="0">
                <a:solidFill>
                  <a:schemeClr val="tx1">
                    <a:lumMod val="75000"/>
                    <a:lumOff val="25000"/>
                  </a:schemeClr>
                </a:solidFill>
              </a:rPr>
              <a:t>PCI = menor valor calorífico del combustible (kJ/Nm</a:t>
            </a:r>
            <a:r>
              <a:rPr lang="es-ES" altLang="en-US" sz="1600" baseline="30000" dirty="0">
                <a:solidFill>
                  <a:schemeClr val="tx1">
                    <a:lumMod val="75000"/>
                    <a:lumOff val="25000"/>
                  </a:schemeClr>
                </a:solidFill>
              </a:rPr>
              <a:t>3</a:t>
            </a:r>
            <a:r>
              <a:rPr lang="es-ES" altLang="en-US" sz="1600" dirty="0">
                <a:solidFill>
                  <a:schemeClr val="tx1">
                    <a:lumMod val="75000"/>
                    <a:lumOff val="25000"/>
                  </a:schemeClr>
                </a:solidFill>
              </a:rPr>
              <a:t>) </a:t>
            </a:r>
          </a:p>
        </p:txBody>
      </p:sp>
      <mc:AlternateContent xmlns:mc="http://schemas.openxmlformats.org/markup-compatibility/2006" xmlns:a14="http://schemas.microsoft.com/office/drawing/2010/main">
        <mc:Choice Requires="a14">
          <p:sp>
            <p:nvSpPr>
              <p:cNvPr id="10" name="3 CuadroTexto">
                <a:extLst>
                  <a:ext uri="{FF2B5EF4-FFF2-40B4-BE49-F238E27FC236}">
                    <a16:creationId xmlns:a16="http://schemas.microsoft.com/office/drawing/2014/main" id="{7F033BBB-1DF4-4989-AA02-64771A1CAF51}"/>
                  </a:ext>
                </a:extLst>
              </p:cNvPr>
              <p:cNvSpPr txBox="1">
                <a:spLocks noChangeArrowheads="1"/>
              </p:cNvSpPr>
              <p:nvPr/>
            </p:nvSpPr>
            <p:spPr bwMode="auto">
              <a:xfrm>
                <a:off x="250824" y="1052513"/>
                <a:ext cx="8523039" cy="15224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Rendimiento de una caldera </a:t>
                </a:r>
              </a:p>
              <a:p>
                <a:pPr algn="just" eaLnBrk="1" hangingPunct="1"/>
                <a:endParaRPr lang="en-GB" altLang="en-US" b="1" dirty="0"/>
              </a:p>
              <a:p>
                <a:pPr algn="just"/>
                <a:r>
                  <a:rPr lang="en-GB" altLang="en-US" b="1" dirty="0"/>
                  <a:t>Case 1: </a:t>
                </a:r>
                <a:r>
                  <a:rPr lang="es-ES" altLang="en-US" b="1" dirty="0"/>
                  <a:t>Caldera de vapor </a:t>
                </a:r>
                <a:endParaRPr lang="es-ES" altLang="en-US" b="1" i="1" dirty="0">
                  <a:latin typeface="Cambria Math" panose="02040503050406030204" pitchFamily="18" charset="0"/>
                </a:endParaRPr>
              </a:p>
              <a:p>
                <a:pPr algn="just"/>
                <a14:m>
                  <m:oMathPara xmlns:m="http://schemas.openxmlformats.org/officeDocument/2006/math">
                    <m:oMathParaPr>
                      <m:jc m:val="right"/>
                    </m:oMathParaPr>
                    <m:oMath xmlns:m="http://schemas.openxmlformats.org/officeDocument/2006/math">
                      <m:r>
                        <a:rPr lang="es-ES" altLang="en-US" sz="1600" b="1" i="1">
                          <a:latin typeface="Cambria Math" panose="02040503050406030204" pitchFamily="18" charset="0"/>
                        </a:rPr>
                        <m:t>𝑹𝒆𝒏𝒅𝒊𝒎𝒊𝒆𝒏𝒕𝒐</m:t>
                      </m:r>
                      <m:r>
                        <a:rPr lang="es-ES" altLang="en-US" sz="1600" b="1" i="1">
                          <a:latin typeface="Cambria Math" panose="02040503050406030204" pitchFamily="18" charset="0"/>
                        </a:rPr>
                        <m:t> (%)=</m:t>
                      </m:r>
                      <m:r>
                        <a:rPr lang="es-ES" altLang="en-US" sz="1600" b="1" i="1">
                          <a:latin typeface="Cambria Math" panose="02040503050406030204" pitchFamily="18" charset="0"/>
                        </a:rPr>
                        <m:t>𝟏𝟎𝟎</m:t>
                      </m:r>
                      <m:r>
                        <a:rPr lang="pt-BR" altLang="en-US" sz="1600" b="1" i="1">
                          <a:latin typeface="Cambria Math" panose="02040503050406030204" pitchFamily="18" charset="0"/>
                        </a:rPr>
                        <m:t>+</m:t>
                      </m:r>
                      <m:f>
                        <m:fPr>
                          <m:ctrlPr>
                            <a:rPr lang="pt-BR" altLang="en-US" sz="1600" b="1" i="1">
                              <a:latin typeface="Cambria Math" panose="02040503050406030204" pitchFamily="18" charset="0"/>
                            </a:rPr>
                          </m:ctrlPr>
                        </m:fPr>
                        <m:num>
                          <m:r>
                            <a:rPr lang="es-ES" altLang="en-US" sz="1600" b="1" i="1">
                              <a:latin typeface="Cambria Math" panose="02040503050406030204" pitchFamily="18" charset="0"/>
                            </a:rPr>
                            <m:t>𝑬𝒏𝒆𝒓𝒈𝒊𝒂</m:t>
                          </m:r>
                          <m:r>
                            <a:rPr lang="es-ES" altLang="en-US" sz="1600" b="1" i="1">
                              <a:latin typeface="Cambria Math" panose="02040503050406030204" pitchFamily="18" charset="0"/>
                            </a:rPr>
                            <m:t> </m:t>
                          </m:r>
                          <m:r>
                            <a:rPr lang="es-ES" altLang="en-US" sz="1600" b="1" i="1">
                              <a:latin typeface="Cambria Math" panose="02040503050406030204" pitchFamily="18" charset="0"/>
                            </a:rPr>
                            <m:t>𝒏𝒆𝒕𝒂</m:t>
                          </m:r>
                        </m:num>
                        <m:den>
                          <m:r>
                            <a:rPr lang="es-ES" altLang="en-US" sz="1600" b="1" i="1">
                              <a:latin typeface="Cambria Math" panose="02040503050406030204" pitchFamily="18" charset="0"/>
                            </a:rPr>
                            <m:t>𝑪𝒐𝒏𝒔𝒖𝒎𝒐</m:t>
                          </m:r>
                          <m:r>
                            <a:rPr lang="es-ES" altLang="en-US" sz="1600" b="1" i="1">
                              <a:latin typeface="Cambria Math" panose="02040503050406030204" pitchFamily="18" charset="0"/>
                            </a:rPr>
                            <m:t> </m:t>
                          </m:r>
                          <m:r>
                            <a:rPr lang="es-ES" altLang="en-US" sz="1600" b="1" i="1">
                              <a:latin typeface="Cambria Math" panose="02040503050406030204" pitchFamily="18" charset="0"/>
                            </a:rPr>
                            <m:t>𝒅𝒆</m:t>
                          </m:r>
                          <m:r>
                            <a:rPr lang="es-ES" altLang="en-US" sz="1600" b="1" i="1">
                              <a:latin typeface="Cambria Math" panose="02040503050406030204" pitchFamily="18" charset="0"/>
                            </a:rPr>
                            <m:t> </m:t>
                          </m:r>
                          <m:r>
                            <a:rPr lang="es-ES" altLang="en-US" sz="1600" b="1" i="1">
                              <a:latin typeface="Cambria Math" panose="02040503050406030204" pitchFamily="18" charset="0"/>
                            </a:rPr>
                            <m:t>𝒆𝒏𝒓𝒈𝒊𝒂</m:t>
                          </m:r>
                        </m:den>
                      </m:f>
                    </m:oMath>
                  </m:oMathPara>
                </a14:m>
                <a:endParaRPr lang="en-GB" altLang="en-US" b="1" dirty="0"/>
              </a:p>
            </p:txBody>
          </p:sp>
        </mc:Choice>
        <mc:Fallback xmlns="">
          <p:sp>
            <p:nvSpPr>
              <p:cNvPr id="10" name="3 CuadroTexto">
                <a:extLst>
                  <a:ext uri="{FF2B5EF4-FFF2-40B4-BE49-F238E27FC236}">
                    <a16:creationId xmlns:a16="http://schemas.microsoft.com/office/drawing/2014/main" id="{7F033BBB-1DF4-4989-AA02-64771A1CAF51}"/>
                  </a:ext>
                </a:extLst>
              </p:cNvPr>
              <p:cNvSpPr txBox="1">
                <a:spLocks noRot="1" noChangeAspect="1" noMove="1" noResize="1" noEditPoints="1" noAdjustHandles="1" noChangeArrowheads="1" noChangeShapeType="1" noTextEdit="1"/>
              </p:cNvSpPr>
              <p:nvPr/>
            </p:nvSpPr>
            <p:spPr bwMode="auto">
              <a:xfrm>
                <a:off x="250824" y="1052513"/>
                <a:ext cx="8523039" cy="1522404"/>
              </a:xfrm>
              <a:prstGeom prst="rect">
                <a:avLst/>
              </a:prstGeom>
              <a:blipFill>
                <a:blip r:embed="rId4"/>
                <a:stretch>
                  <a:fillRect l="-715" t="-20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noFill/>
                  </a:rPr>
                  <a:t> </a:t>
                </a:r>
              </a:p>
            </p:txBody>
          </p:sp>
        </mc:Fallback>
      </mc:AlternateContent>
      <p:grpSp>
        <p:nvGrpSpPr>
          <p:cNvPr id="7" name="Grupo 6">
            <a:extLst>
              <a:ext uri="{FF2B5EF4-FFF2-40B4-BE49-F238E27FC236}">
                <a16:creationId xmlns:a16="http://schemas.microsoft.com/office/drawing/2014/main" id="{0A0620BA-A2D5-4B6E-A7C3-9447485FC667}"/>
              </a:ext>
            </a:extLst>
          </p:cNvPr>
          <p:cNvGrpSpPr/>
          <p:nvPr/>
        </p:nvGrpSpPr>
        <p:grpSpPr>
          <a:xfrm>
            <a:off x="17051" y="5322"/>
            <a:ext cx="8756813" cy="759382"/>
            <a:chOff x="17051" y="5322"/>
            <a:chExt cx="8756813" cy="759382"/>
          </a:xfrm>
        </p:grpSpPr>
        <p:sp>
          <p:nvSpPr>
            <p:cNvPr id="9" name="Titel 1">
              <a:extLst>
                <a:ext uri="{FF2B5EF4-FFF2-40B4-BE49-F238E27FC236}">
                  <a16:creationId xmlns:a16="http://schemas.microsoft.com/office/drawing/2014/main" id="{610282B8-B09E-4E07-BCC6-B8A39797343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1" name="Round Diagonal Corner Rectangle 9">
              <a:extLst>
                <a:ext uri="{FF2B5EF4-FFF2-40B4-BE49-F238E27FC236}">
                  <a16:creationId xmlns:a16="http://schemas.microsoft.com/office/drawing/2014/main" id="{6621D202-EB22-464E-B4B9-ECF6C286DE3B}"/>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142BC0A2-7034-4E68-A81E-89FCE2CF5833}"/>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273B7106-3EB9-4061-A2D1-CEDD7C9E9CD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4" name="56 Rectángulo redondeado">
            <a:extLst>
              <a:ext uri="{FF2B5EF4-FFF2-40B4-BE49-F238E27FC236}">
                <a16:creationId xmlns:a16="http://schemas.microsoft.com/office/drawing/2014/main" id="{93E8B79E-8AC9-4F51-847D-E997DBCFE9C3}"/>
              </a:ext>
            </a:extLst>
          </p:cNvPr>
          <p:cNvSpPr>
            <a:spLocks noChangeArrowheads="1"/>
          </p:cNvSpPr>
          <p:nvPr/>
        </p:nvSpPr>
        <p:spPr bwMode="auto">
          <a:xfrm>
            <a:off x="863588" y="4044193"/>
            <a:ext cx="2680793" cy="1152128"/>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2 CuadroTexto">
            <a:extLst>
              <a:ext uri="{FF2B5EF4-FFF2-40B4-BE49-F238E27FC236}">
                <a16:creationId xmlns:a16="http://schemas.microsoft.com/office/drawing/2014/main" id="{CE1DC879-BC4C-4207-8BBF-FB3DC9630294}"/>
              </a:ext>
            </a:extLst>
          </p:cNvPr>
          <p:cNvSpPr txBox="1">
            <a:spLocks noChangeArrowheads="1"/>
          </p:cNvSpPr>
          <p:nvPr/>
        </p:nvSpPr>
        <p:spPr bwMode="auto">
          <a:xfrm>
            <a:off x="293408" y="1032996"/>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Las propiedades termodinámicas del agua dependen del estado.</a:t>
            </a:r>
          </a:p>
          <a:p>
            <a:pPr algn="just"/>
            <a:r>
              <a:rPr lang="es-ES" altLang="en-US" b="1" dirty="0">
                <a:solidFill>
                  <a:schemeClr val="tx1">
                    <a:lumMod val="75000"/>
                    <a:lumOff val="25000"/>
                  </a:schemeClr>
                </a:solidFill>
              </a:rPr>
              <a:t>El estado se puede definir a partir de la </a:t>
            </a:r>
            <a:r>
              <a:rPr lang="es-ES" altLang="en-US" b="1" u="sng" dirty="0">
                <a:solidFill>
                  <a:schemeClr val="tx1">
                    <a:lumMod val="75000"/>
                    <a:lumOff val="25000"/>
                  </a:schemeClr>
                </a:solidFill>
              </a:rPr>
              <a:t>temperatura y la presión.</a:t>
            </a:r>
          </a:p>
        </p:txBody>
      </p:sp>
      <p:pic>
        <p:nvPicPr>
          <p:cNvPr id="52228" name="Picture 3">
            <a:extLst>
              <a:ext uri="{FF2B5EF4-FFF2-40B4-BE49-F238E27FC236}">
                <a16:creationId xmlns:a16="http://schemas.microsoft.com/office/drawing/2014/main" id="{6AB9A9DE-38ED-4DEF-9633-D3443245A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6" t="19395" r="26665" b="10204"/>
          <a:stretch>
            <a:fillRect/>
          </a:stretch>
        </p:blipFill>
        <p:spPr bwMode="auto">
          <a:xfrm>
            <a:off x="3816350" y="1808163"/>
            <a:ext cx="4787900" cy="405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4 CuadroTexto">
            <a:extLst>
              <a:ext uri="{FF2B5EF4-FFF2-40B4-BE49-F238E27FC236}">
                <a16:creationId xmlns:a16="http://schemas.microsoft.com/office/drawing/2014/main" id="{876E3450-E639-4368-9FE5-C063365E0AD4}"/>
              </a:ext>
            </a:extLst>
          </p:cNvPr>
          <p:cNvSpPr txBox="1">
            <a:spLocks noChangeArrowheads="1"/>
          </p:cNvSpPr>
          <p:nvPr/>
        </p:nvSpPr>
        <p:spPr bwMode="auto">
          <a:xfrm>
            <a:off x="358774" y="2136775"/>
            <a:ext cx="3457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dirty="0">
                <a:solidFill>
                  <a:schemeClr val="tx1">
                    <a:lumMod val="75000"/>
                    <a:lumOff val="25000"/>
                  </a:schemeClr>
                </a:solidFill>
              </a:rPr>
              <a:t>La entalpía depende del estado termodinámico y, por lo tanto, influye en la producción de calor.</a:t>
            </a:r>
            <a:endParaRPr lang="en-GB" altLang="en-US" sz="1600" dirty="0">
              <a:solidFill>
                <a:schemeClr val="tx1">
                  <a:lumMod val="75000"/>
                  <a:lumOff val="25000"/>
                </a:schemeClr>
              </a:solidFill>
            </a:endParaRPr>
          </a:p>
        </p:txBody>
      </p:sp>
      <p:sp>
        <p:nvSpPr>
          <p:cNvPr id="52230" name="5 Rectángulo">
            <a:extLst>
              <a:ext uri="{FF2B5EF4-FFF2-40B4-BE49-F238E27FC236}">
                <a16:creationId xmlns:a16="http://schemas.microsoft.com/office/drawing/2014/main" id="{51FBDEF6-CDDC-4BB0-91B7-85CBFD20FE0B}"/>
              </a:ext>
            </a:extLst>
          </p:cNvPr>
          <p:cNvSpPr>
            <a:spLocks noChangeArrowheads="1"/>
          </p:cNvSpPr>
          <p:nvPr/>
        </p:nvSpPr>
        <p:spPr bwMode="auto">
          <a:xfrm>
            <a:off x="6480212" y="2043114"/>
            <a:ext cx="1223926" cy="3838574"/>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cxnSp>
        <p:nvCxnSpPr>
          <p:cNvPr id="52231" name="8 Conector recto de flecha">
            <a:extLst>
              <a:ext uri="{FF2B5EF4-FFF2-40B4-BE49-F238E27FC236}">
                <a16:creationId xmlns:a16="http://schemas.microsoft.com/office/drawing/2014/main" id="{30267AAA-5483-4C16-9CFE-BE1B77BA04FB}"/>
              </a:ext>
            </a:extLst>
          </p:cNvPr>
          <p:cNvCxnSpPr>
            <a:cxnSpLocks noChangeShapeType="1"/>
          </p:cNvCxnSpPr>
          <p:nvPr/>
        </p:nvCxnSpPr>
        <p:spPr bwMode="auto">
          <a:xfrm>
            <a:off x="3328988" y="4806950"/>
            <a:ext cx="541337" cy="0"/>
          </a:xfrm>
          <a:prstGeom prst="straightConnector1">
            <a:avLst/>
          </a:prstGeom>
          <a:ln>
            <a:headEnd/>
            <a:tailEnd type="arrow" w="med" len="me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cxnSp>
      <p:cxnSp>
        <p:nvCxnSpPr>
          <p:cNvPr id="52232" name="9 Conector recto de flecha">
            <a:extLst>
              <a:ext uri="{FF2B5EF4-FFF2-40B4-BE49-F238E27FC236}">
                <a16:creationId xmlns:a16="http://schemas.microsoft.com/office/drawing/2014/main" id="{4C58E401-5C00-4E55-9BC4-BF77B137B0AF}"/>
              </a:ext>
            </a:extLst>
          </p:cNvPr>
          <p:cNvCxnSpPr>
            <a:cxnSpLocks noChangeShapeType="1"/>
          </p:cNvCxnSpPr>
          <p:nvPr/>
        </p:nvCxnSpPr>
        <p:spPr bwMode="auto">
          <a:xfrm>
            <a:off x="3338513" y="3825875"/>
            <a:ext cx="541337" cy="0"/>
          </a:xfrm>
          <a:prstGeom prst="straightConnector1">
            <a:avLst/>
          </a:prstGeom>
          <a:ln>
            <a:headEnd/>
            <a:tailEnd type="arrow" w="med" len="me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cxnSp>
      <p:sp>
        <p:nvSpPr>
          <p:cNvPr id="52233" name="10 CuadroTexto">
            <a:extLst>
              <a:ext uri="{FF2B5EF4-FFF2-40B4-BE49-F238E27FC236}">
                <a16:creationId xmlns:a16="http://schemas.microsoft.com/office/drawing/2014/main" id="{3C364A02-701C-4455-A7E7-FFE7CDD4CE58}"/>
              </a:ext>
            </a:extLst>
          </p:cNvPr>
          <p:cNvSpPr txBox="1">
            <a:spLocks noChangeArrowheads="1"/>
          </p:cNvSpPr>
          <p:nvPr/>
        </p:nvSpPr>
        <p:spPr bwMode="auto">
          <a:xfrm>
            <a:off x="358774" y="3536950"/>
            <a:ext cx="29702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dirty="0">
                <a:solidFill>
                  <a:schemeClr val="tx1">
                    <a:lumMod val="75000"/>
                    <a:lumOff val="25000"/>
                  </a:schemeClr>
                </a:solidFill>
              </a:rPr>
              <a:t>Vapor de agua a 1 bar y 99,63 </a:t>
            </a:r>
            <a:r>
              <a:rPr lang="es-ES" altLang="en-US" sz="1600" dirty="0" err="1">
                <a:solidFill>
                  <a:schemeClr val="tx1">
                    <a:lumMod val="75000"/>
                    <a:lumOff val="25000"/>
                  </a:schemeClr>
                </a:solidFill>
              </a:rPr>
              <a:t>ºC</a:t>
            </a:r>
            <a:r>
              <a:rPr lang="es-ES" altLang="en-US" sz="1600" dirty="0">
                <a:solidFill>
                  <a:schemeClr val="tx1">
                    <a:lumMod val="75000"/>
                    <a:lumOff val="25000"/>
                  </a:schemeClr>
                </a:solidFill>
              </a:rPr>
              <a:t>. </a:t>
            </a:r>
            <a:r>
              <a:rPr lang="en-GB" altLang="en-US" sz="1600" dirty="0">
                <a:solidFill>
                  <a:schemeClr val="tx1">
                    <a:lumMod val="75000"/>
                    <a:lumOff val="25000"/>
                  </a:schemeClr>
                </a:solidFill>
                <a:sym typeface="Wingdings" panose="05000000000000000000" pitchFamily="2" charset="2"/>
              </a:rPr>
              <a:t> </a:t>
            </a:r>
            <a:r>
              <a:rPr lang="es-ES" altLang="en-US" sz="1600" dirty="0">
                <a:solidFill>
                  <a:schemeClr val="tx1">
                    <a:lumMod val="75000"/>
                    <a:lumOff val="25000"/>
                  </a:schemeClr>
                </a:solidFill>
                <a:sym typeface="Wingdings" panose="05000000000000000000" pitchFamily="2" charset="2"/>
              </a:rPr>
              <a:t>entalpía de vapor = 2675 kJ / kg</a:t>
            </a:r>
          </a:p>
          <a:p>
            <a:pPr algn="just"/>
            <a:endParaRPr lang="en-GB" altLang="en-US" sz="1600" dirty="0">
              <a:solidFill>
                <a:schemeClr val="tx1">
                  <a:lumMod val="75000"/>
                  <a:lumOff val="25000"/>
                </a:schemeClr>
              </a:solidFill>
              <a:sym typeface="Wingdings" panose="05000000000000000000" pitchFamily="2" charset="2"/>
            </a:endParaRPr>
          </a:p>
          <a:p>
            <a:pPr algn="just"/>
            <a:r>
              <a:rPr lang="es-ES" altLang="en-US" sz="1600" dirty="0">
                <a:solidFill>
                  <a:schemeClr val="tx1">
                    <a:lumMod val="75000"/>
                    <a:lumOff val="25000"/>
                  </a:schemeClr>
                </a:solidFill>
                <a:sym typeface="Wingdings" panose="05000000000000000000" pitchFamily="2" charset="2"/>
              </a:rPr>
              <a:t>Vapor de agua a 7 bar y 165 </a:t>
            </a:r>
            <a:r>
              <a:rPr lang="es-ES" altLang="en-US" sz="1600" dirty="0" err="1">
                <a:solidFill>
                  <a:schemeClr val="tx1">
                    <a:lumMod val="75000"/>
                    <a:lumOff val="25000"/>
                  </a:schemeClr>
                </a:solidFill>
                <a:sym typeface="Wingdings" panose="05000000000000000000" pitchFamily="2" charset="2"/>
              </a:rPr>
              <a:t>ºC</a:t>
            </a:r>
            <a:r>
              <a:rPr lang="es-ES" altLang="en-US" sz="1600" dirty="0">
                <a:solidFill>
                  <a:schemeClr val="tx1">
                    <a:lumMod val="75000"/>
                    <a:lumOff val="25000"/>
                  </a:schemeClr>
                </a:solidFill>
                <a:sym typeface="Wingdings" panose="05000000000000000000" pitchFamily="2" charset="2"/>
              </a:rPr>
              <a:t>. </a:t>
            </a:r>
            <a:r>
              <a:rPr lang="en-GB" altLang="en-US" sz="1600" dirty="0">
                <a:solidFill>
                  <a:schemeClr val="tx1">
                    <a:lumMod val="75000"/>
                    <a:lumOff val="25000"/>
                  </a:schemeClr>
                </a:solidFill>
                <a:sym typeface="Wingdings" panose="05000000000000000000" pitchFamily="2" charset="2"/>
              </a:rPr>
              <a:t> </a:t>
            </a:r>
            <a:r>
              <a:rPr lang="es-ES" altLang="en-US" sz="1600" dirty="0">
                <a:solidFill>
                  <a:schemeClr val="tx1">
                    <a:lumMod val="75000"/>
                    <a:lumOff val="25000"/>
                  </a:schemeClr>
                </a:solidFill>
                <a:sym typeface="Wingdings" panose="05000000000000000000" pitchFamily="2" charset="2"/>
              </a:rPr>
              <a:t>entalpía de vapor = 2763,5 kJ / kg</a:t>
            </a:r>
            <a:endParaRPr lang="en-GB" altLang="en-US" sz="1600" dirty="0">
              <a:solidFill>
                <a:schemeClr val="tx1">
                  <a:lumMod val="75000"/>
                  <a:lumOff val="25000"/>
                </a:schemeClr>
              </a:solidFill>
            </a:endParaRPr>
          </a:p>
        </p:txBody>
      </p:sp>
      <p:grpSp>
        <p:nvGrpSpPr>
          <p:cNvPr id="12" name="Grupo 11">
            <a:extLst>
              <a:ext uri="{FF2B5EF4-FFF2-40B4-BE49-F238E27FC236}">
                <a16:creationId xmlns:a16="http://schemas.microsoft.com/office/drawing/2014/main" id="{13048A0C-686E-4614-ACEE-F3DDD0CAC1A1}"/>
              </a:ext>
            </a:extLst>
          </p:cNvPr>
          <p:cNvGrpSpPr/>
          <p:nvPr/>
        </p:nvGrpSpPr>
        <p:grpSpPr>
          <a:xfrm>
            <a:off x="17051" y="5322"/>
            <a:ext cx="8756813" cy="759382"/>
            <a:chOff x="17051" y="5322"/>
            <a:chExt cx="8756813" cy="759382"/>
          </a:xfrm>
        </p:grpSpPr>
        <p:sp>
          <p:nvSpPr>
            <p:cNvPr id="13" name="Titel 1">
              <a:extLst>
                <a:ext uri="{FF2B5EF4-FFF2-40B4-BE49-F238E27FC236}">
                  <a16:creationId xmlns:a16="http://schemas.microsoft.com/office/drawing/2014/main" id="{D536AB9A-9B54-4FA7-B073-4CDB0C9F547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4" name="Round Diagonal Corner Rectangle 9">
              <a:extLst>
                <a:ext uri="{FF2B5EF4-FFF2-40B4-BE49-F238E27FC236}">
                  <a16:creationId xmlns:a16="http://schemas.microsoft.com/office/drawing/2014/main" id="{249E4899-887C-4430-9FFF-D73B386A673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5" name="TextBox 3">
              <a:extLst>
                <a:ext uri="{FF2B5EF4-FFF2-40B4-BE49-F238E27FC236}">
                  <a16:creationId xmlns:a16="http://schemas.microsoft.com/office/drawing/2014/main" id="{C0EB4960-1144-46F8-B40E-DD45D8FA2FA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6" name="Rectángulo 15">
              <a:extLst>
                <a:ext uri="{FF2B5EF4-FFF2-40B4-BE49-F238E27FC236}">
                  <a16:creationId xmlns:a16="http://schemas.microsoft.com/office/drawing/2014/main" id="{EE5DE232-C8B8-4FDB-8175-B8BA8B0788C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12" descr="http://www.e-inst.com/es/industrial-gas-analyzers/images-E1100.jpg">
            <a:extLst>
              <a:ext uri="{FF2B5EF4-FFF2-40B4-BE49-F238E27FC236}">
                <a16:creationId xmlns:a16="http://schemas.microsoft.com/office/drawing/2014/main" id="{4329AD8F-C985-4498-A47F-3B2B1D6F1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71" r="4166" b="2628"/>
          <a:stretch>
            <a:fillRect/>
          </a:stretch>
        </p:blipFill>
        <p:spPr bwMode="auto">
          <a:xfrm>
            <a:off x="134938" y="3119438"/>
            <a:ext cx="32543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4" descr="http://enerlid.es/w/wp-content/uploads/2010/07/mantenimiento-calderas-domestias-2-ANALISIS.png">
            <a:extLst>
              <a:ext uri="{FF2B5EF4-FFF2-40B4-BE49-F238E27FC236}">
                <a16:creationId xmlns:a16="http://schemas.microsoft.com/office/drawing/2014/main" id="{89082C55-0E8C-4F13-A956-EAC58D56D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088" t="14366" r="3371" b="6522"/>
          <a:stretch>
            <a:fillRect/>
          </a:stretch>
        </p:blipFill>
        <p:spPr bwMode="auto">
          <a:xfrm>
            <a:off x="3344863" y="3119438"/>
            <a:ext cx="1960562"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9 CuadroTexto">
            <a:extLst>
              <a:ext uri="{FF2B5EF4-FFF2-40B4-BE49-F238E27FC236}">
                <a16:creationId xmlns:a16="http://schemas.microsoft.com/office/drawing/2014/main" id="{34B3AD32-9F03-467C-A622-6166BB27D9B4}"/>
              </a:ext>
            </a:extLst>
          </p:cNvPr>
          <p:cNvSpPr txBox="1">
            <a:spLocks noChangeArrowheads="1"/>
          </p:cNvSpPr>
          <p:nvPr/>
        </p:nvSpPr>
        <p:spPr bwMode="auto">
          <a:xfrm>
            <a:off x="1410506" y="2253603"/>
            <a:ext cx="6322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a:solidFill>
                  <a:schemeClr val="tx1">
                    <a:lumMod val="75000"/>
                    <a:lumOff val="25000"/>
                  </a:schemeClr>
                </a:solidFill>
              </a:rPr>
              <a:t>El analizador de gases mide la eficiencia energética y la calidad de los gases de escape.</a:t>
            </a:r>
            <a:endParaRPr lang="en-GB" altLang="en-US" b="1" dirty="0">
              <a:solidFill>
                <a:schemeClr val="tx1">
                  <a:lumMod val="75000"/>
                  <a:lumOff val="25000"/>
                </a:schemeClr>
              </a:solidFill>
            </a:endParaRPr>
          </a:p>
        </p:txBody>
      </p:sp>
      <p:sp>
        <p:nvSpPr>
          <p:cNvPr id="54280" name="10 CuadroTexto">
            <a:extLst>
              <a:ext uri="{FF2B5EF4-FFF2-40B4-BE49-F238E27FC236}">
                <a16:creationId xmlns:a16="http://schemas.microsoft.com/office/drawing/2014/main" id="{E9A62AAE-805E-49D5-83E8-B3B586527EE5}"/>
              </a:ext>
            </a:extLst>
          </p:cNvPr>
          <p:cNvSpPr txBox="1">
            <a:spLocks noChangeArrowheads="1"/>
          </p:cNvSpPr>
          <p:nvPr/>
        </p:nvSpPr>
        <p:spPr bwMode="auto">
          <a:xfrm>
            <a:off x="5517182" y="3819098"/>
            <a:ext cx="34918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342900" indent="-342900" algn="l">
              <a:buFont typeface="Wingdings" panose="05000000000000000000" pitchFamily="2" charset="2"/>
              <a:buChar char="§"/>
            </a:pPr>
            <a:r>
              <a:rPr lang="es-ES" altLang="en-US" dirty="0">
                <a:solidFill>
                  <a:schemeClr val="tx1">
                    <a:lumMod val="75000"/>
                    <a:lumOff val="25000"/>
                  </a:schemeClr>
                </a:solidFill>
              </a:rPr>
              <a:t>Pérdida de calor en los gases de escape.</a:t>
            </a:r>
          </a:p>
          <a:p>
            <a:pPr marL="342900" indent="-342900" algn="l">
              <a:buFont typeface="Wingdings" panose="05000000000000000000" pitchFamily="2" charset="2"/>
              <a:buChar char="§"/>
            </a:pPr>
            <a:endParaRPr lang="es-ES" altLang="en-US" dirty="0">
              <a:solidFill>
                <a:schemeClr val="tx1">
                  <a:lumMod val="75000"/>
                  <a:lumOff val="25000"/>
                </a:schemeClr>
              </a:solidFill>
            </a:endParaRPr>
          </a:p>
          <a:p>
            <a:pPr marL="342900" indent="-342900" algn="l">
              <a:buFont typeface="Wingdings" panose="05000000000000000000" pitchFamily="2" charset="2"/>
              <a:buChar char="§"/>
            </a:pPr>
            <a:r>
              <a:rPr lang="es-ES" altLang="en-US" dirty="0">
                <a:solidFill>
                  <a:schemeClr val="tx1">
                    <a:lumMod val="75000"/>
                    <a:lumOff val="25000"/>
                  </a:schemeClr>
                </a:solidFill>
              </a:rPr>
              <a:t>Pérdidas por combustible no quemado.</a:t>
            </a:r>
          </a:p>
        </p:txBody>
      </p:sp>
      <mc:AlternateContent xmlns:mc="http://schemas.openxmlformats.org/markup-compatibility/2006" xmlns:a14="http://schemas.microsoft.com/office/drawing/2010/main">
        <mc:Choice Requires="a14">
          <p:sp>
            <p:nvSpPr>
              <p:cNvPr id="10" name="3 CuadroTexto">
                <a:extLst>
                  <a:ext uri="{FF2B5EF4-FFF2-40B4-BE49-F238E27FC236}">
                    <a16:creationId xmlns:a16="http://schemas.microsoft.com/office/drawing/2014/main" id="{93815C6A-2DB9-4324-9492-90106C5F8F61}"/>
                  </a:ext>
                </a:extLst>
              </p:cNvPr>
              <p:cNvSpPr txBox="1">
                <a:spLocks noChangeArrowheads="1"/>
              </p:cNvSpPr>
              <p:nvPr/>
            </p:nvSpPr>
            <p:spPr bwMode="auto">
              <a:xfrm>
                <a:off x="250825" y="1052513"/>
                <a:ext cx="8293100" cy="9848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b="1" dirty="0">
                    <a:solidFill>
                      <a:schemeClr val="tx1">
                        <a:lumMod val="75000"/>
                        <a:lumOff val="25000"/>
                      </a:schemeClr>
                    </a:solidFill>
                  </a:rPr>
                  <a:t>Rendimiento de una caldera </a:t>
                </a:r>
              </a:p>
              <a:p>
                <a:pPr algn="just" eaLnBrk="1" hangingPunct="1"/>
                <a:endParaRPr lang="es-ES" altLang="en-US" b="1" i="1" dirty="0">
                  <a:latin typeface="Cambria Math" panose="02040503050406030204" pitchFamily="18" charset="0"/>
                </a:endParaRPr>
              </a:p>
              <a:p>
                <a:pPr algn="just" eaLnBrk="1" hangingPunct="1"/>
                <a14:m>
                  <m:oMathPara xmlns:m="http://schemas.openxmlformats.org/officeDocument/2006/math">
                    <m:oMathParaPr>
                      <m:jc m:val="centerGroup"/>
                    </m:oMathParaPr>
                    <m:oMath xmlns:m="http://schemas.openxmlformats.org/officeDocument/2006/math">
                      <m:r>
                        <a:rPr lang="es-ES" altLang="en-US" sz="1800" b="1" i="1" smtClean="0">
                          <a:latin typeface="Cambria Math" panose="02040503050406030204" pitchFamily="18" charset="0"/>
                        </a:rPr>
                        <m:t>𝑹𝒆𝒏𝒅𝒊𝒎𝒊𝒆𝒏𝒕𝒐</m:t>
                      </m:r>
                      <m:r>
                        <a:rPr lang="es-ES" altLang="en-US" sz="1800" b="1" i="1" smtClean="0">
                          <a:latin typeface="Cambria Math" panose="02040503050406030204" pitchFamily="18" charset="0"/>
                        </a:rPr>
                        <m:t> </m:t>
                      </m:r>
                      <m:d>
                        <m:dPr>
                          <m:ctrlPr>
                            <a:rPr lang="es-ES" altLang="en-US" sz="1800" b="1" i="1" smtClean="0">
                              <a:latin typeface="Cambria Math" panose="02040503050406030204" pitchFamily="18" charset="0"/>
                            </a:rPr>
                          </m:ctrlPr>
                        </m:dPr>
                        <m:e>
                          <m:r>
                            <a:rPr lang="es-ES" altLang="en-US" sz="1800" b="1" i="1" smtClean="0">
                              <a:latin typeface="Cambria Math" panose="02040503050406030204" pitchFamily="18" charset="0"/>
                            </a:rPr>
                            <m:t>%</m:t>
                          </m:r>
                        </m:e>
                      </m:d>
                      <m:r>
                        <a:rPr lang="pt-BR" altLang="en-US" sz="1800" b="1" i="1" smtClean="0">
                          <a:latin typeface="Cambria Math" panose="02040503050406030204" pitchFamily="18" charset="0"/>
                        </a:rPr>
                        <m:t>=</m:t>
                      </m:r>
                      <m:r>
                        <a:rPr lang="es-ES" altLang="en-US" sz="1800" b="1" i="1" smtClean="0">
                          <a:latin typeface="Cambria Math" panose="02040503050406030204" pitchFamily="18" charset="0"/>
                        </a:rPr>
                        <m:t>𝟏𝟎𝟎</m:t>
                      </m:r>
                      <m:r>
                        <a:rPr lang="es-ES" altLang="en-US" sz="1800" b="1" i="1" smtClean="0">
                          <a:latin typeface="Cambria Math" panose="02040503050406030204" pitchFamily="18" charset="0"/>
                        </a:rPr>
                        <m:t>−</m:t>
                      </m:r>
                      <m:r>
                        <a:rPr lang="es-ES" altLang="en-US" sz="1800" b="1" i="1" smtClean="0">
                          <a:latin typeface="Cambria Math" panose="02040503050406030204" pitchFamily="18" charset="0"/>
                        </a:rPr>
                        <m:t>𝒑</m:t>
                      </m:r>
                      <m:r>
                        <a:rPr lang="es-ES" altLang="en-US" sz="1800" b="1" i="1" smtClean="0">
                          <a:latin typeface="Cambria Math" panose="02040503050406030204" pitchFamily="18" charset="0"/>
                        </a:rPr>
                        <m:t>é</m:t>
                      </m:r>
                      <m:r>
                        <a:rPr lang="es-ES" altLang="en-US" sz="1800" b="1" i="1" smtClean="0">
                          <a:latin typeface="Cambria Math" panose="02040503050406030204" pitchFamily="18" charset="0"/>
                        </a:rPr>
                        <m:t>𝒓𝒅𝒊𝒅𝒂𝒔</m:t>
                      </m:r>
                    </m:oMath>
                  </m:oMathPara>
                </a14:m>
                <a:endParaRPr lang="es-ES" altLang="en-US" b="1" dirty="0"/>
              </a:p>
            </p:txBody>
          </p:sp>
        </mc:Choice>
        <mc:Fallback xmlns="">
          <p:sp>
            <p:nvSpPr>
              <p:cNvPr id="10" name="3 CuadroTexto">
                <a:extLst>
                  <a:ext uri="{FF2B5EF4-FFF2-40B4-BE49-F238E27FC236}">
                    <a16:creationId xmlns:a16="http://schemas.microsoft.com/office/drawing/2014/main" id="{93815C6A-2DB9-4324-9492-90106C5F8F61}"/>
                  </a:ext>
                </a:extLst>
              </p:cNvPr>
              <p:cNvSpPr txBox="1">
                <a:spLocks noRot="1" noChangeAspect="1" noMove="1" noResize="1" noEditPoints="1" noAdjustHandles="1" noChangeArrowheads="1" noChangeShapeType="1" noTextEdit="1"/>
              </p:cNvSpPr>
              <p:nvPr/>
            </p:nvSpPr>
            <p:spPr bwMode="auto">
              <a:xfrm>
                <a:off x="250825" y="1052513"/>
                <a:ext cx="8293100" cy="984885"/>
              </a:xfrm>
              <a:prstGeom prst="rect">
                <a:avLst/>
              </a:prstGeom>
              <a:blipFill>
                <a:blip r:embed="rId5"/>
                <a:stretch>
                  <a:fillRect l="-735" t="-3106" b="-55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noFill/>
                  </a:rPr>
                  <a:t> </a:t>
                </a:r>
              </a:p>
            </p:txBody>
          </p:sp>
        </mc:Fallback>
      </mc:AlternateContent>
      <p:grpSp>
        <p:nvGrpSpPr>
          <p:cNvPr id="8" name="Grupo 7">
            <a:extLst>
              <a:ext uri="{FF2B5EF4-FFF2-40B4-BE49-F238E27FC236}">
                <a16:creationId xmlns:a16="http://schemas.microsoft.com/office/drawing/2014/main" id="{31448565-06FC-4026-A60C-EF91C575F83B}"/>
              </a:ext>
            </a:extLst>
          </p:cNvPr>
          <p:cNvGrpSpPr/>
          <p:nvPr/>
        </p:nvGrpSpPr>
        <p:grpSpPr>
          <a:xfrm>
            <a:off x="17051" y="5322"/>
            <a:ext cx="8756813" cy="759382"/>
            <a:chOff x="17051" y="5322"/>
            <a:chExt cx="8756813" cy="759382"/>
          </a:xfrm>
        </p:grpSpPr>
        <p:sp>
          <p:nvSpPr>
            <p:cNvPr id="11" name="Titel 1">
              <a:extLst>
                <a:ext uri="{FF2B5EF4-FFF2-40B4-BE49-F238E27FC236}">
                  <a16:creationId xmlns:a16="http://schemas.microsoft.com/office/drawing/2014/main" id="{97A770FC-BED0-424F-9052-C580132FD8A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2" name="Round Diagonal Corner Rectangle 9">
              <a:extLst>
                <a:ext uri="{FF2B5EF4-FFF2-40B4-BE49-F238E27FC236}">
                  <a16:creationId xmlns:a16="http://schemas.microsoft.com/office/drawing/2014/main" id="{9DA40C20-7322-465F-8A74-8D65E3D39BA6}"/>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FF99A5E2-17A9-496E-825F-E6549089149B}"/>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B28F948B-073E-4A9E-ACCA-BD5AF34F8A2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2 CuadroTexto">
            <a:extLst>
              <a:ext uri="{FF2B5EF4-FFF2-40B4-BE49-F238E27FC236}">
                <a16:creationId xmlns:a16="http://schemas.microsoft.com/office/drawing/2014/main" id="{91D2D4E7-85BA-4144-98B8-97A6A0DB72DF}"/>
              </a:ext>
            </a:extLst>
          </p:cNvPr>
          <p:cNvSpPr txBox="1">
            <a:spLocks noChangeArrowheads="1"/>
          </p:cNvSpPr>
          <p:nvPr/>
        </p:nvSpPr>
        <p:spPr bwMode="auto">
          <a:xfrm>
            <a:off x="250825"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¿Qué parámetros se pueden medir con el analizador de gases?</a:t>
            </a:r>
            <a:endParaRPr lang="en-GB" altLang="en-US" b="1" dirty="0">
              <a:solidFill>
                <a:schemeClr val="tx1">
                  <a:lumMod val="75000"/>
                  <a:lumOff val="25000"/>
                </a:schemeClr>
              </a:solidFill>
            </a:endParaRPr>
          </a:p>
        </p:txBody>
      </p:sp>
      <p:sp>
        <p:nvSpPr>
          <p:cNvPr id="56324" name="3 CuadroTexto">
            <a:extLst>
              <a:ext uri="{FF2B5EF4-FFF2-40B4-BE49-F238E27FC236}">
                <a16:creationId xmlns:a16="http://schemas.microsoft.com/office/drawing/2014/main" id="{41A128CB-D5C2-4840-BAA9-C7AA11966B06}"/>
              </a:ext>
            </a:extLst>
          </p:cNvPr>
          <p:cNvSpPr txBox="1">
            <a:spLocks noChangeArrowheads="1"/>
          </p:cNvSpPr>
          <p:nvPr/>
        </p:nvSpPr>
        <p:spPr bwMode="auto">
          <a:xfrm>
            <a:off x="304800" y="1700213"/>
            <a:ext cx="84804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102870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sz="1800" b="1" u="sng" dirty="0">
                <a:solidFill>
                  <a:srgbClr val="FFC000"/>
                </a:solidFill>
              </a:rPr>
              <a:t>Oxígeno (O</a:t>
            </a:r>
            <a:r>
              <a:rPr lang="es-ES" altLang="en-US" sz="1800" b="1" u="sng" baseline="-25000" dirty="0">
                <a:solidFill>
                  <a:srgbClr val="FFC000"/>
                </a:solidFill>
              </a:rPr>
              <a:t>2</a:t>
            </a:r>
            <a:r>
              <a:rPr lang="es-ES" altLang="en-US" sz="1800" b="1" u="sng" dirty="0">
                <a:solidFill>
                  <a:srgbClr val="FFC000"/>
                </a:solidFill>
              </a:rPr>
              <a:t>)</a:t>
            </a:r>
          </a:p>
          <a:p>
            <a:pPr algn="just" eaLnBrk="1" hangingPunct="1"/>
            <a:endParaRPr lang="en-GB" altLang="en-US" sz="1800" dirty="0"/>
          </a:p>
          <a:p>
            <a:pPr algn="just"/>
            <a:r>
              <a:rPr lang="es-ES" altLang="en-US" sz="1800" dirty="0">
                <a:solidFill>
                  <a:schemeClr val="tx1">
                    <a:lumMod val="75000"/>
                    <a:lumOff val="25000"/>
                  </a:schemeClr>
                </a:solidFill>
              </a:rPr>
              <a:t>El oxígeno que no se ha utilizado en la combustión se debe al hecho de que en la reacción hay un exceso de oxígeno y, por lo tanto, se expulsa a través de los gases de escape.</a:t>
            </a:r>
          </a:p>
          <a:p>
            <a:pPr algn="just"/>
            <a:endParaRPr lang="en-GB" altLang="en-US" sz="1800" dirty="0">
              <a:solidFill>
                <a:schemeClr val="tx1">
                  <a:lumMod val="75000"/>
                  <a:lumOff val="25000"/>
                </a:schemeClr>
              </a:solidFill>
            </a:endParaRPr>
          </a:p>
          <a:p>
            <a:pPr algn="just"/>
            <a:r>
              <a:rPr lang="es-ES" altLang="en-US" sz="1800" dirty="0">
                <a:solidFill>
                  <a:schemeClr val="tx1">
                    <a:lumMod val="75000"/>
                    <a:lumOff val="25000"/>
                  </a:schemeClr>
                </a:solidFill>
              </a:rPr>
              <a:t>La medición de oxígeno proporciona información muy útil sobre el rendimiento de la combustión.</a:t>
            </a:r>
          </a:p>
          <a:p>
            <a:pPr algn="just"/>
            <a:endParaRPr lang="en-GB" altLang="en-US" sz="1800" dirty="0">
              <a:solidFill>
                <a:schemeClr val="tx1">
                  <a:lumMod val="75000"/>
                  <a:lumOff val="25000"/>
                </a:schemeClr>
              </a:solidFill>
            </a:endParaRPr>
          </a:p>
          <a:p>
            <a:pPr algn="just"/>
            <a:r>
              <a:rPr lang="es-ES" altLang="en-US" sz="1800" dirty="0">
                <a:solidFill>
                  <a:schemeClr val="tx1">
                    <a:lumMod val="75000"/>
                    <a:lumOff val="25000"/>
                  </a:schemeClr>
                </a:solidFill>
              </a:rPr>
              <a:t>Valores típicos de la concentración de oxígeno en los gases de escape:</a:t>
            </a:r>
          </a:p>
          <a:p>
            <a:pPr algn="just"/>
            <a:endParaRPr lang="en-GB" altLang="en-US" sz="1800" dirty="0">
              <a:solidFill>
                <a:schemeClr val="tx1">
                  <a:lumMod val="75000"/>
                  <a:lumOff val="25000"/>
                </a:schemeClr>
              </a:solidFill>
            </a:endParaRPr>
          </a:p>
          <a:p>
            <a:pPr lvl="1" algn="just" eaLnBrk="1" hangingPunct="1">
              <a:buFont typeface="Wingdings" panose="05000000000000000000" pitchFamily="2" charset="2"/>
              <a:buChar char="§"/>
            </a:pPr>
            <a:r>
              <a:rPr lang="en-GB" altLang="en-US" sz="1800" dirty="0">
                <a:solidFill>
                  <a:schemeClr val="tx1">
                    <a:lumMod val="75000"/>
                    <a:lumOff val="25000"/>
                  </a:schemeClr>
                </a:solidFill>
              </a:rPr>
              <a:t>Caldera </a:t>
            </a:r>
            <a:r>
              <a:rPr lang="en-GB" altLang="en-US" sz="1800" dirty="0" err="1">
                <a:solidFill>
                  <a:schemeClr val="tx1">
                    <a:lumMod val="75000"/>
                    <a:lumOff val="25000"/>
                  </a:schemeClr>
                </a:solidFill>
              </a:rPr>
              <a:t>Gasóleo</a:t>
            </a:r>
            <a:r>
              <a:rPr lang="en-GB" altLang="en-US" sz="1800" dirty="0">
                <a:solidFill>
                  <a:schemeClr val="tx1">
                    <a:lumMod val="75000"/>
                    <a:lumOff val="25000"/>
                  </a:schemeClr>
                </a:solidFill>
              </a:rPr>
              <a:t> = 2 % - 5 %</a:t>
            </a:r>
          </a:p>
          <a:p>
            <a:pPr lvl="1" algn="just" eaLnBrk="1" hangingPunct="1">
              <a:buFont typeface="Arial" panose="020B0604020202020204" pitchFamily="34" charset="0"/>
              <a:buChar char="•"/>
            </a:pPr>
            <a:endParaRPr lang="en-GB" altLang="en-US" sz="1800" dirty="0">
              <a:solidFill>
                <a:schemeClr val="tx1">
                  <a:lumMod val="75000"/>
                  <a:lumOff val="25000"/>
                </a:schemeClr>
              </a:solidFill>
            </a:endParaRPr>
          </a:p>
          <a:p>
            <a:pPr lvl="1" algn="just" eaLnBrk="1" hangingPunct="1">
              <a:buFont typeface="Wingdings" panose="05000000000000000000" pitchFamily="2" charset="2"/>
              <a:buChar char="§"/>
            </a:pPr>
            <a:r>
              <a:rPr lang="en-GB" altLang="en-US" sz="1800" dirty="0">
                <a:solidFill>
                  <a:schemeClr val="tx1">
                    <a:lumMod val="75000"/>
                    <a:lumOff val="25000"/>
                  </a:schemeClr>
                </a:solidFill>
              </a:rPr>
              <a:t>Caldera Gas Natural = 2 % - 6 %</a:t>
            </a:r>
          </a:p>
        </p:txBody>
      </p:sp>
      <p:grpSp>
        <p:nvGrpSpPr>
          <p:cNvPr id="6" name="Grupo 5">
            <a:extLst>
              <a:ext uri="{FF2B5EF4-FFF2-40B4-BE49-F238E27FC236}">
                <a16:creationId xmlns:a16="http://schemas.microsoft.com/office/drawing/2014/main" id="{96197D97-F8CE-4A8D-B3C6-D77EE7BB7FF1}"/>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0803C784-FAAB-400A-87A8-4803B8835E2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8" name="Round Diagonal Corner Rectangle 9">
              <a:extLst>
                <a:ext uri="{FF2B5EF4-FFF2-40B4-BE49-F238E27FC236}">
                  <a16:creationId xmlns:a16="http://schemas.microsoft.com/office/drawing/2014/main" id="{B918494C-6FD3-4557-B0EB-002344A42B0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7ACF5941-4C9D-4894-8423-1F39B0BDFF57}"/>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F5629955-2B89-4A60-9441-FC275ADD3DD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213B06-52DB-4445-97FB-C7BFBCABFEF2}"/>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20036" y="2240868"/>
            <a:ext cx="4019164" cy="4019164"/>
          </a:xfrm>
          <a:prstGeom prst="rect">
            <a:avLst/>
          </a:prstGeom>
        </p:spPr>
      </p:pic>
      <p:sp>
        <p:nvSpPr>
          <p:cNvPr id="4" name="Rectángulo 3">
            <a:extLst>
              <a:ext uri="{FF2B5EF4-FFF2-40B4-BE49-F238E27FC236}">
                <a16:creationId xmlns:a16="http://schemas.microsoft.com/office/drawing/2014/main" id="{B1B4D49D-F239-4990-BF25-B998C12F6DFC}"/>
              </a:ext>
            </a:extLst>
          </p:cNvPr>
          <p:cNvSpPr/>
          <p:nvPr/>
        </p:nvSpPr>
        <p:spPr>
          <a:xfrm>
            <a:off x="4139952" y="1740372"/>
            <a:ext cx="4824536" cy="451966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371" name="3 CuadroTexto">
            <a:extLst>
              <a:ext uri="{FF2B5EF4-FFF2-40B4-BE49-F238E27FC236}">
                <a16:creationId xmlns:a16="http://schemas.microsoft.com/office/drawing/2014/main" id="{D2ADBD7F-E11E-489D-9B48-126C9784B1C6}"/>
              </a:ext>
            </a:extLst>
          </p:cNvPr>
          <p:cNvSpPr txBox="1">
            <a:spLocks noChangeArrowheads="1"/>
          </p:cNvSpPr>
          <p:nvPr/>
        </p:nvSpPr>
        <p:spPr bwMode="auto">
          <a:xfrm>
            <a:off x="304800" y="1593141"/>
            <a:ext cx="81851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102870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endParaRPr lang="en-GB" altLang="en-US" sz="1800" b="1" u="sng" dirty="0"/>
          </a:p>
          <a:p>
            <a:pPr algn="just" eaLnBrk="1" hangingPunct="1"/>
            <a:r>
              <a:rPr lang="es-ES" altLang="en-US" sz="1800" b="1" u="sng" dirty="0">
                <a:solidFill>
                  <a:srgbClr val="FFC000"/>
                </a:solidFill>
              </a:rPr>
              <a:t>Monóxido de Carbono (CO)</a:t>
            </a:r>
          </a:p>
          <a:p>
            <a:pPr algn="just" eaLnBrk="1" hangingPunct="1"/>
            <a:endParaRPr lang="en-GB" altLang="en-US" sz="1800" dirty="0"/>
          </a:p>
          <a:p>
            <a:pPr algn="just"/>
            <a:r>
              <a:rPr lang="es-ES" altLang="en-US" sz="1800" dirty="0">
                <a:solidFill>
                  <a:schemeClr val="tx1">
                    <a:lumMod val="75000"/>
                    <a:lumOff val="25000"/>
                  </a:schemeClr>
                </a:solidFill>
              </a:rPr>
              <a:t>El monóxido de carbono es un gas tóxico, también es inodoro e invisible y se produce como resultado de una combustión incompleta.</a:t>
            </a:r>
          </a:p>
          <a:p>
            <a:pPr algn="just"/>
            <a:endParaRPr lang="en-GB" altLang="en-US" sz="1800" dirty="0">
              <a:solidFill>
                <a:schemeClr val="tx1">
                  <a:lumMod val="75000"/>
                  <a:lumOff val="25000"/>
                </a:schemeClr>
              </a:solidFill>
            </a:endParaRPr>
          </a:p>
          <a:p>
            <a:pPr algn="just"/>
            <a:r>
              <a:rPr lang="es-ES" altLang="en-US" sz="1800" dirty="0">
                <a:solidFill>
                  <a:schemeClr val="tx1">
                    <a:lumMod val="75000"/>
                    <a:lumOff val="25000"/>
                  </a:schemeClr>
                </a:solidFill>
              </a:rPr>
              <a:t>Valores típicos de la concentración de CO en los gases de escape:</a:t>
            </a:r>
          </a:p>
          <a:p>
            <a:pPr algn="just"/>
            <a:endParaRPr lang="en-GB" altLang="en-US" sz="1800" dirty="0">
              <a:solidFill>
                <a:schemeClr val="tx1">
                  <a:lumMod val="75000"/>
                  <a:lumOff val="25000"/>
                </a:schemeClr>
              </a:solidFill>
            </a:endParaRPr>
          </a:p>
          <a:p>
            <a:pPr lvl="1" algn="just" eaLnBrk="1" hangingPunct="1">
              <a:buFont typeface="Arial" panose="020B0604020202020204" pitchFamily="34" charset="0"/>
              <a:buChar char="•"/>
            </a:pPr>
            <a:r>
              <a:rPr lang="en-GB" altLang="en-US" sz="1800" dirty="0">
                <a:solidFill>
                  <a:schemeClr val="tx1">
                    <a:lumMod val="75000"/>
                    <a:lumOff val="25000"/>
                  </a:schemeClr>
                </a:solidFill>
              </a:rPr>
              <a:t>Caldera </a:t>
            </a:r>
            <a:r>
              <a:rPr lang="en-GB" altLang="en-US" sz="1800" dirty="0" err="1">
                <a:solidFill>
                  <a:schemeClr val="tx1">
                    <a:lumMod val="75000"/>
                    <a:lumOff val="25000"/>
                  </a:schemeClr>
                </a:solidFill>
              </a:rPr>
              <a:t>Gasóleo</a:t>
            </a:r>
            <a:r>
              <a:rPr lang="en-GB" altLang="en-US" sz="1800" dirty="0">
                <a:solidFill>
                  <a:schemeClr val="tx1">
                    <a:lumMod val="75000"/>
                    <a:lumOff val="25000"/>
                  </a:schemeClr>
                </a:solidFill>
              </a:rPr>
              <a:t> = 80 – 150 ppm</a:t>
            </a:r>
          </a:p>
          <a:p>
            <a:pPr lvl="1" algn="just" eaLnBrk="1" hangingPunct="1">
              <a:buFont typeface="Arial" panose="020B0604020202020204" pitchFamily="34" charset="0"/>
              <a:buChar char="•"/>
            </a:pPr>
            <a:r>
              <a:rPr lang="en-GB" altLang="en-US" sz="1800" dirty="0">
                <a:solidFill>
                  <a:schemeClr val="tx1">
                    <a:lumMod val="75000"/>
                    <a:lumOff val="25000"/>
                  </a:schemeClr>
                </a:solidFill>
              </a:rPr>
              <a:t>Caldera Gas Natural = 80 – 100 ppm</a:t>
            </a:r>
          </a:p>
        </p:txBody>
      </p:sp>
      <p:sp>
        <p:nvSpPr>
          <p:cNvPr id="58372" name="4 CuadroTexto">
            <a:extLst>
              <a:ext uri="{FF2B5EF4-FFF2-40B4-BE49-F238E27FC236}">
                <a16:creationId xmlns:a16="http://schemas.microsoft.com/office/drawing/2014/main" id="{95D82E77-4B50-42A9-A8D6-211C9168441D}"/>
              </a:ext>
            </a:extLst>
          </p:cNvPr>
          <p:cNvSpPr txBox="1">
            <a:spLocks noChangeArrowheads="1"/>
          </p:cNvSpPr>
          <p:nvPr/>
        </p:nvSpPr>
        <p:spPr bwMode="auto">
          <a:xfrm>
            <a:off x="250825"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¿Qué parámetros se pueden medir con el analizador de gases?</a:t>
            </a:r>
            <a:endParaRPr lang="en-GB" altLang="en-US" b="1" dirty="0">
              <a:solidFill>
                <a:schemeClr val="tx1">
                  <a:lumMod val="75000"/>
                  <a:lumOff val="25000"/>
                </a:schemeClr>
              </a:solidFill>
            </a:endParaRPr>
          </a:p>
        </p:txBody>
      </p:sp>
      <p:grpSp>
        <p:nvGrpSpPr>
          <p:cNvPr id="6" name="Grupo 5">
            <a:extLst>
              <a:ext uri="{FF2B5EF4-FFF2-40B4-BE49-F238E27FC236}">
                <a16:creationId xmlns:a16="http://schemas.microsoft.com/office/drawing/2014/main" id="{67E383C5-D420-4F46-A8D7-F74C42316335}"/>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9898A3BA-8981-4B31-9EFF-08DBAC5F590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8" name="Round Diagonal Corner Rectangle 9">
              <a:extLst>
                <a:ext uri="{FF2B5EF4-FFF2-40B4-BE49-F238E27FC236}">
                  <a16:creationId xmlns:a16="http://schemas.microsoft.com/office/drawing/2014/main" id="{4B1AF281-7661-4BC6-8A25-257A714EE175}"/>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E85E5523-8CD0-498B-9AD4-CE003810E658}"/>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E4A79545-C9FC-4954-BC34-B763D842CB0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3" name="3 CuadroTexto">
            <a:extLst>
              <a:ext uri="{FF2B5EF4-FFF2-40B4-BE49-F238E27FC236}">
                <a16:creationId xmlns:a16="http://schemas.microsoft.com/office/drawing/2014/main" id="{352FB3AE-A2A7-450B-92A7-32EEDE0414C2}"/>
              </a:ext>
            </a:extLst>
          </p:cNvPr>
          <p:cNvSpPr txBox="1">
            <a:spLocks noChangeArrowheads="1"/>
          </p:cNvSpPr>
          <p:nvPr/>
        </p:nvSpPr>
        <p:spPr bwMode="auto">
          <a:xfrm>
            <a:off x="179512" y="1700213"/>
            <a:ext cx="85943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b="1" u="sng" dirty="0">
                <a:solidFill>
                  <a:srgbClr val="FFC000"/>
                </a:solidFill>
              </a:rPr>
              <a:t>Temperatura de los gases de combustión:</a:t>
            </a:r>
          </a:p>
          <a:p>
            <a:pPr algn="just" eaLnBrk="1" hangingPunct="1"/>
            <a:endParaRPr lang="es-ES" altLang="en-US" sz="1800" dirty="0"/>
          </a:p>
          <a:p>
            <a:pPr algn="just"/>
            <a:r>
              <a:rPr lang="es-ES" altLang="en-US" sz="1800" dirty="0">
                <a:solidFill>
                  <a:schemeClr val="tx1">
                    <a:lumMod val="75000"/>
                    <a:lumOff val="25000"/>
                  </a:schemeClr>
                </a:solidFill>
              </a:rPr>
              <a:t>Una alta temperatura de los gases de escape puede ser como consecuencia de:</a:t>
            </a:r>
          </a:p>
          <a:p>
            <a:pPr algn="just"/>
            <a:endParaRPr lang="es-ES" altLang="en-US" sz="1800" dirty="0"/>
          </a:p>
          <a:p>
            <a:pPr algn="just"/>
            <a:r>
              <a:rPr lang="es-ES" altLang="en-US" sz="1800" dirty="0"/>
              <a:t>	</a:t>
            </a:r>
            <a:r>
              <a:rPr lang="es-ES" altLang="en-US" sz="1800" dirty="0">
                <a:solidFill>
                  <a:schemeClr val="tx1">
                    <a:lumMod val="75000"/>
                    <a:lumOff val="25000"/>
                  </a:schemeClr>
                </a:solidFill>
              </a:rPr>
              <a:t>Demasiada velocidad del aire en la entrada, lo que dificulta el tiempo de 	contacto de los gases con las superficies del intercambiador de calor.</a:t>
            </a:r>
          </a:p>
          <a:p>
            <a:pPr algn="just"/>
            <a:endParaRPr lang="es-ES" altLang="en-US" sz="1800" dirty="0">
              <a:solidFill>
                <a:schemeClr val="tx1">
                  <a:lumMod val="75000"/>
                  <a:lumOff val="25000"/>
                </a:schemeClr>
              </a:solidFill>
            </a:endParaRPr>
          </a:p>
          <a:p>
            <a:pPr algn="just"/>
            <a:r>
              <a:rPr lang="es-ES" altLang="en-US" sz="1800" dirty="0">
                <a:solidFill>
                  <a:schemeClr val="tx1">
                    <a:lumMod val="75000"/>
                    <a:lumOff val="25000"/>
                  </a:schemeClr>
                </a:solidFill>
              </a:rPr>
              <a:t>	Suciedad en las superficies del intercambiador de calor que dificulta el 		intercambio de calor.</a:t>
            </a:r>
          </a:p>
          <a:p>
            <a:pPr algn="just" eaLnBrk="1" hangingPunct="1"/>
            <a:r>
              <a:rPr lang="es-ES" altLang="en-US" sz="1800" dirty="0">
                <a:solidFill>
                  <a:schemeClr val="tx1">
                    <a:lumMod val="75000"/>
                    <a:lumOff val="25000"/>
                  </a:schemeClr>
                </a:solidFill>
              </a:rPr>
              <a:t>	</a:t>
            </a:r>
          </a:p>
          <a:p>
            <a:pPr algn="just"/>
            <a:r>
              <a:rPr lang="es-ES" altLang="en-US" sz="1800" dirty="0">
                <a:solidFill>
                  <a:schemeClr val="tx1">
                    <a:lumMod val="75000"/>
                    <a:lumOff val="25000"/>
                  </a:schemeClr>
                </a:solidFill>
              </a:rPr>
              <a:t>	Funcionamiento incorrecto del quemador.</a:t>
            </a:r>
          </a:p>
          <a:p>
            <a:pPr algn="just"/>
            <a:endParaRPr lang="es-ES" altLang="en-US" sz="1800" dirty="0">
              <a:solidFill>
                <a:schemeClr val="tx1">
                  <a:lumMod val="75000"/>
                  <a:lumOff val="25000"/>
                </a:schemeClr>
              </a:solidFill>
            </a:endParaRPr>
          </a:p>
          <a:p>
            <a:pPr algn="just"/>
            <a:r>
              <a:rPr lang="es-ES" altLang="en-US" sz="1800" dirty="0">
                <a:solidFill>
                  <a:schemeClr val="tx1">
                    <a:lumMod val="75000"/>
                    <a:lumOff val="25000"/>
                  </a:schemeClr>
                </a:solidFill>
              </a:rPr>
              <a:t>	Diseño deficiente de la caldera, forma inadecuada de expulsar humos</a:t>
            </a:r>
            <a:r>
              <a:rPr lang="es-ES" altLang="en-US" sz="1800" dirty="0"/>
              <a:t>.</a:t>
            </a:r>
          </a:p>
          <a:p>
            <a:pPr algn="just" eaLnBrk="1" hangingPunct="1"/>
            <a:endParaRPr lang="en-GB" altLang="en-US" sz="1800" dirty="0"/>
          </a:p>
          <a:p>
            <a:pPr algn="just"/>
            <a:r>
              <a:rPr lang="es-ES" altLang="en-US" sz="1800" dirty="0">
                <a:solidFill>
                  <a:schemeClr val="tx1">
                    <a:lumMod val="75000"/>
                    <a:lumOff val="25000"/>
                  </a:schemeClr>
                </a:solidFill>
              </a:rPr>
              <a:t>Los valores típicos son: </a:t>
            </a:r>
          </a:p>
          <a:p>
            <a:pPr algn="just"/>
            <a:r>
              <a:rPr lang="es-ES" altLang="en-US" sz="1800" b="1" dirty="0">
                <a:solidFill>
                  <a:schemeClr val="tx1">
                    <a:lumMod val="75000"/>
                    <a:lumOff val="25000"/>
                  </a:schemeClr>
                </a:solidFill>
              </a:rPr>
              <a:t>Temperatura de los gases de combustión &lt; Temperatura del fluido + 65ºC</a:t>
            </a:r>
          </a:p>
        </p:txBody>
      </p:sp>
      <p:sp>
        <p:nvSpPr>
          <p:cNvPr id="60424" name="4 CuadroTexto">
            <a:extLst>
              <a:ext uri="{FF2B5EF4-FFF2-40B4-BE49-F238E27FC236}">
                <a16:creationId xmlns:a16="http://schemas.microsoft.com/office/drawing/2014/main" id="{FE01DC87-4E3C-4A8A-B538-65D64C3A4AF8}"/>
              </a:ext>
            </a:extLst>
          </p:cNvPr>
          <p:cNvSpPr txBox="1">
            <a:spLocks noChangeArrowheads="1"/>
          </p:cNvSpPr>
          <p:nvPr/>
        </p:nvSpPr>
        <p:spPr bwMode="auto">
          <a:xfrm>
            <a:off x="250825"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¿Qué parámetros se pueden medir con el analizador de gases?</a:t>
            </a:r>
            <a:endParaRPr lang="en-GB" altLang="en-US" b="1" dirty="0">
              <a:solidFill>
                <a:schemeClr val="tx1">
                  <a:lumMod val="75000"/>
                  <a:lumOff val="25000"/>
                </a:schemeClr>
              </a:solidFill>
            </a:endParaRPr>
          </a:p>
        </p:txBody>
      </p:sp>
      <p:grpSp>
        <p:nvGrpSpPr>
          <p:cNvPr id="11" name="Group 37">
            <a:extLst>
              <a:ext uri="{FF2B5EF4-FFF2-40B4-BE49-F238E27FC236}">
                <a16:creationId xmlns:a16="http://schemas.microsoft.com/office/drawing/2014/main" id="{C2D1A358-8918-4458-AB5C-78C771F36076}"/>
              </a:ext>
            </a:extLst>
          </p:cNvPr>
          <p:cNvGrpSpPr/>
          <p:nvPr/>
        </p:nvGrpSpPr>
        <p:grpSpPr>
          <a:xfrm>
            <a:off x="457318" y="2844403"/>
            <a:ext cx="522671" cy="503895"/>
            <a:chOff x="2850424" y="1533376"/>
            <a:chExt cx="755923" cy="755923"/>
          </a:xfrm>
        </p:grpSpPr>
        <p:sp>
          <p:nvSpPr>
            <p:cNvPr id="12" name="Oval 24">
              <a:extLst>
                <a:ext uri="{FF2B5EF4-FFF2-40B4-BE49-F238E27FC236}">
                  <a16:creationId xmlns:a16="http://schemas.microsoft.com/office/drawing/2014/main" id="{778A0E00-D4EC-42B7-A718-617ECC340DAD}"/>
                </a:ext>
              </a:extLst>
            </p:cNvPr>
            <p:cNvSpPr/>
            <p:nvPr/>
          </p:nvSpPr>
          <p:spPr>
            <a:xfrm>
              <a:off x="2850424" y="1533376"/>
              <a:ext cx="755923" cy="755923"/>
            </a:xfrm>
            <a:prstGeom prst="ellipse">
              <a:avLst/>
            </a:prstGeom>
            <a:solidFill>
              <a:srgbClr val="9DC6A5"/>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Oval 25">
              <a:extLst>
                <a:ext uri="{FF2B5EF4-FFF2-40B4-BE49-F238E27FC236}">
                  <a16:creationId xmlns:a16="http://schemas.microsoft.com/office/drawing/2014/main" id="{B92F65C2-67C3-4CB4-BCD3-546B6B1FBF27}"/>
                </a:ext>
              </a:extLst>
            </p:cNvPr>
            <p:cNvSpPr/>
            <p:nvPr/>
          </p:nvSpPr>
          <p:spPr>
            <a:xfrm>
              <a:off x="2923289" y="1606241"/>
              <a:ext cx="610192"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1</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4" name="Group 38">
            <a:extLst>
              <a:ext uri="{FF2B5EF4-FFF2-40B4-BE49-F238E27FC236}">
                <a16:creationId xmlns:a16="http://schemas.microsoft.com/office/drawing/2014/main" id="{6294E3CB-789E-4EA6-8FCA-437E1AD815DB}"/>
              </a:ext>
            </a:extLst>
          </p:cNvPr>
          <p:cNvGrpSpPr/>
          <p:nvPr/>
        </p:nvGrpSpPr>
        <p:grpSpPr>
          <a:xfrm>
            <a:off x="457318" y="3682052"/>
            <a:ext cx="522671" cy="523799"/>
            <a:chOff x="2850424" y="2366365"/>
            <a:chExt cx="755923" cy="755923"/>
          </a:xfrm>
        </p:grpSpPr>
        <p:sp>
          <p:nvSpPr>
            <p:cNvPr id="15" name="Oval 22">
              <a:extLst>
                <a:ext uri="{FF2B5EF4-FFF2-40B4-BE49-F238E27FC236}">
                  <a16:creationId xmlns:a16="http://schemas.microsoft.com/office/drawing/2014/main" id="{E29FD5BE-80BA-4755-8EB6-EB72BE289CCC}"/>
                </a:ext>
              </a:extLst>
            </p:cNvPr>
            <p:cNvSpPr/>
            <p:nvPr/>
          </p:nvSpPr>
          <p:spPr>
            <a:xfrm>
              <a:off x="2850424" y="2366365"/>
              <a:ext cx="755923" cy="755923"/>
            </a:xfrm>
            <a:prstGeom prst="ellipse">
              <a:avLst/>
            </a:prstGeom>
            <a:solidFill>
              <a:srgbClr val="95AFB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Oval 23">
              <a:extLst>
                <a:ext uri="{FF2B5EF4-FFF2-40B4-BE49-F238E27FC236}">
                  <a16:creationId xmlns:a16="http://schemas.microsoft.com/office/drawing/2014/main" id="{573E02E4-7590-4958-8358-1A59D1741C56}"/>
                </a:ext>
              </a:extLst>
            </p:cNvPr>
            <p:cNvSpPr/>
            <p:nvPr/>
          </p:nvSpPr>
          <p:spPr>
            <a:xfrm>
              <a:off x="2923289" y="2439230"/>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7" name="Group 39">
            <a:extLst>
              <a:ext uri="{FF2B5EF4-FFF2-40B4-BE49-F238E27FC236}">
                <a16:creationId xmlns:a16="http://schemas.microsoft.com/office/drawing/2014/main" id="{CD596280-7D15-48C1-90FF-C320C5F06206}"/>
              </a:ext>
            </a:extLst>
          </p:cNvPr>
          <p:cNvGrpSpPr/>
          <p:nvPr/>
        </p:nvGrpSpPr>
        <p:grpSpPr>
          <a:xfrm>
            <a:off x="457317" y="4373102"/>
            <a:ext cx="522671" cy="523800"/>
            <a:chOff x="2850424" y="3195153"/>
            <a:chExt cx="755923" cy="755923"/>
          </a:xfrm>
        </p:grpSpPr>
        <p:sp>
          <p:nvSpPr>
            <p:cNvPr id="18" name="Oval 20">
              <a:extLst>
                <a:ext uri="{FF2B5EF4-FFF2-40B4-BE49-F238E27FC236}">
                  <a16:creationId xmlns:a16="http://schemas.microsoft.com/office/drawing/2014/main" id="{8E54EA6E-960C-45F3-BA54-06B71746FF84}"/>
                </a:ext>
              </a:extLst>
            </p:cNvPr>
            <p:cNvSpPr/>
            <p:nvPr/>
          </p:nvSpPr>
          <p:spPr>
            <a:xfrm>
              <a:off x="2850424" y="3195153"/>
              <a:ext cx="755923" cy="755923"/>
            </a:xfrm>
            <a:prstGeom prst="ellipse">
              <a:avLst/>
            </a:prstGeom>
            <a:solidFill>
              <a:srgbClr val="F4D762"/>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9" name="Oval 21">
              <a:extLst>
                <a:ext uri="{FF2B5EF4-FFF2-40B4-BE49-F238E27FC236}">
                  <a16:creationId xmlns:a16="http://schemas.microsoft.com/office/drawing/2014/main" id="{77966B22-B242-4CF4-B08A-A6E36E198ED5}"/>
                </a:ext>
              </a:extLst>
            </p:cNvPr>
            <p:cNvSpPr/>
            <p:nvPr/>
          </p:nvSpPr>
          <p:spPr>
            <a:xfrm>
              <a:off x="2923289" y="3268018"/>
              <a:ext cx="610192" cy="610192"/>
            </a:xfrm>
            <a:prstGeom prst="ellipse">
              <a:avLst/>
            </a:prstGeom>
            <a:solidFill>
              <a:srgbClr val="FAFAFA"/>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0" name="Group 40">
            <a:extLst>
              <a:ext uri="{FF2B5EF4-FFF2-40B4-BE49-F238E27FC236}">
                <a16:creationId xmlns:a16="http://schemas.microsoft.com/office/drawing/2014/main" id="{153DA910-B14E-4D48-8B34-2C7023B99543}"/>
              </a:ext>
            </a:extLst>
          </p:cNvPr>
          <p:cNvGrpSpPr/>
          <p:nvPr/>
        </p:nvGrpSpPr>
        <p:grpSpPr>
          <a:xfrm>
            <a:off x="460279" y="4938302"/>
            <a:ext cx="522671" cy="525879"/>
            <a:chOff x="2850424" y="4023941"/>
            <a:chExt cx="755923" cy="755923"/>
          </a:xfrm>
        </p:grpSpPr>
        <p:sp>
          <p:nvSpPr>
            <p:cNvPr id="21" name="Oval 11">
              <a:extLst>
                <a:ext uri="{FF2B5EF4-FFF2-40B4-BE49-F238E27FC236}">
                  <a16:creationId xmlns:a16="http://schemas.microsoft.com/office/drawing/2014/main" id="{AAD7ED54-96F1-4F57-B242-5A5A6A783D66}"/>
                </a:ext>
              </a:extLst>
            </p:cNvPr>
            <p:cNvSpPr/>
            <p:nvPr/>
          </p:nvSpPr>
          <p:spPr>
            <a:xfrm>
              <a:off x="2850424" y="4023941"/>
              <a:ext cx="755923" cy="755923"/>
            </a:xfrm>
            <a:prstGeom prst="ellipse">
              <a:avLst/>
            </a:prstGeom>
            <a:solidFill>
              <a:srgbClr val="F76864"/>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2" name="Oval 12">
              <a:extLst>
                <a:ext uri="{FF2B5EF4-FFF2-40B4-BE49-F238E27FC236}">
                  <a16:creationId xmlns:a16="http://schemas.microsoft.com/office/drawing/2014/main" id="{044AD79A-52BB-4C9E-A222-AA1903656B25}"/>
                </a:ext>
              </a:extLst>
            </p:cNvPr>
            <p:cNvSpPr/>
            <p:nvPr/>
          </p:nvSpPr>
          <p:spPr>
            <a:xfrm>
              <a:off x="2923289" y="4096806"/>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3" name="Grupo 22">
            <a:extLst>
              <a:ext uri="{FF2B5EF4-FFF2-40B4-BE49-F238E27FC236}">
                <a16:creationId xmlns:a16="http://schemas.microsoft.com/office/drawing/2014/main" id="{F33CCD57-2EC6-4BBE-9DAF-4E02AD85C4EE}"/>
              </a:ext>
            </a:extLst>
          </p:cNvPr>
          <p:cNvGrpSpPr/>
          <p:nvPr/>
        </p:nvGrpSpPr>
        <p:grpSpPr>
          <a:xfrm>
            <a:off x="17051" y="5322"/>
            <a:ext cx="8756813" cy="759382"/>
            <a:chOff x="17051" y="5322"/>
            <a:chExt cx="8756813" cy="759382"/>
          </a:xfrm>
        </p:grpSpPr>
        <p:sp>
          <p:nvSpPr>
            <p:cNvPr id="24" name="Titel 1">
              <a:extLst>
                <a:ext uri="{FF2B5EF4-FFF2-40B4-BE49-F238E27FC236}">
                  <a16:creationId xmlns:a16="http://schemas.microsoft.com/office/drawing/2014/main" id="{49FC979E-8695-4CF3-9F8F-A866D68E733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25" name="Round Diagonal Corner Rectangle 9">
              <a:extLst>
                <a:ext uri="{FF2B5EF4-FFF2-40B4-BE49-F238E27FC236}">
                  <a16:creationId xmlns:a16="http://schemas.microsoft.com/office/drawing/2014/main" id="{5BC84105-DDE7-45D9-8BF5-132DBD854A7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6" name="TextBox 3">
              <a:extLst>
                <a:ext uri="{FF2B5EF4-FFF2-40B4-BE49-F238E27FC236}">
                  <a16:creationId xmlns:a16="http://schemas.microsoft.com/office/drawing/2014/main" id="{F9574A11-934F-4390-907E-1837D52E834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7" name="Rectángulo 26">
              <a:extLst>
                <a:ext uri="{FF2B5EF4-FFF2-40B4-BE49-F238E27FC236}">
                  <a16:creationId xmlns:a16="http://schemas.microsoft.com/office/drawing/2014/main" id="{5BEEE7A0-5DF1-4D2A-B338-7006BAD0785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3 CuadroTexto">
            <a:extLst>
              <a:ext uri="{FF2B5EF4-FFF2-40B4-BE49-F238E27FC236}">
                <a16:creationId xmlns:a16="http://schemas.microsoft.com/office/drawing/2014/main" id="{6DACE5BE-766D-40F5-B1A0-A76640B78806}"/>
              </a:ext>
            </a:extLst>
          </p:cNvPr>
          <p:cNvSpPr txBox="1">
            <a:spLocks noChangeArrowheads="1"/>
          </p:cNvSpPr>
          <p:nvPr/>
        </p:nvSpPr>
        <p:spPr bwMode="auto">
          <a:xfrm>
            <a:off x="266700" y="1277938"/>
            <a:ext cx="85090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endParaRPr lang="es-ES" altLang="en-US" sz="1800" b="1" u="sng" dirty="0"/>
          </a:p>
          <a:p>
            <a:pPr algn="just" eaLnBrk="1" hangingPunct="1"/>
            <a:r>
              <a:rPr lang="es-ES" altLang="en-US" sz="1800" b="1" u="sng" dirty="0">
                <a:solidFill>
                  <a:srgbClr val="FFC000"/>
                </a:solidFill>
              </a:rPr>
              <a:t>Exceso de aire</a:t>
            </a:r>
          </a:p>
          <a:p>
            <a:pPr algn="just" eaLnBrk="1" hangingPunct="1"/>
            <a:endParaRPr lang="es-ES" altLang="en-US" sz="1800" dirty="0"/>
          </a:p>
          <a:p>
            <a:pPr algn="just"/>
            <a:r>
              <a:rPr lang="es-ES" altLang="en-US" sz="1400" dirty="0">
                <a:solidFill>
                  <a:schemeClr val="tx1">
                    <a:lumMod val="75000"/>
                    <a:lumOff val="25000"/>
                  </a:schemeClr>
                </a:solidFill>
              </a:rPr>
              <a:t>La cantidad de oxígeno estequiométrico (valor mínimo) no es suficiente para hacer una combustión completa, porque la mezcla de combustible y oxígeno no es perfecta. Por lo tanto, es necesario proporcionar más aire de combustión.</a:t>
            </a:r>
          </a:p>
          <a:p>
            <a:pPr algn="just"/>
            <a:endParaRPr lang="es-ES" altLang="en-US" sz="1400" dirty="0">
              <a:solidFill>
                <a:schemeClr val="tx1">
                  <a:lumMod val="75000"/>
                  <a:lumOff val="25000"/>
                </a:schemeClr>
              </a:solidFill>
            </a:endParaRPr>
          </a:p>
          <a:p>
            <a:pPr algn="just"/>
            <a:r>
              <a:rPr lang="es-ES" altLang="en-US" sz="1400" dirty="0">
                <a:solidFill>
                  <a:schemeClr val="tx1">
                    <a:lumMod val="75000"/>
                    <a:lumOff val="25000"/>
                  </a:schemeClr>
                </a:solidFill>
              </a:rPr>
              <a:t>Esta cantidad adicional de aire se conoce como "exceso de aire", la relación entre la cantidad real de aire y la cantidad estequiométrica necesaria se conoce como coeficiente de exceso de aire (λ).</a:t>
            </a:r>
          </a:p>
          <a:p>
            <a:pPr algn="just"/>
            <a:endParaRPr lang="es-ES" altLang="en-US" sz="1400" dirty="0">
              <a:solidFill>
                <a:schemeClr val="tx1">
                  <a:lumMod val="75000"/>
                  <a:lumOff val="25000"/>
                </a:schemeClr>
              </a:solidFill>
            </a:endParaRPr>
          </a:p>
          <a:p>
            <a:pPr algn="just"/>
            <a:r>
              <a:rPr lang="es-ES" altLang="en-US" sz="1400" dirty="0">
                <a:solidFill>
                  <a:schemeClr val="tx1">
                    <a:lumMod val="75000"/>
                    <a:lumOff val="25000"/>
                  </a:schemeClr>
                </a:solidFill>
              </a:rPr>
              <a:t>La mayor eficiencia de combustión se obtiene cuando hay un "exceso de aire" mínimo porque es necesario calentar menos masa de aire.</a:t>
            </a:r>
          </a:p>
          <a:p>
            <a:pPr algn="just"/>
            <a:endParaRPr lang="es-ES" altLang="en-US" sz="1400" dirty="0">
              <a:solidFill>
                <a:schemeClr val="tx1">
                  <a:lumMod val="75000"/>
                  <a:lumOff val="25000"/>
                </a:schemeClr>
              </a:solidFill>
            </a:endParaRPr>
          </a:p>
          <a:p>
            <a:pPr algn="just"/>
            <a:r>
              <a:rPr lang="es-ES" altLang="en-US" sz="1400" dirty="0">
                <a:solidFill>
                  <a:schemeClr val="tx1">
                    <a:lumMod val="75000"/>
                    <a:lumOff val="25000"/>
                  </a:schemeClr>
                </a:solidFill>
              </a:rPr>
              <a:t>Un alto exceso de aire reduce la temperatura de combustión y necesita más energía de los combustibles porque hay más volumen de gas.</a:t>
            </a:r>
          </a:p>
          <a:p>
            <a:pPr algn="just"/>
            <a:endParaRPr lang="es-ES" altLang="en-US" sz="1400" dirty="0">
              <a:solidFill>
                <a:schemeClr val="tx1">
                  <a:lumMod val="75000"/>
                  <a:lumOff val="25000"/>
                </a:schemeClr>
              </a:solidFill>
            </a:endParaRPr>
          </a:p>
          <a:p>
            <a:pPr algn="just"/>
            <a:r>
              <a:rPr lang="es-ES" altLang="en-US" sz="1400" dirty="0">
                <a:solidFill>
                  <a:schemeClr val="tx1">
                    <a:lumMod val="75000"/>
                    <a:lumOff val="25000"/>
                  </a:schemeClr>
                </a:solidFill>
              </a:rPr>
              <a:t>Sin embargo, es necesario un exceso adecuado de aire, porque si el exceso de aire es demasiado bajo, habrá un rendimiento deficiente en el uso de combustible y habrá más combustible sin quemar en los gases de escape con el impacto ambiental negativo asociado.</a:t>
            </a:r>
            <a:endParaRPr lang="en-GB" altLang="en-US" sz="1400" dirty="0">
              <a:solidFill>
                <a:schemeClr val="tx1">
                  <a:lumMod val="75000"/>
                  <a:lumOff val="25000"/>
                </a:schemeClr>
              </a:solidFill>
            </a:endParaRPr>
          </a:p>
        </p:txBody>
      </p:sp>
      <p:sp>
        <p:nvSpPr>
          <p:cNvPr id="62468" name="4 CuadroTexto">
            <a:extLst>
              <a:ext uri="{FF2B5EF4-FFF2-40B4-BE49-F238E27FC236}">
                <a16:creationId xmlns:a16="http://schemas.microsoft.com/office/drawing/2014/main" id="{359CA6AA-C050-4A84-94E2-B5CB4069FDE9}"/>
              </a:ext>
            </a:extLst>
          </p:cNvPr>
          <p:cNvSpPr txBox="1">
            <a:spLocks noChangeArrowheads="1"/>
          </p:cNvSpPr>
          <p:nvPr/>
        </p:nvSpPr>
        <p:spPr bwMode="auto">
          <a:xfrm>
            <a:off x="250825" y="94456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¿Qué parámetros se pueden medir con el analizador de gases?</a:t>
            </a:r>
            <a:endParaRPr lang="en-GB" altLang="en-US" b="1" dirty="0">
              <a:solidFill>
                <a:schemeClr val="tx1">
                  <a:lumMod val="75000"/>
                  <a:lumOff val="25000"/>
                </a:schemeClr>
              </a:solidFill>
            </a:endParaRPr>
          </a:p>
        </p:txBody>
      </p:sp>
      <p:grpSp>
        <p:nvGrpSpPr>
          <p:cNvPr id="11" name="Grupo 10">
            <a:extLst>
              <a:ext uri="{FF2B5EF4-FFF2-40B4-BE49-F238E27FC236}">
                <a16:creationId xmlns:a16="http://schemas.microsoft.com/office/drawing/2014/main" id="{430A462F-166F-4180-AE35-BB3DC4D5AA72}"/>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37A8016C-EC86-48B8-BC30-92B076E49B5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3" name="Round Diagonal Corner Rectangle 9">
              <a:extLst>
                <a:ext uri="{FF2B5EF4-FFF2-40B4-BE49-F238E27FC236}">
                  <a16:creationId xmlns:a16="http://schemas.microsoft.com/office/drawing/2014/main" id="{B2C73F6B-E24F-4406-83D2-4C2702C60851}"/>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0F89C672-D514-4C30-99CB-FDBB2AE4927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5" name="Rectángulo 14">
              <a:extLst>
                <a:ext uri="{FF2B5EF4-FFF2-40B4-BE49-F238E27FC236}">
                  <a16:creationId xmlns:a16="http://schemas.microsoft.com/office/drawing/2014/main" id="{1A497E78-0BEE-4F8E-A29A-D004C4A9877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3 CuadroTexto">
            <a:extLst>
              <a:ext uri="{FF2B5EF4-FFF2-40B4-BE49-F238E27FC236}">
                <a16:creationId xmlns:a16="http://schemas.microsoft.com/office/drawing/2014/main" id="{C370C27D-16AE-443A-AE38-CEB85A5DC165}"/>
              </a:ext>
            </a:extLst>
          </p:cNvPr>
          <p:cNvSpPr txBox="1">
            <a:spLocks noChangeArrowheads="1"/>
          </p:cNvSpPr>
          <p:nvPr/>
        </p:nvSpPr>
        <p:spPr bwMode="auto">
          <a:xfrm>
            <a:off x="276225" y="1477963"/>
            <a:ext cx="81835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b="1" u="sng" dirty="0">
                <a:solidFill>
                  <a:srgbClr val="FFC000"/>
                </a:solidFill>
              </a:rPr>
              <a:t>Exceso de aire</a:t>
            </a:r>
          </a:p>
          <a:p>
            <a:pPr algn="just" eaLnBrk="1" hangingPunct="1"/>
            <a:endParaRPr lang="en-GB" altLang="en-US" sz="1800" dirty="0"/>
          </a:p>
          <a:p>
            <a:pPr algn="just"/>
            <a:r>
              <a:rPr lang="es-ES" altLang="en-US" sz="1600" dirty="0">
                <a:solidFill>
                  <a:schemeClr val="tx1">
                    <a:lumMod val="75000"/>
                    <a:lumOff val="25000"/>
                  </a:schemeClr>
                </a:solidFill>
              </a:rPr>
              <a:t>a) El exceso de aire se puede medir directamente con el analizador de gases.</a:t>
            </a:r>
          </a:p>
          <a:p>
            <a:pPr algn="just"/>
            <a:endParaRPr lang="es-ES" altLang="en-US" sz="1600" dirty="0">
              <a:solidFill>
                <a:schemeClr val="tx1">
                  <a:lumMod val="75000"/>
                  <a:lumOff val="25000"/>
                </a:schemeClr>
              </a:solidFill>
            </a:endParaRPr>
          </a:p>
          <a:p>
            <a:pPr algn="just"/>
            <a:r>
              <a:rPr lang="es-ES" altLang="en-US" sz="1600" dirty="0">
                <a:solidFill>
                  <a:schemeClr val="tx1">
                    <a:lumMod val="75000"/>
                    <a:lumOff val="25000"/>
                  </a:schemeClr>
                </a:solidFill>
              </a:rPr>
              <a:t>b) El exceso de aire se puede calcular siguiendo una ecuación.</a:t>
            </a:r>
            <a:endParaRPr lang="en-GB" altLang="en-US" sz="1600" dirty="0">
              <a:solidFill>
                <a:schemeClr val="tx1">
                  <a:lumMod val="75000"/>
                  <a:lumOff val="25000"/>
                </a:schemeClr>
              </a:solidFill>
            </a:endParaRPr>
          </a:p>
        </p:txBody>
      </p:sp>
      <p:sp>
        <p:nvSpPr>
          <p:cNvPr id="64517" name="5 CuadroTexto">
            <a:extLst>
              <a:ext uri="{FF2B5EF4-FFF2-40B4-BE49-F238E27FC236}">
                <a16:creationId xmlns:a16="http://schemas.microsoft.com/office/drawing/2014/main" id="{48F2DFD6-B699-45D2-B4D1-F9FED1EE40C7}"/>
              </a:ext>
            </a:extLst>
          </p:cNvPr>
          <p:cNvSpPr txBox="1">
            <a:spLocks noChangeArrowheads="1"/>
          </p:cNvSpPr>
          <p:nvPr/>
        </p:nvSpPr>
        <p:spPr bwMode="auto">
          <a:xfrm>
            <a:off x="4880628" y="3199094"/>
            <a:ext cx="3671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dirty="0"/>
              <a:t>Porcentaje de oxígeno en los gases.</a:t>
            </a:r>
            <a:endParaRPr lang="en-GB" altLang="en-US" sz="1600" dirty="0"/>
          </a:p>
        </p:txBody>
      </p:sp>
      <p:sp>
        <p:nvSpPr>
          <p:cNvPr id="64518" name="6 CuadroTexto">
            <a:extLst>
              <a:ext uri="{FF2B5EF4-FFF2-40B4-BE49-F238E27FC236}">
                <a16:creationId xmlns:a16="http://schemas.microsoft.com/office/drawing/2014/main" id="{EF495A17-85A8-4598-9E19-06772D71F9B4}"/>
              </a:ext>
            </a:extLst>
          </p:cNvPr>
          <p:cNvSpPr txBox="1">
            <a:spLocks noChangeArrowheads="1"/>
          </p:cNvSpPr>
          <p:nvPr/>
        </p:nvSpPr>
        <p:spPr bwMode="auto">
          <a:xfrm>
            <a:off x="4876985" y="3968750"/>
            <a:ext cx="3671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dirty="0"/>
              <a:t>Porcentaje de oxígeno en el aire.</a:t>
            </a:r>
            <a:endParaRPr lang="en-GB" altLang="en-US" sz="1600" dirty="0"/>
          </a:p>
        </p:txBody>
      </p:sp>
      <p:cxnSp>
        <p:nvCxnSpPr>
          <p:cNvPr id="64519" name="8 Conector recto de flecha">
            <a:extLst>
              <a:ext uri="{FF2B5EF4-FFF2-40B4-BE49-F238E27FC236}">
                <a16:creationId xmlns:a16="http://schemas.microsoft.com/office/drawing/2014/main" id="{0D466841-C1E5-49A5-9302-0EBBBB17DE55}"/>
              </a:ext>
            </a:extLst>
          </p:cNvPr>
          <p:cNvCxnSpPr>
            <a:cxnSpLocks noChangeShapeType="1"/>
            <a:stCxn id="64517" idx="1"/>
          </p:cNvCxnSpPr>
          <p:nvPr/>
        </p:nvCxnSpPr>
        <p:spPr bwMode="auto">
          <a:xfrm flipH="1">
            <a:off x="3059832" y="3368371"/>
            <a:ext cx="1820796" cy="0"/>
          </a:xfrm>
          <a:prstGeom prst="straightConnector1">
            <a:avLst/>
          </a:prstGeom>
          <a:ln>
            <a:headEnd/>
            <a:tailEnd type="arrow" w="med" len="me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cxnSp>
      <p:cxnSp>
        <p:nvCxnSpPr>
          <p:cNvPr id="64520" name="9 Conector recto de flecha">
            <a:extLst>
              <a:ext uri="{FF2B5EF4-FFF2-40B4-BE49-F238E27FC236}">
                <a16:creationId xmlns:a16="http://schemas.microsoft.com/office/drawing/2014/main" id="{1C877CAC-D302-4863-A7A4-DE3CCB6C76C0}"/>
              </a:ext>
            </a:extLst>
          </p:cNvPr>
          <p:cNvCxnSpPr>
            <a:cxnSpLocks noChangeShapeType="1"/>
            <a:stCxn id="64518" idx="1"/>
          </p:cNvCxnSpPr>
          <p:nvPr/>
        </p:nvCxnSpPr>
        <p:spPr bwMode="auto">
          <a:xfrm flipH="1" flipV="1">
            <a:off x="2610340" y="4040605"/>
            <a:ext cx="2266645" cy="97214"/>
          </a:xfrm>
          <a:prstGeom prst="straightConnector1">
            <a:avLst/>
          </a:prstGeom>
          <a:ln>
            <a:headEnd/>
            <a:tailEnd type="arrow" w="med" len="me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cxnSp>
      <p:pic>
        <p:nvPicPr>
          <p:cNvPr id="64521" name="Picture 3">
            <a:extLst>
              <a:ext uri="{FF2B5EF4-FFF2-40B4-BE49-F238E27FC236}">
                <a16:creationId xmlns:a16="http://schemas.microsoft.com/office/drawing/2014/main" id="{D5653257-C0BF-4A30-942B-48271D34E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51" y="4512469"/>
            <a:ext cx="2829017" cy="1420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522" name="Picture 4">
            <a:extLst>
              <a:ext uri="{FF2B5EF4-FFF2-40B4-BE49-F238E27FC236}">
                <a16:creationId xmlns:a16="http://schemas.microsoft.com/office/drawing/2014/main" id="{0F8E0B7E-6CFF-436E-A77A-58C97DCC0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512468"/>
            <a:ext cx="2598282" cy="1507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4523" name="15 CuadroTexto">
            <a:extLst>
              <a:ext uri="{FF2B5EF4-FFF2-40B4-BE49-F238E27FC236}">
                <a16:creationId xmlns:a16="http://schemas.microsoft.com/office/drawing/2014/main" id="{649F1F70-A658-4609-A380-D0AA63D24B97}"/>
              </a:ext>
            </a:extLst>
          </p:cNvPr>
          <p:cNvSpPr txBox="1">
            <a:spLocks noChangeArrowheads="1"/>
          </p:cNvSpPr>
          <p:nvPr/>
        </p:nvSpPr>
        <p:spPr bwMode="auto">
          <a:xfrm>
            <a:off x="250825"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¿Qué parámetros se pueden medir con el analizador de gases?</a:t>
            </a:r>
            <a:endParaRPr lang="en-GB" altLang="en-US" b="1" dirty="0">
              <a:solidFill>
                <a:schemeClr val="tx1">
                  <a:lumMod val="75000"/>
                  <a:lumOff val="25000"/>
                </a:schemeClr>
              </a:solidFill>
            </a:endParaRPr>
          </a:p>
        </p:txBody>
      </p:sp>
      <p:grpSp>
        <p:nvGrpSpPr>
          <p:cNvPr id="13" name="Grupo 12">
            <a:extLst>
              <a:ext uri="{FF2B5EF4-FFF2-40B4-BE49-F238E27FC236}">
                <a16:creationId xmlns:a16="http://schemas.microsoft.com/office/drawing/2014/main" id="{21BCDF48-D866-4903-9B55-ED7F902725CA}"/>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8C8F1E61-98D6-4DCB-B8B5-4140A0A21CED}"/>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5" name="Round Diagonal Corner Rectangle 9">
              <a:extLst>
                <a:ext uri="{FF2B5EF4-FFF2-40B4-BE49-F238E27FC236}">
                  <a16:creationId xmlns:a16="http://schemas.microsoft.com/office/drawing/2014/main" id="{688FAFB0-BE0F-418A-869A-E57BE9969800}"/>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3C05879C-21D3-4ED9-88BB-D649C8903D19}"/>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7" name="Rectángulo 16">
              <a:extLst>
                <a:ext uri="{FF2B5EF4-FFF2-40B4-BE49-F238E27FC236}">
                  <a16:creationId xmlns:a16="http://schemas.microsoft.com/office/drawing/2014/main" id="{2163297A-CF5C-4991-8275-64662E690BF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CEBBD8B2-BD13-4351-AE89-7A837E392BF4}"/>
                  </a:ext>
                </a:extLst>
              </p:cNvPr>
              <p:cNvSpPr txBox="1"/>
              <p:nvPr/>
            </p:nvSpPr>
            <p:spPr>
              <a:xfrm>
                <a:off x="719808" y="3208926"/>
                <a:ext cx="2880642" cy="855619"/>
              </a:xfrm>
              <a:prstGeom prst="rect">
                <a:avLst/>
              </a:prstGeom>
              <a:noFill/>
            </p:spPr>
            <p:txBody>
              <a:bodyPr wrap="square" lIns="0" tIns="0" rIns="0" bIns="0" rtlCol="0">
                <a:spAutoFit/>
              </a:bodyPr>
              <a:lstStyle/>
              <a:p>
                <a:r>
                  <a:rPr lang="es-ES" altLang="en-US" sz="3600" dirty="0"/>
                  <a:t>λ = </a:t>
                </a:r>
                <a14:m>
                  <m:oMath xmlns:m="http://schemas.openxmlformats.org/officeDocument/2006/math">
                    <m:r>
                      <a:rPr lang="es-ES" altLang="en-US" sz="3600" b="0" i="1" smtClean="0">
                        <a:latin typeface="Cambria Math" panose="02040503050406030204" pitchFamily="18" charset="0"/>
                      </a:rPr>
                      <m:t>1</m:t>
                    </m:r>
                    <m:r>
                      <a:rPr lang="pt-BR" altLang="en-US" sz="3600" i="1" smtClean="0">
                        <a:latin typeface="Cambria Math" panose="02040503050406030204" pitchFamily="18" charset="0"/>
                      </a:rPr>
                      <m:t>+</m:t>
                    </m:r>
                    <m:f>
                      <m:fPr>
                        <m:ctrlPr>
                          <a:rPr lang="pt-BR" altLang="en-US" sz="3600" i="1" smtClean="0">
                            <a:latin typeface="Cambria Math" panose="02040503050406030204" pitchFamily="18" charset="0"/>
                          </a:rPr>
                        </m:ctrlPr>
                      </m:fPr>
                      <m:num>
                        <m:sSub>
                          <m:sSubPr>
                            <m:ctrlPr>
                              <a:rPr lang="pt-BR" altLang="en-US" sz="3600" i="1" smtClean="0">
                                <a:latin typeface="Cambria Math" panose="02040503050406030204" pitchFamily="18" charset="0"/>
                              </a:rPr>
                            </m:ctrlPr>
                          </m:sSubPr>
                          <m:e>
                            <m:r>
                              <a:rPr lang="es-ES" altLang="en-US" sz="3600" b="0" i="1" smtClean="0">
                                <a:latin typeface="Cambria Math" panose="02040503050406030204" pitchFamily="18" charset="0"/>
                              </a:rPr>
                              <m:t>𝑂</m:t>
                            </m:r>
                          </m:e>
                          <m:sub>
                            <m:r>
                              <a:rPr lang="es-ES" altLang="en-US" sz="3600" b="0" i="1" smtClean="0">
                                <a:latin typeface="Cambria Math" panose="02040503050406030204" pitchFamily="18" charset="0"/>
                              </a:rPr>
                              <m:t>2</m:t>
                            </m:r>
                          </m:sub>
                        </m:sSub>
                      </m:num>
                      <m:den>
                        <m:r>
                          <a:rPr lang="es-ES" altLang="en-US" sz="3600" b="0" i="1" smtClean="0">
                            <a:latin typeface="Cambria Math" panose="02040503050406030204" pitchFamily="18" charset="0"/>
                          </a:rPr>
                          <m:t>21 −</m:t>
                        </m:r>
                        <m:sSub>
                          <m:sSubPr>
                            <m:ctrlPr>
                              <a:rPr lang="es-ES" altLang="en-US" sz="3600" b="0" i="1" smtClean="0">
                                <a:latin typeface="Cambria Math" panose="02040503050406030204" pitchFamily="18" charset="0"/>
                              </a:rPr>
                            </m:ctrlPr>
                          </m:sSubPr>
                          <m:e>
                            <m:r>
                              <a:rPr lang="es-ES" altLang="en-US" sz="3600" b="0" i="1" smtClean="0">
                                <a:latin typeface="Cambria Math" panose="02040503050406030204" pitchFamily="18" charset="0"/>
                              </a:rPr>
                              <m:t>𝑂</m:t>
                            </m:r>
                          </m:e>
                          <m:sub>
                            <m:r>
                              <a:rPr lang="es-ES" altLang="en-US" sz="3600" b="0" i="1" smtClean="0">
                                <a:latin typeface="Cambria Math" panose="02040503050406030204" pitchFamily="18" charset="0"/>
                              </a:rPr>
                              <m:t>2</m:t>
                            </m:r>
                          </m:sub>
                        </m:sSub>
                      </m:den>
                    </m:f>
                  </m:oMath>
                </a14:m>
                <a:endParaRPr lang="es-ES" sz="3600" dirty="0"/>
              </a:p>
            </p:txBody>
          </p:sp>
        </mc:Choice>
        <mc:Fallback xmlns="">
          <p:sp>
            <p:nvSpPr>
              <p:cNvPr id="3" name="CuadroTexto 2">
                <a:extLst>
                  <a:ext uri="{FF2B5EF4-FFF2-40B4-BE49-F238E27FC236}">
                    <a16:creationId xmlns:a16="http://schemas.microsoft.com/office/drawing/2014/main" id="{CEBBD8B2-BD13-4351-AE89-7A837E392BF4}"/>
                  </a:ext>
                </a:extLst>
              </p:cNvPr>
              <p:cNvSpPr txBox="1">
                <a:spLocks noRot="1" noChangeAspect="1" noMove="1" noResize="1" noEditPoints="1" noAdjustHandles="1" noChangeArrowheads="1" noChangeShapeType="1" noTextEdit="1"/>
              </p:cNvSpPr>
              <p:nvPr/>
            </p:nvSpPr>
            <p:spPr>
              <a:xfrm>
                <a:off x="719808" y="3208926"/>
                <a:ext cx="2880642" cy="855619"/>
              </a:xfrm>
              <a:prstGeom prst="rect">
                <a:avLst/>
              </a:prstGeom>
              <a:blipFill>
                <a:blip r:embed="rId5"/>
                <a:stretch>
                  <a:fillRect l="-9514" t="-4255" b="-8511"/>
                </a:stretch>
              </a:blipFill>
            </p:spPr>
            <p:txBody>
              <a:bodyPr/>
              <a:lstStyle/>
              <a:p>
                <a:r>
                  <a:rPr lang="es-ES">
                    <a:noFill/>
                  </a:rPr>
                  <a:t> </a:t>
                </a:r>
              </a:p>
            </p:txBody>
          </p:sp>
        </mc:Fallback>
      </mc:AlternateContent>
      <p:sp>
        <p:nvSpPr>
          <p:cNvPr id="19" name="56 Rectángulo redondeado">
            <a:extLst>
              <a:ext uri="{FF2B5EF4-FFF2-40B4-BE49-F238E27FC236}">
                <a16:creationId xmlns:a16="http://schemas.microsoft.com/office/drawing/2014/main" id="{D83525A2-89C8-44AE-94D8-A700DA6DC599}"/>
              </a:ext>
            </a:extLst>
          </p:cNvPr>
          <p:cNvSpPr>
            <a:spLocks noChangeArrowheads="1"/>
          </p:cNvSpPr>
          <p:nvPr/>
        </p:nvSpPr>
        <p:spPr bwMode="auto">
          <a:xfrm>
            <a:off x="611858" y="3060671"/>
            <a:ext cx="2880642" cy="1152128"/>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91" name="4 CuadroTexto">
            <a:extLst>
              <a:ext uri="{FF2B5EF4-FFF2-40B4-BE49-F238E27FC236}">
                <a16:creationId xmlns:a16="http://schemas.microsoft.com/office/drawing/2014/main" id="{D2D67658-049E-4248-BF0A-471313A38ADE}"/>
              </a:ext>
            </a:extLst>
          </p:cNvPr>
          <p:cNvSpPr txBox="1">
            <a:spLocks noChangeArrowheads="1"/>
          </p:cNvSpPr>
          <p:nvPr/>
        </p:nvSpPr>
        <p:spPr bwMode="auto">
          <a:xfrm>
            <a:off x="370136"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¿Qué parámetros se pueden medir con el analizador de gases?</a:t>
            </a:r>
            <a:endParaRPr lang="en-GB" altLang="en-US" b="1" dirty="0">
              <a:solidFill>
                <a:schemeClr val="tx1">
                  <a:lumMod val="75000"/>
                  <a:lumOff val="25000"/>
                </a:schemeClr>
              </a:solidFill>
            </a:endParaRPr>
          </a:p>
        </p:txBody>
      </p:sp>
      <p:grpSp>
        <p:nvGrpSpPr>
          <p:cNvPr id="6" name="Grupo 5">
            <a:extLst>
              <a:ext uri="{FF2B5EF4-FFF2-40B4-BE49-F238E27FC236}">
                <a16:creationId xmlns:a16="http://schemas.microsoft.com/office/drawing/2014/main" id="{5012973A-01D3-430B-9A21-DFF4BDEEF32E}"/>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C7699C6E-90FF-4225-BD06-39CC898F1AE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8" name="Round Diagonal Corner Rectangle 9">
              <a:extLst>
                <a:ext uri="{FF2B5EF4-FFF2-40B4-BE49-F238E27FC236}">
                  <a16:creationId xmlns:a16="http://schemas.microsoft.com/office/drawing/2014/main" id="{B338DEB7-E92B-4FED-A656-C1F2236EE1E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2C5F3720-AE6E-42E6-83FB-EB633AEAA8B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66EB3EE2-70BB-45EE-BF9F-32847535E87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11" name="Tabla 10">
            <a:extLst>
              <a:ext uri="{FF2B5EF4-FFF2-40B4-BE49-F238E27FC236}">
                <a16:creationId xmlns:a16="http://schemas.microsoft.com/office/drawing/2014/main" id="{1B25F8C6-B98C-42ED-9C03-54A121951A0F}"/>
              </a:ext>
            </a:extLst>
          </p:cNvPr>
          <p:cNvGraphicFramePr>
            <a:graphicFrameLocks noGrp="1"/>
          </p:cNvGraphicFramePr>
          <p:nvPr>
            <p:extLst>
              <p:ext uri="{D42A27DB-BD31-4B8C-83A1-F6EECF244321}">
                <p14:modId xmlns:p14="http://schemas.microsoft.com/office/powerpoint/2010/main" val="1058545097"/>
              </p:ext>
            </p:extLst>
          </p:nvPr>
        </p:nvGraphicFramePr>
        <p:xfrm>
          <a:off x="370136" y="1628800"/>
          <a:ext cx="8403728" cy="4500501"/>
        </p:xfrm>
        <a:graphic>
          <a:graphicData uri="http://schemas.openxmlformats.org/drawingml/2006/table">
            <a:tbl>
              <a:tblPr bandRow="1">
                <a:tableStyleId>{5C22544A-7EE6-4342-B048-85BDC9FD1C3A}</a:tableStyleId>
              </a:tblPr>
              <a:tblGrid>
                <a:gridCol w="2524305">
                  <a:extLst>
                    <a:ext uri="{9D8B030D-6E8A-4147-A177-3AD203B41FA5}">
                      <a16:colId xmlns:a16="http://schemas.microsoft.com/office/drawing/2014/main" val="71559482"/>
                    </a:ext>
                  </a:extLst>
                </a:gridCol>
                <a:gridCol w="3096577">
                  <a:extLst>
                    <a:ext uri="{9D8B030D-6E8A-4147-A177-3AD203B41FA5}">
                      <a16:colId xmlns:a16="http://schemas.microsoft.com/office/drawing/2014/main" val="3636381258"/>
                    </a:ext>
                  </a:extLst>
                </a:gridCol>
                <a:gridCol w="2782846">
                  <a:extLst>
                    <a:ext uri="{9D8B030D-6E8A-4147-A177-3AD203B41FA5}">
                      <a16:colId xmlns:a16="http://schemas.microsoft.com/office/drawing/2014/main" val="3992500897"/>
                    </a:ext>
                  </a:extLst>
                </a:gridCol>
              </a:tblGrid>
              <a:tr h="61881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Análisis de valores</a:t>
                      </a: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Causas</a:t>
                      </a: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Soluciones</a:t>
                      </a:r>
                    </a:p>
                  </a:txBody>
                  <a:tcPr anchor="ctr">
                    <a:solidFill>
                      <a:srgbClr val="FFC000"/>
                    </a:solidFill>
                  </a:tcPr>
                </a:tc>
                <a:extLst>
                  <a:ext uri="{0D108BD9-81ED-4DB2-BD59-A6C34878D82A}">
                    <a16:rowId xmlns:a16="http://schemas.microsoft.com/office/drawing/2014/main" val="1786670265"/>
                  </a:ext>
                </a:extLst>
              </a:tr>
              <a:tr h="1042929">
                <a:tc>
                  <a:txBody>
                    <a:bodyPr/>
                    <a:lstStyle/>
                    <a:p>
                      <a:pPr algn="ctr"/>
                      <a:r>
                        <a:rPr lang="es-ES" sz="1400" dirty="0"/>
                        <a:t>Alto nivel de CO</a:t>
                      </a:r>
                    </a:p>
                    <a:p>
                      <a:pPr algn="ctr"/>
                      <a:r>
                        <a:rPr lang="es-ES" sz="1400" dirty="0"/>
                        <a:t>Bajo nivel de O</a:t>
                      </a:r>
                      <a:r>
                        <a:rPr lang="es-ES" sz="1050" dirty="0"/>
                        <a:t>2</a:t>
                      </a:r>
                      <a:endParaRPr lang="es-ES" sz="1400" dirty="0"/>
                    </a:p>
                  </a:txBody>
                  <a:tcPr anchor="ctr">
                    <a:solidFill>
                      <a:srgbClr val="E7EEEF"/>
                    </a:solidFill>
                  </a:tcPr>
                </a:tc>
                <a:tc>
                  <a:txBody>
                    <a:bodyPr/>
                    <a:lstStyle/>
                    <a:p>
                      <a:pPr algn="ctr"/>
                      <a:r>
                        <a:rPr lang="es-ES" sz="1400" dirty="0"/>
                        <a:t>Se introduce aire insuficiente en la caldera</a:t>
                      </a:r>
                    </a:p>
                  </a:txBody>
                  <a:tcPr anchor="ctr">
                    <a:solidFill>
                      <a:srgbClr val="E7EEEF"/>
                    </a:solidFill>
                  </a:tcPr>
                </a:tc>
                <a:tc>
                  <a:txBody>
                    <a:bodyPr/>
                    <a:lstStyle/>
                    <a:p>
                      <a:pPr algn="ctr"/>
                      <a:r>
                        <a:rPr lang="es-ES" sz="1400" dirty="0"/>
                        <a:t>Incrementar el flujo de aire que atraviesa el quemador</a:t>
                      </a:r>
                    </a:p>
                  </a:txBody>
                  <a:tcPr anchor="ctr">
                    <a:solidFill>
                      <a:srgbClr val="E7EEEF"/>
                    </a:solidFill>
                  </a:tcPr>
                </a:tc>
                <a:extLst>
                  <a:ext uri="{0D108BD9-81ED-4DB2-BD59-A6C34878D82A}">
                    <a16:rowId xmlns:a16="http://schemas.microsoft.com/office/drawing/2014/main" val="2953285026"/>
                  </a:ext>
                </a:extLst>
              </a:tr>
              <a:tr h="1163267">
                <a:tc>
                  <a:txBody>
                    <a:bodyPr/>
                    <a:lstStyle/>
                    <a:p>
                      <a:pPr algn="ctr"/>
                      <a:r>
                        <a:rPr lang="es-ES" sz="1400" dirty="0"/>
                        <a:t>Bajo nivel CO</a:t>
                      </a:r>
                      <a:r>
                        <a:rPr lang="es-ES" sz="1050" dirty="0"/>
                        <a:t>2</a:t>
                      </a:r>
                    </a:p>
                    <a:p>
                      <a:pPr algn="ctr"/>
                      <a:r>
                        <a:rPr lang="es-ES" sz="1400" dirty="0"/>
                        <a:t>Alto nivel de O</a:t>
                      </a:r>
                      <a:r>
                        <a:rPr lang="es-ES" sz="1050" dirty="0"/>
                        <a:t>2</a:t>
                      </a:r>
                      <a:endParaRPr lang="es-ES" sz="1400" dirty="0"/>
                    </a:p>
                  </a:txBody>
                  <a:tcPr anchor="ctr">
                    <a:solidFill>
                      <a:srgbClr val="E7EEEF"/>
                    </a:solidFill>
                  </a:tcPr>
                </a:tc>
                <a:tc>
                  <a:txBody>
                    <a:bodyPr/>
                    <a:lstStyle/>
                    <a:p>
                      <a:pPr algn="ctr"/>
                      <a:r>
                        <a:rPr lang="es-ES" sz="1400" dirty="0"/>
                        <a:t>Exceso de aire</a:t>
                      </a:r>
                    </a:p>
                  </a:txBody>
                  <a:tcPr anchor="ctr">
                    <a:solidFill>
                      <a:srgbClr val="E7EEEF"/>
                    </a:solidFill>
                  </a:tcPr>
                </a:tc>
                <a:tc>
                  <a:txBody>
                    <a:bodyPr/>
                    <a:lstStyle/>
                    <a:p>
                      <a:pPr algn="ctr"/>
                      <a:r>
                        <a:rPr lang="es-ES" sz="1400" dirty="0"/>
                        <a:t>Reducir el flujo de aire a través de la válvula de admisión del quemador</a:t>
                      </a:r>
                    </a:p>
                  </a:txBody>
                  <a:tcPr anchor="ctr">
                    <a:solidFill>
                      <a:srgbClr val="E7EEEF"/>
                    </a:solidFill>
                  </a:tcPr>
                </a:tc>
                <a:extLst>
                  <a:ext uri="{0D108BD9-81ED-4DB2-BD59-A6C34878D82A}">
                    <a16:rowId xmlns:a16="http://schemas.microsoft.com/office/drawing/2014/main" val="490796100"/>
                  </a:ext>
                </a:extLst>
              </a:tr>
              <a:tr h="558496">
                <a:tc>
                  <a:txBody>
                    <a:bodyPr/>
                    <a:lstStyle/>
                    <a:p>
                      <a:pPr algn="ctr"/>
                      <a:r>
                        <a:rPr lang="es-ES" sz="1400" dirty="0"/>
                        <a:t>Alto nivel CO</a:t>
                      </a:r>
                      <a:r>
                        <a:rPr lang="es-ES" sz="1050" dirty="0"/>
                        <a:t>2</a:t>
                      </a:r>
                    </a:p>
                    <a:p>
                      <a:pPr algn="ctr"/>
                      <a:r>
                        <a:rPr lang="es-ES" sz="1400" dirty="0"/>
                        <a:t>Alto nivel O</a:t>
                      </a:r>
                      <a:r>
                        <a:rPr lang="es-ES" sz="1050" dirty="0"/>
                        <a:t>2</a:t>
                      </a:r>
                      <a:endParaRPr lang="es-ES" sz="1400" dirty="0"/>
                    </a:p>
                  </a:txBody>
                  <a:tcPr anchor="ctr">
                    <a:solidFill>
                      <a:srgbClr val="E7EEEF"/>
                    </a:solidFill>
                  </a:tcPr>
                </a:tc>
                <a:tc>
                  <a:txBody>
                    <a:bodyPr/>
                    <a:lstStyle/>
                    <a:p>
                      <a:pPr algn="ctr"/>
                      <a:r>
                        <a:rPr lang="es-ES" sz="1400" dirty="0"/>
                        <a:t>Mezcla inadecuada aire - combustible</a:t>
                      </a:r>
                    </a:p>
                  </a:txBody>
                  <a:tcPr anchor="ctr">
                    <a:solidFill>
                      <a:srgbClr val="E7EEEF"/>
                    </a:solidFill>
                  </a:tcPr>
                </a:tc>
                <a:tc>
                  <a:txBody>
                    <a:bodyPr/>
                    <a:lstStyle/>
                    <a:p>
                      <a:pPr algn="ctr"/>
                      <a:r>
                        <a:rPr lang="es-ES" sz="1400" dirty="0"/>
                        <a:t>Limpiar el inyector del quemador</a:t>
                      </a:r>
                    </a:p>
                  </a:txBody>
                  <a:tcPr anchor="ctr">
                    <a:solidFill>
                      <a:srgbClr val="E7EEEF"/>
                    </a:solidFill>
                  </a:tcPr>
                </a:tc>
                <a:extLst>
                  <a:ext uri="{0D108BD9-81ED-4DB2-BD59-A6C34878D82A}">
                    <a16:rowId xmlns:a16="http://schemas.microsoft.com/office/drawing/2014/main" val="1911806124"/>
                  </a:ext>
                </a:extLst>
              </a:tr>
              <a:tr h="558496">
                <a:tc>
                  <a:txBody>
                    <a:bodyPr/>
                    <a:lstStyle/>
                    <a:p>
                      <a:pPr algn="ctr"/>
                      <a:r>
                        <a:rPr lang="es-ES" sz="1400" dirty="0"/>
                        <a:t>Temperatura muros &gt; temperatura ambiente</a:t>
                      </a:r>
                    </a:p>
                  </a:txBody>
                  <a:tcPr anchor="ctr">
                    <a:solidFill>
                      <a:srgbClr val="E7EEEF"/>
                    </a:solidFill>
                  </a:tcPr>
                </a:tc>
                <a:tc>
                  <a:txBody>
                    <a:bodyPr/>
                    <a:lstStyle/>
                    <a:p>
                      <a:pPr algn="ctr"/>
                      <a:r>
                        <a:rPr lang="es-ES" sz="1400" dirty="0"/>
                        <a:t>Caldera antigua con aislamiento insuficiente</a:t>
                      </a:r>
                    </a:p>
                  </a:txBody>
                  <a:tcPr anchor="ctr">
                    <a:solidFill>
                      <a:srgbClr val="E7EEEF"/>
                    </a:solidFill>
                  </a:tcPr>
                </a:tc>
                <a:tc>
                  <a:txBody>
                    <a:bodyPr/>
                    <a:lstStyle/>
                    <a:p>
                      <a:pPr algn="ctr"/>
                      <a:r>
                        <a:rPr lang="es-ES" sz="1400" dirty="0"/>
                        <a:t>Reemplazar aislamiento</a:t>
                      </a:r>
                    </a:p>
                  </a:txBody>
                  <a:tcPr anchor="ctr">
                    <a:solidFill>
                      <a:srgbClr val="E7EEEF"/>
                    </a:solidFill>
                  </a:tcPr>
                </a:tc>
                <a:extLst>
                  <a:ext uri="{0D108BD9-81ED-4DB2-BD59-A6C34878D82A}">
                    <a16:rowId xmlns:a16="http://schemas.microsoft.com/office/drawing/2014/main" val="1145784323"/>
                  </a:ext>
                </a:extLst>
              </a:tr>
              <a:tr h="558496">
                <a:tc>
                  <a:txBody>
                    <a:bodyPr/>
                    <a:lstStyle/>
                    <a:p>
                      <a:pPr algn="ctr"/>
                      <a:r>
                        <a:rPr lang="es-ES" sz="1400" dirty="0"/>
                        <a:t>Temperatura de los gases de escape &gt; 230 </a:t>
                      </a:r>
                      <a:r>
                        <a:rPr lang="es-ES" sz="1400" dirty="0" err="1"/>
                        <a:t>ºC</a:t>
                      </a:r>
                      <a:endParaRPr lang="es-ES" sz="1400" dirty="0"/>
                    </a:p>
                  </a:txBody>
                  <a:tcPr anchor="ctr">
                    <a:solidFill>
                      <a:srgbClr val="E7EEEF"/>
                    </a:solidFill>
                  </a:tcPr>
                </a:tc>
                <a:tc>
                  <a:txBody>
                    <a:bodyPr/>
                    <a:lstStyle/>
                    <a:p>
                      <a:pPr algn="ctr"/>
                      <a:r>
                        <a:rPr lang="es-ES" sz="1400" dirty="0"/>
                        <a:t>Intercambiador de calor inadecuado</a:t>
                      </a:r>
                    </a:p>
                  </a:txBody>
                  <a:tcPr anchor="ctr">
                    <a:solidFill>
                      <a:srgbClr val="E7EEEF"/>
                    </a:solidFill>
                  </a:tcPr>
                </a:tc>
                <a:tc>
                  <a:txBody>
                    <a:bodyPr/>
                    <a:lstStyle/>
                    <a:p>
                      <a:pPr algn="ctr"/>
                      <a:r>
                        <a:rPr lang="es-ES" sz="1400" dirty="0"/>
                        <a:t>Limpiar el interior de la caldera</a:t>
                      </a:r>
                    </a:p>
                  </a:txBody>
                  <a:tcPr anchor="ctr">
                    <a:solidFill>
                      <a:srgbClr val="E7EEEF"/>
                    </a:solidFill>
                  </a:tcPr>
                </a:tc>
                <a:extLst>
                  <a:ext uri="{0D108BD9-81ED-4DB2-BD59-A6C34878D82A}">
                    <a16:rowId xmlns:a16="http://schemas.microsoft.com/office/drawing/2014/main" val="2048715142"/>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3 CuadroTexto">
            <a:extLst>
              <a:ext uri="{FF2B5EF4-FFF2-40B4-BE49-F238E27FC236}">
                <a16:creationId xmlns:a16="http://schemas.microsoft.com/office/drawing/2014/main" id="{749B1F2F-6178-459A-8E93-549AAC11F352}"/>
              </a:ext>
            </a:extLst>
          </p:cNvPr>
          <p:cNvSpPr txBox="1">
            <a:spLocks noChangeArrowheads="1"/>
          </p:cNvSpPr>
          <p:nvPr/>
        </p:nvSpPr>
        <p:spPr bwMode="auto">
          <a:xfrm>
            <a:off x="356628" y="1196752"/>
            <a:ext cx="87259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u="sng" dirty="0">
                <a:solidFill>
                  <a:srgbClr val="FFC000"/>
                </a:solidFill>
              </a:rPr>
              <a:t>Pérdidas de calor en los gases de combustión</a:t>
            </a:r>
            <a:r>
              <a:rPr lang="en-GB" altLang="en-US" b="1" u="sng" dirty="0">
                <a:solidFill>
                  <a:srgbClr val="FFC000"/>
                </a:solidFill>
              </a:rPr>
              <a:t>:</a:t>
            </a:r>
          </a:p>
          <a:p>
            <a:pPr algn="just" eaLnBrk="1" hangingPunct="1"/>
            <a:endParaRPr lang="es-ES" altLang="en-US" dirty="0"/>
          </a:p>
          <a:p>
            <a:pPr algn="l"/>
            <a:r>
              <a:rPr lang="es-ES" altLang="en-US" sz="1800" b="1" dirty="0">
                <a:solidFill>
                  <a:schemeClr val="tx1">
                    <a:lumMod val="75000"/>
                    <a:lumOff val="25000"/>
                  </a:schemeClr>
                </a:solidFill>
              </a:rPr>
              <a:t>Pérdidas = flujo de gases (kg/Nm</a:t>
            </a:r>
            <a:r>
              <a:rPr lang="es-ES" altLang="en-US" sz="1800" b="1" baseline="30000" dirty="0">
                <a:solidFill>
                  <a:schemeClr val="tx1">
                    <a:lumMod val="75000"/>
                    <a:lumOff val="25000"/>
                  </a:schemeClr>
                </a:solidFill>
              </a:rPr>
              <a:t>3</a:t>
            </a:r>
            <a:r>
              <a:rPr lang="es-ES" altLang="en-US" sz="1800" b="1" dirty="0">
                <a:solidFill>
                  <a:schemeClr val="tx1">
                    <a:lumMod val="75000"/>
                    <a:lumOff val="25000"/>
                  </a:schemeClr>
                </a:solidFill>
              </a:rPr>
              <a:t>comb) x (Entalpía de gases (kcal/kg vapor</a:t>
            </a:r>
            <a:r>
              <a:rPr lang="es-ES" altLang="en-US" sz="1800" dirty="0">
                <a:solidFill>
                  <a:schemeClr val="tx1">
                    <a:lumMod val="75000"/>
                    <a:lumOff val="25000"/>
                  </a:schemeClr>
                </a:solidFill>
              </a:rPr>
              <a:t>)</a:t>
            </a:r>
          </a:p>
        </p:txBody>
      </p:sp>
      <p:pic>
        <p:nvPicPr>
          <p:cNvPr id="68612" name="Picture 3">
            <a:extLst>
              <a:ext uri="{FF2B5EF4-FFF2-40B4-BE49-F238E27FC236}">
                <a16:creationId xmlns:a16="http://schemas.microsoft.com/office/drawing/2014/main" id="{1762E80D-E521-4C19-A23C-5A0718411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01" t="34708" r="13748" b="48965"/>
          <a:stretch>
            <a:fillRect/>
          </a:stretch>
        </p:blipFill>
        <p:spPr bwMode="auto">
          <a:xfrm>
            <a:off x="20638" y="2457450"/>
            <a:ext cx="9123362"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5">
            <a:extLst>
              <a:ext uri="{FF2B5EF4-FFF2-40B4-BE49-F238E27FC236}">
                <a16:creationId xmlns:a16="http://schemas.microsoft.com/office/drawing/2014/main" id="{298FBB25-DAB2-4E1E-AFDC-C7DB51FAFA4E}"/>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EBDD0582-C014-4E95-BCA2-68B54382C5B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8" name="Round Diagonal Corner Rectangle 9">
              <a:extLst>
                <a:ext uri="{FF2B5EF4-FFF2-40B4-BE49-F238E27FC236}">
                  <a16:creationId xmlns:a16="http://schemas.microsoft.com/office/drawing/2014/main" id="{3805BB04-130F-4425-AC0A-976BFAA92B0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9D99CE8D-0C92-405D-8BC7-8DD2161E6E32}"/>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89C8F289-AF9E-4887-9251-45071738991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a:extLst>
              <a:ext uri="{FF2B5EF4-FFF2-40B4-BE49-F238E27FC236}">
                <a16:creationId xmlns:a16="http://schemas.microsoft.com/office/drawing/2014/main" id="{A376ED29-BC1A-4A98-84DB-3FD3ACEBE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67" t="28000" r="45119" b="16380"/>
          <a:stretch>
            <a:fillRect/>
          </a:stretch>
        </p:blipFill>
        <p:spPr bwMode="auto">
          <a:xfrm>
            <a:off x="1547664" y="1412776"/>
            <a:ext cx="5347168" cy="430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o 1">
            <a:extLst>
              <a:ext uri="{FF2B5EF4-FFF2-40B4-BE49-F238E27FC236}">
                <a16:creationId xmlns:a16="http://schemas.microsoft.com/office/drawing/2014/main" id="{9DA47E81-DEDB-492D-86EB-03E2BA8D878C}"/>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9DF64EFF-465C-4FF1-90C6-9BDADEA52E6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5" name="Round Diagonal Corner Rectangle 9">
              <a:extLst>
                <a:ext uri="{FF2B5EF4-FFF2-40B4-BE49-F238E27FC236}">
                  <a16:creationId xmlns:a16="http://schemas.microsoft.com/office/drawing/2014/main" id="{E41F57D4-C3F2-4B13-9329-1ADB2F0825EE}"/>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6" name="TextBox 3">
              <a:extLst>
                <a:ext uri="{FF2B5EF4-FFF2-40B4-BE49-F238E27FC236}">
                  <a16:creationId xmlns:a16="http://schemas.microsoft.com/office/drawing/2014/main" id="{69BD1385-FC2C-485D-BE8D-003735E9DDC5}"/>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8" name="Rectángulo 7">
              <a:extLst>
                <a:ext uri="{FF2B5EF4-FFF2-40B4-BE49-F238E27FC236}">
                  <a16:creationId xmlns:a16="http://schemas.microsoft.com/office/drawing/2014/main" id="{D6AFA9C6-2767-400C-8680-6DF01528D16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3 CuadroTexto">
            <a:extLst>
              <a:ext uri="{FF2B5EF4-FFF2-40B4-BE49-F238E27FC236}">
                <a16:creationId xmlns:a16="http://schemas.microsoft.com/office/drawing/2014/main" id="{988A0667-455D-4E68-BFAB-A74F18EE8EE6}"/>
              </a:ext>
            </a:extLst>
          </p:cNvPr>
          <p:cNvSpPr txBox="1">
            <a:spLocks noChangeArrowheads="1"/>
          </p:cNvSpPr>
          <p:nvPr/>
        </p:nvSpPr>
        <p:spPr bwMode="auto">
          <a:xfrm>
            <a:off x="368300" y="1249127"/>
            <a:ext cx="889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b="1" u="sng" dirty="0">
                <a:solidFill>
                  <a:srgbClr val="FFC000"/>
                </a:solidFill>
              </a:rPr>
              <a:t>Pérdidas por radiación:</a:t>
            </a:r>
          </a:p>
        </p:txBody>
      </p:sp>
      <p:pic>
        <p:nvPicPr>
          <p:cNvPr id="70660" name="Picture 2" descr="http://t1.gstatic.com/images?q=tbn:ANd9GcQ-hb9-SfF53A-fApnM4fySqCJ87MwbEPU-8qqZM7AwcDivyh8uqQ">
            <a:extLst>
              <a:ext uri="{FF2B5EF4-FFF2-40B4-BE49-F238E27FC236}">
                <a16:creationId xmlns:a16="http://schemas.microsoft.com/office/drawing/2014/main" id="{DC16E1C5-8C55-4BF0-8F2E-7DAB0DFB02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71" t="-9768" r="-37441" b="-6336"/>
          <a:stretch/>
        </p:blipFill>
        <p:spPr bwMode="auto">
          <a:xfrm>
            <a:off x="5904148" y="2793705"/>
            <a:ext cx="3556634" cy="36100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descr="Descripción: \\Boole\eficiencia\Proyectos\Undesa\CALDERAS\Termografias\IR_2907.jpg">
            <a:extLst>
              <a:ext uri="{FF2B5EF4-FFF2-40B4-BE49-F238E27FC236}">
                <a16:creationId xmlns:a16="http://schemas.microsoft.com/office/drawing/2014/main" id="{066AC434-8DFC-4655-92A9-2549882B9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564"/>
          <a:stretch>
            <a:fillRect/>
          </a:stretch>
        </p:blipFill>
        <p:spPr bwMode="auto">
          <a:xfrm>
            <a:off x="143508" y="2664294"/>
            <a:ext cx="3409776" cy="34226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0662" name="Picture 3">
            <a:extLst>
              <a:ext uri="{FF2B5EF4-FFF2-40B4-BE49-F238E27FC236}">
                <a16:creationId xmlns:a16="http://schemas.microsoft.com/office/drawing/2014/main" id="{D017FB91-B943-4CA7-9235-44A920CF5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560" t="7381" r="36224" b="17061"/>
          <a:stretch>
            <a:fillRect/>
          </a:stretch>
        </p:blipFill>
        <p:spPr bwMode="auto">
          <a:xfrm>
            <a:off x="3033091" y="2688147"/>
            <a:ext cx="3394092" cy="345639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0663" name="1 CuadroTexto">
            <a:extLst>
              <a:ext uri="{FF2B5EF4-FFF2-40B4-BE49-F238E27FC236}">
                <a16:creationId xmlns:a16="http://schemas.microsoft.com/office/drawing/2014/main" id="{420EC90D-C32D-4791-BE07-580CF727D804}"/>
              </a:ext>
            </a:extLst>
          </p:cNvPr>
          <p:cNvSpPr txBox="1">
            <a:spLocks noChangeArrowheads="1"/>
          </p:cNvSpPr>
          <p:nvPr/>
        </p:nvSpPr>
        <p:spPr bwMode="auto">
          <a:xfrm>
            <a:off x="4090440" y="1243259"/>
            <a:ext cx="466991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Estas pérdidas son muy fáciles de detectar, pero es difícil determinar cuánto calor se pierde.</a:t>
            </a:r>
            <a:endParaRPr lang="en-GB" altLang="en-US" dirty="0">
              <a:solidFill>
                <a:schemeClr val="tx1">
                  <a:lumMod val="75000"/>
                  <a:lumOff val="25000"/>
                </a:schemeClr>
              </a:solidFill>
            </a:endParaRPr>
          </a:p>
        </p:txBody>
      </p:sp>
      <p:grpSp>
        <p:nvGrpSpPr>
          <p:cNvPr id="9" name="Grupo 8">
            <a:extLst>
              <a:ext uri="{FF2B5EF4-FFF2-40B4-BE49-F238E27FC236}">
                <a16:creationId xmlns:a16="http://schemas.microsoft.com/office/drawing/2014/main" id="{1334709E-8974-45F8-B1BA-221197681690}"/>
              </a:ext>
            </a:extLst>
          </p:cNvPr>
          <p:cNvGrpSpPr/>
          <p:nvPr/>
        </p:nvGrpSpPr>
        <p:grpSpPr>
          <a:xfrm>
            <a:off x="17051" y="5322"/>
            <a:ext cx="8756813" cy="759382"/>
            <a:chOff x="17051" y="5322"/>
            <a:chExt cx="8756813" cy="759382"/>
          </a:xfrm>
        </p:grpSpPr>
        <p:sp>
          <p:nvSpPr>
            <p:cNvPr id="10" name="Titel 1">
              <a:extLst>
                <a:ext uri="{FF2B5EF4-FFF2-40B4-BE49-F238E27FC236}">
                  <a16:creationId xmlns:a16="http://schemas.microsoft.com/office/drawing/2014/main" id="{C8A47417-AAE3-446C-9091-A7C7F97AA5B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1" name="Round Diagonal Corner Rectangle 9">
              <a:extLst>
                <a:ext uri="{FF2B5EF4-FFF2-40B4-BE49-F238E27FC236}">
                  <a16:creationId xmlns:a16="http://schemas.microsoft.com/office/drawing/2014/main" id="{C455EE17-A91A-4344-AF7E-093942E3AA10}"/>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36FABA37-4D6F-4AD4-BFD0-7135DD608667}"/>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87523A35-0863-4FAC-BC84-F8B1B482747C}"/>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3 CuadroTexto">
            <a:extLst>
              <a:ext uri="{FF2B5EF4-FFF2-40B4-BE49-F238E27FC236}">
                <a16:creationId xmlns:a16="http://schemas.microsoft.com/office/drawing/2014/main" id="{3249E0A1-F6E6-4F63-BD6C-DAF057B3C2F9}"/>
              </a:ext>
            </a:extLst>
          </p:cNvPr>
          <p:cNvSpPr txBox="1">
            <a:spLocks noChangeArrowheads="1"/>
          </p:cNvSpPr>
          <p:nvPr/>
        </p:nvSpPr>
        <p:spPr bwMode="auto">
          <a:xfrm>
            <a:off x="323427" y="1162685"/>
            <a:ext cx="889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u="sng" dirty="0">
                <a:solidFill>
                  <a:srgbClr val="FFC000"/>
                </a:solidFill>
              </a:rPr>
              <a:t>Pérdidas por radiación:</a:t>
            </a:r>
          </a:p>
        </p:txBody>
      </p:sp>
      <p:pic>
        <p:nvPicPr>
          <p:cNvPr id="8" name="Picture 2">
            <a:extLst>
              <a:ext uri="{FF2B5EF4-FFF2-40B4-BE49-F238E27FC236}">
                <a16:creationId xmlns:a16="http://schemas.microsoft.com/office/drawing/2014/main" id="{9139751B-3FF3-415F-A81C-516D5314D6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72" t="24907" r="36389" b="9530"/>
          <a:stretch/>
        </p:blipFill>
        <p:spPr bwMode="auto">
          <a:xfrm rot="195117">
            <a:off x="4584337" y="891262"/>
            <a:ext cx="4422922" cy="4847383"/>
          </a:xfrm>
          <a:prstGeom prst="rect">
            <a:avLst/>
          </a:prstGeom>
          <a:noFill/>
          <a:ln>
            <a:noFill/>
          </a:ln>
          <a:effectLst/>
          <a:scene3d>
            <a:camera prst="orthographicFront">
              <a:rot lat="0" lon="0" rev="18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4 CuadroTexto">
            <a:extLst>
              <a:ext uri="{FF2B5EF4-FFF2-40B4-BE49-F238E27FC236}">
                <a16:creationId xmlns:a16="http://schemas.microsoft.com/office/drawing/2014/main" id="{90EA7531-2233-467C-A04F-6B89511F6B4F}"/>
              </a:ext>
            </a:extLst>
          </p:cNvPr>
          <p:cNvSpPr txBox="1">
            <a:spLocks noChangeArrowheads="1"/>
          </p:cNvSpPr>
          <p:nvPr/>
        </p:nvSpPr>
        <p:spPr bwMode="auto">
          <a:xfrm>
            <a:off x="5297488" y="5837238"/>
            <a:ext cx="3703637"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200" dirty="0"/>
              <a:t>Diferencia de temperatura (interior - exterior)</a:t>
            </a:r>
          </a:p>
        </p:txBody>
      </p:sp>
      <p:sp>
        <p:nvSpPr>
          <p:cNvPr id="72710" name="9 CuadroTexto">
            <a:extLst>
              <a:ext uri="{FF2B5EF4-FFF2-40B4-BE49-F238E27FC236}">
                <a16:creationId xmlns:a16="http://schemas.microsoft.com/office/drawing/2014/main" id="{404B1CB0-0E6C-4DAC-B70A-12C7459CB229}"/>
              </a:ext>
            </a:extLst>
          </p:cNvPr>
          <p:cNvSpPr txBox="1">
            <a:spLocks noChangeArrowheads="1"/>
          </p:cNvSpPr>
          <p:nvPr/>
        </p:nvSpPr>
        <p:spPr bwMode="auto">
          <a:xfrm rot="-5400000">
            <a:off x="2246313" y="3376613"/>
            <a:ext cx="49244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200" dirty="0"/>
              <a:t>Pérdidas por radicación (w/m</a:t>
            </a:r>
            <a:r>
              <a:rPr lang="es-ES" altLang="en-US" sz="1200" baseline="30000" dirty="0"/>
              <a:t>2</a:t>
            </a:r>
            <a:r>
              <a:rPr lang="es-ES" altLang="en-US" sz="1200" dirty="0"/>
              <a:t>)</a:t>
            </a:r>
          </a:p>
        </p:txBody>
      </p:sp>
      <p:pic>
        <p:nvPicPr>
          <p:cNvPr id="72711" name="Picture 2" descr="C:\Users\aortego\Desktop\19_1%20TERMOGRAFIA%20FRONTAL%20CALDERA%20PLANTA%20PROCESADORA%20LECHE%20EN%20TACHIRA.jpg">
            <a:extLst>
              <a:ext uri="{FF2B5EF4-FFF2-40B4-BE49-F238E27FC236}">
                <a16:creationId xmlns:a16="http://schemas.microsoft.com/office/drawing/2014/main" id="{5AD62D0C-E1C9-4CD2-A182-3F0896455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74" y="2204864"/>
            <a:ext cx="3317295" cy="3317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upo 9">
            <a:extLst>
              <a:ext uri="{FF2B5EF4-FFF2-40B4-BE49-F238E27FC236}">
                <a16:creationId xmlns:a16="http://schemas.microsoft.com/office/drawing/2014/main" id="{466FE786-104F-4FBE-8597-B05A780D0982}"/>
              </a:ext>
            </a:extLst>
          </p:cNvPr>
          <p:cNvGrpSpPr/>
          <p:nvPr/>
        </p:nvGrpSpPr>
        <p:grpSpPr>
          <a:xfrm>
            <a:off x="17051" y="5322"/>
            <a:ext cx="8756813" cy="759382"/>
            <a:chOff x="17051" y="5322"/>
            <a:chExt cx="8756813" cy="759382"/>
          </a:xfrm>
        </p:grpSpPr>
        <p:sp>
          <p:nvSpPr>
            <p:cNvPr id="11" name="Titel 1">
              <a:extLst>
                <a:ext uri="{FF2B5EF4-FFF2-40B4-BE49-F238E27FC236}">
                  <a16:creationId xmlns:a16="http://schemas.microsoft.com/office/drawing/2014/main" id="{B7ECD750-6106-4725-8BF7-A2105E1BDB13}"/>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2" name="Round Diagonal Corner Rectangle 9">
              <a:extLst>
                <a:ext uri="{FF2B5EF4-FFF2-40B4-BE49-F238E27FC236}">
                  <a16:creationId xmlns:a16="http://schemas.microsoft.com/office/drawing/2014/main" id="{9F802CB6-5BDF-4B09-B660-1470E6BBA83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9E295261-5539-4B15-AA8B-015C632AC1A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5ACCEFFA-D388-46CF-957C-7A6C7B3C20F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objeto&#10;&#10;Descripción generada automáticamente">
            <a:extLst>
              <a:ext uri="{FF2B5EF4-FFF2-40B4-BE49-F238E27FC236}">
                <a16:creationId xmlns:a16="http://schemas.microsoft.com/office/drawing/2014/main" id="{3BCE928A-276E-4636-9FBC-70A26C79E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651" y="2129090"/>
            <a:ext cx="3972864" cy="3972864"/>
          </a:xfrm>
          <a:prstGeom prst="rect">
            <a:avLst/>
          </a:prstGeom>
        </p:spPr>
      </p:pic>
      <p:sp>
        <p:nvSpPr>
          <p:cNvPr id="25" name="Rectángulo 24">
            <a:extLst>
              <a:ext uri="{FF2B5EF4-FFF2-40B4-BE49-F238E27FC236}">
                <a16:creationId xmlns:a16="http://schemas.microsoft.com/office/drawing/2014/main" id="{79211794-DE3D-4670-BB47-9A740E9253B1}"/>
              </a:ext>
            </a:extLst>
          </p:cNvPr>
          <p:cNvSpPr/>
          <p:nvPr/>
        </p:nvSpPr>
        <p:spPr>
          <a:xfrm>
            <a:off x="3995936" y="1880828"/>
            <a:ext cx="5148064" cy="43564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755" name="2 CuadroTexto">
            <a:extLst>
              <a:ext uri="{FF2B5EF4-FFF2-40B4-BE49-F238E27FC236}">
                <a16:creationId xmlns:a16="http://schemas.microsoft.com/office/drawing/2014/main" id="{A08665B7-5154-4091-9043-2EF7841CA920}"/>
              </a:ext>
            </a:extLst>
          </p:cNvPr>
          <p:cNvSpPr txBox="1">
            <a:spLocks noChangeArrowheads="1"/>
          </p:cNvSpPr>
          <p:nvPr/>
        </p:nvSpPr>
        <p:spPr bwMode="auto">
          <a:xfrm>
            <a:off x="259936" y="1355725"/>
            <a:ext cx="851392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Medidas que se pueden tomar para mejorar la eficiencia energética en calderas:</a:t>
            </a:r>
          </a:p>
          <a:p>
            <a:pPr algn="just"/>
            <a:endParaRPr lang="es-ES" altLang="en-US" b="1" dirty="0"/>
          </a:p>
          <a:p>
            <a:pPr algn="just"/>
            <a:r>
              <a:rPr lang="es-ES" altLang="en-US" dirty="0"/>
              <a:t>	</a:t>
            </a:r>
            <a:r>
              <a:rPr lang="es-ES" altLang="en-US" dirty="0">
                <a:solidFill>
                  <a:schemeClr val="tx1">
                    <a:lumMod val="75000"/>
                    <a:lumOff val="25000"/>
                  </a:schemeClr>
                </a:solidFill>
              </a:rPr>
              <a:t>Regulación de la combustión.</a:t>
            </a:r>
          </a:p>
          <a:p>
            <a:pPr algn="just"/>
            <a:endParaRPr lang="es-ES" altLang="en-US" dirty="0">
              <a:solidFill>
                <a:schemeClr val="tx1">
                  <a:lumMod val="75000"/>
                  <a:lumOff val="25000"/>
                </a:schemeClr>
              </a:solidFill>
            </a:endParaRPr>
          </a:p>
          <a:p>
            <a:pPr algn="just"/>
            <a:r>
              <a:rPr lang="es-ES" altLang="en-US" dirty="0">
                <a:solidFill>
                  <a:schemeClr val="tx1">
                    <a:lumMod val="75000"/>
                    <a:lumOff val="25000"/>
                  </a:schemeClr>
                </a:solidFill>
              </a:rPr>
              <a:t>	Recuperación de calor de gases de combustión.</a:t>
            </a:r>
          </a:p>
          <a:p>
            <a:pPr algn="just"/>
            <a:endParaRPr lang="es-ES" altLang="en-US" dirty="0">
              <a:solidFill>
                <a:schemeClr val="tx1">
                  <a:lumMod val="75000"/>
                  <a:lumOff val="25000"/>
                </a:schemeClr>
              </a:solidFill>
            </a:endParaRPr>
          </a:p>
          <a:p>
            <a:pPr algn="just"/>
            <a:r>
              <a:rPr lang="es-ES" altLang="en-US" dirty="0">
                <a:solidFill>
                  <a:schemeClr val="tx1">
                    <a:lumMod val="75000"/>
                    <a:lumOff val="25000"/>
                  </a:schemeClr>
                </a:solidFill>
              </a:rPr>
              <a:t>	Aislamiento de tuberías.</a:t>
            </a:r>
          </a:p>
          <a:p>
            <a:pPr algn="just"/>
            <a:endParaRPr lang="es-ES" altLang="en-US" dirty="0">
              <a:solidFill>
                <a:schemeClr val="tx1">
                  <a:lumMod val="75000"/>
                  <a:lumOff val="25000"/>
                </a:schemeClr>
              </a:solidFill>
            </a:endParaRPr>
          </a:p>
          <a:p>
            <a:pPr algn="just"/>
            <a:r>
              <a:rPr lang="es-ES" altLang="en-US" dirty="0">
                <a:solidFill>
                  <a:schemeClr val="tx1">
                    <a:lumMod val="75000"/>
                    <a:lumOff val="25000"/>
                  </a:schemeClr>
                </a:solidFill>
              </a:rPr>
              <a:t>	Recuperación de calor de condensados.</a:t>
            </a:r>
          </a:p>
          <a:p>
            <a:pPr algn="just"/>
            <a:endParaRPr lang="es-ES" altLang="en-US" dirty="0">
              <a:solidFill>
                <a:schemeClr val="tx1">
                  <a:lumMod val="75000"/>
                  <a:lumOff val="25000"/>
                </a:schemeClr>
              </a:solidFill>
            </a:endParaRPr>
          </a:p>
          <a:p>
            <a:pPr algn="just"/>
            <a:r>
              <a:rPr lang="es-ES" altLang="en-US" dirty="0">
                <a:solidFill>
                  <a:schemeClr val="tx1">
                    <a:lumMod val="75000"/>
                    <a:lumOff val="25000"/>
                  </a:schemeClr>
                </a:solidFill>
              </a:rPr>
              <a:t>	Recuperación de calor de purgas de calderas.</a:t>
            </a:r>
            <a:endParaRPr lang="en-GB" altLang="en-US" dirty="0">
              <a:solidFill>
                <a:schemeClr val="tx1">
                  <a:lumMod val="75000"/>
                  <a:lumOff val="25000"/>
                </a:schemeClr>
              </a:solidFill>
            </a:endParaRPr>
          </a:p>
        </p:txBody>
      </p:sp>
      <p:grpSp>
        <p:nvGrpSpPr>
          <p:cNvPr id="5" name="Group 37">
            <a:extLst>
              <a:ext uri="{FF2B5EF4-FFF2-40B4-BE49-F238E27FC236}">
                <a16:creationId xmlns:a16="http://schemas.microsoft.com/office/drawing/2014/main" id="{1F6BC39A-2366-4A75-B9A1-05DCD9611B91}"/>
              </a:ext>
            </a:extLst>
          </p:cNvPr>
          <p:cNvGrpSpPr/>
          <p:nvPr/>
        </p:nvGrpSpPr>
        <p:grpSpPr>
          <a:xfrm>
            <a:off x="448412" y="2251607"/>
            <a:ext cx="522671" cy="503895"/>
            <a:chOff x="2850424" y="1533376"/>
            <a:chExt cx="755923" cy="755923"/>
          </a:xfrm>
        </p:grpSpPr>
        <p:sp>
          <p:nvSpPr>
            <p:cNvPr id="6" name="Oval 24">
              <a:extLst>
                <a:ext uri="{FF2B5EF4-FFF2-40B4-BE49-F238E27FC236}">
                  <a16:creationId xmlns:a16="http://schemas.microsoft.com/office/drawing/2014/main" id="{7C81B7DC-1F27-483B-8A60-36A9452800F3}"/>
                </a:ext>
              </a:extLst>
            </p:cNvPr>
            <p:cNvSpPr/>
            <p:nvPr/>
          </p:nvSpPr>
          <p:spPr>
            <a:xfrm>
              <a:off x="2850424" y="1533376"/>
              <a:ext cx="755923" cy="755923"/>
            </a:xfrm>
            <a:prstGeom prst="ellipse">
              <a:avLst/>
            </a:prstGeom>
            <a:solidFill>
              <a:srgbClr val="9DC6A5"/>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7" name="Oval 25">
              <a:extLst>
                <a:ext uri="{FF2B5EF4-FFF2-40B4-BE49-F238E27FC236}">
                  <a16:creationId xmlns:a16="http://schemas.microsoft.com/office/drawing/2014/main" id="{890CAC23-3D79-4A9A-B8E0-065036B8D71C}"/>
                </a:ext>
              </a:extLst>
            </p:cNvPr>
            <p:cNvSpPr/>
            <p:nvPr/>
          </p:nvSpPr>
          <p:spPr>
            <a:xfrm>
              <a:off x="2923289" y="1606241"/>
              <a:ext cx="610192" cy="610192"/>
            </a:xfrm>
            <a:prstGeom prst="ellipse">
              <a:avLst/>
            </a:prstGeom>
            <a:solidFill>
              <a:srgbClr val="FAFAFA"/>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1</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8" name="Group 38">
            <a:extLst>
              <a:ext uri="{FF2B5EF4-FFF2-40B4-BE49-F238E27FC236}">
                <a16:creationId xmlns:a16="http://schemas.microsoft.com/office/drawing/2014/main" id="{177A8A8B-C3F7-4CA9-8CA3-D3D71B0C25F2}"/>
              </a:ext>
            </a:extLst>
          </p:cNvPr>
          <p:cNvGrpSpPr/>
          <p:nvPr/>
        </p:nvGrpSpPr>
        <p:grpSpPr>
          <a:xfrm>
            <a:off x="448411" y="2859563"/>
            <a:ext cx="522671" cy="523799"/>
            <a:chOff x="2850424" y="2366365"/>
            <a:chExt cx="755923" cy="755923"/>
          </a:xfrm>
        </p:grpSpPr>
        <p:sp>
          <p:nvSpPr>
            <p:cNvPr id="9" name="Oval 22">
              <a:extLst>
                <a:ext uri="{FF2B5EF4-FFF2-40B4-BE49-F238E27FC236}">
                  <a16:creationId xmlns:a16="http://schemas.microsoft.com/office/drawing/2014/main" id="{DF92F526-8C3B-43FF-927D-6A59D02300E1}"/>
                </a:ext>
              </a:extLst>
            </p:cNvPr>
            <p:cNvSpPr/>
            <p:nvPr/>
          </p:nvSpPr>
          <p:spPr>
            <a:xfrm>
              <a:off x="2850424" y="2366365"/>
              <a:ext cx="755923" cy="755923"/>
            </a:xfrm>
            <a:prstGeom prst="ellipse">
              <a:avLst/>
            </a:prstGeom>
            <a:solidFill>
              <a:srgbClr val="95AFB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Oval 23">
              <a:extLst>
                <a:ext uri="{FF2B5EF4-FFF2-40B4-BE49-F238E27FC236}">
                  <a16:creationId xmlns:a16="http://schemas.microsoft.com/office/drawing/2014/main" id="{F61D1E31-B356-4880-B042-635831581C98}"/>
                </a:ext>
              </a:extLst>
            </p:cNvPr>
            <p:cNvSpPr/>
            <p:nvPr/>
          </p:nvSpPr>
          <p:spPr>
            <a:xfrm>
              <a:off x="2923289" y="2439230"/>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1" name="Group 39">
            <a:extLst>
              <a:ext uri="{FF2B5EF4-FFF2-40B4-BE49-F238E27FC236}">
                <a16:creationId xmlns:a16="http://schemas.microsoft.com/office/drawing/2014/main" id="{D95078A5-51B1-4943-A6C1-CDF64073852D}"/>
              </a:ext>
            </a:extLst>
          </p:cNvPr>
          <p:cNvGrpSpPr/>
          <p:nvPr/>
        </p:nvGrpSpPr>
        <p:grpSpPr>
          <a:xfrm>
            <a:off x="457318" y="3473450"/>
            <a:ext cx="522671" cy="523800"/>
            <a:chOff x="2850424" y="3195153"/>
            <a:chExt cx="755923" cy="755923"/>
          </a:xfrm>
        </p:grpSpPr>
        <p:sp>
          <p:nvSpPr>
            <p:cNvPr id="12" name="Oval 20">
              <a:extLst>
                <a:ext uri="{FF2B5EF4-FFF2-40B4-BE49-F238E27FC236}">
                  <a16:creationId xmlns:a16="http://schemas.microsoft.com/office/drawing/2014/main" id="{6261BA03-F820-4B9B-8319-4E208B6AFA81}"/>
                </a:ext>
              </a:extLst>
            </p:cNvPr>
            <p:cNvSpPr/>
            <p:nvPr/>
          </p:nvSpPr>
          <p:spPr>
            <a:xfrm>
              <a:off x="2850424" y="3195153"/>
              <a:ext cx="755923" cy="755923"/>
            </a:xfrm>
            <a:prstGeom prst="ellipse">
              <a:avLst/>
            </a:prstGeom>
            <a:solidFill>
              <a:srgbClr val="F4D762"/>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Oval 21">
              <a:extLst>
                <a:ext uri="{FF2B5EF4-FFF2-40B4-BE49-F238E27FC236}">
                  <a16:creationId xmlns:a16="http://schemas.microsoft.com/office/drawing/2014/main" id="{BFB75D26-E470-419E-BFA6-975569766ADD}"/>
                </a:ext>
              </a:extLst>
            </p:cNvPr>
            <p:cNvSpPr/>
            <p:nvPr/>
          </p:nvSpPr>
          <p:spPr>
            <a:xfrm>
              <a:off x="2923289" y="3268018"/>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4" name="Group 40">
            <a:extLst>
              <a:ext uri="{FF2B5EF4-FFF2-40B4-BE49-F238E27FC236}">
                <a16:creationId xmlns:a16="http://schemas.microsoft.com/office/drawing/2014/main" id="{792C1AD8-4EA8-4FE6-91C1-CC65CA095507}"/>
              </a:ext>
            </a:extLst>
          </p:cNvPr>
          <p:cNvGrpSpPr/>
          <p:nvPr/>
        </p:nvGrpSpPr>
        <p:grpSpPr>
          <a:xfrm>
            <a:off x="448410" y="4087338"/>
            <a:ext cx="522671" cy="525879"/>
            <a:chOff x="2837248" y="4031483"/>
            <a:chExt cx="755923" cy="755923"/>
          </a:xfrm>
        </p:grpSpPr>
        <p:sp>
          <p:nvSpPr>
            <p:cNvPr id="15" name="Oval 11">
              <a:extLst>
                <a:ext uri="{FF2B5EF4-FFF2-40B4-BE49-F238E27FC236}">
                  <a16:creationId xmlns:a16="http://schemas.microsoft.com/office/drawing/2014/main" id="{FFCC7620-7356-445A-A63B-75C520B215FF}"/>
                </a:ext>
              </a:extLst>
            </p:cNvPr>
            <p:cNvSpPr/>
            <p:nvPr/>
          </p:nvSpPr>
          <p:spPr>
            <a:xfrm>
              <a:off x="2837248" y="4031483"/>
              <a:ext cx="755923" cy="755923"/>
            </a:xfrm>
            <a:prstGeom prst="ellipse">
              <a:avLst/>
            </a:prstGeom>
            <a:solidFill>
              <a:schemeClr val="accent6">
                <a:lumMod val="75000"/>
              </a:schemeClr>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Oval 12">
              <a:extLst>
                <a:ext uri="{FF2B5EF4-FFF2-40B4-BE49-F238E27FC236}">
                  <a16:creationId xmlns:a16="http://schemas.microsoft.com/office/drawing/2014/main" id="{7C8E1FAD-2395-4751-AD0D-0EE150C56E61}"/>
                </a:ext>
              </a:extLst>
            </p:cNvPr>
            <p:cNvSpPr/>
            <p:nvPr/>
          </p:nvSpPr>
          <p:spPr>
            <a:xfrm>
              <a:off x="2908299" y="4104347"/>
              <a:ext cx="610193"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7" name="Group 40">
            <a:extLst>
              <a:ext uri="{FF2B5EF4-FFF2-40B4-BE49-F238E27FC236}">
                <a16:creationId xmlns:a16="http://schemas.microsoft.com/office/drawing/2014/main" id="{FD11EF6A-7DF8-413E-8D17-6F1EF94F60B9}"/>
              </a:ext>
            </a:extLst>
          </p:cNvPr>
          <p:cNvGrpSpPr/>
          <p:nvPr/>
        </p:nvGrpSpPr>
        <p:grpSpPr>
          <a:xfrm>
            <a:off x="457318" y="4695568"/>
            <a:ext cx="522671" cy="525879"/>
            <a:chOff x="2850424" y="4023941"/>
            <a:chExt cx="755923" cy="755923"/>
          </a:xfrm>
        </p:grpSpPr>
        <p:sp>
          <p:nvSpPr>
            <p:cNvPr id="18" name="Oval 11">
              <a:extLst>
                <a:ext uri="{FF2B5EF4-FFF2-40B4-BE49-F238E27FC236}">
                  <a16:creationId xmlns:a16="http://schemas.microsoft.com/office/drawing/2014/main" id="{E159E289-226B-4A49-A135-6FC7CBEDE361}"/>
                </a:ext>
              </a:extLst>
            </p:cNvPr>
            <p:cNvSpPr/>
            <p:nvPr/>
          </p:nvSpPr>
          <p:spPr>
            <a:xfrm>
              <a:off x="2850424" y="4023941"/>
              <a:ext cx="755923" cy="755923"/>
            </a:xfrm>
            <a:prstGeom prst="ellipse">
              <a:avLst/>
            </a:prstGeom>
            <a:solidFill>
              <a:srgbClr val="F76864"/>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9" name="Oval 12">
              <a:extLst>
                <a:ext uri="{FF2B5EF4-FFF2-40B4-BE49-F238E27FC236}">
                  <a16:creationId xmlns:a16="http://schemas.microsoft.com/office/drawing/2014/main" id="{A3AB5BB0-FE92-4FEE-8B85-45834D41076D}"/>
                </a:ext>
              </a:extLst>
            </p:cNvPr>
            <p:cNvSpPr/>
            <p:nvPr/>
          </p:nvSpPr>
          <p:spPr>
            <a:xfrm>
              <a:off x="2923289" y="4096806"/>
              <a:ext cx="610192" cy="610192"/>
            </a:xfrm>
            <a:prstGeom prst="ellipse">
              <a:avLst/>
            </a:prstGeom>
            <a:solidFill>
              <a:srgbClr val="FAFAFA"/>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5</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0" name="Grupo 19">
            <a:extLst>
              <a:ext uri="{FF2B5EF4-FFF2-40B4-BE49-F238E27FC236}">
                <a16:creationId xmlns:a16="http://schemas.microsoft.com/office/drawing/2014/main" id="{CBD69445-BE60-4E2E-87C6-6A564E6A40AE}"/>
              </a:ext>
            </a:extLst>
          </p:cNvPr>
          <p:cNvGrpSpPr/>
          <p:nvPr/>
        </p:nvGrpSpPr>
        <p:grpSpPr>
          <a:xfrm>
            <a:off x="17051" y="5322"/>
            <a:ext cx="8756813" cy="759382"/>
            <a:chOff x="17051" y="5322"/>
            <a:chExt cx="8756813" cy="759382"/>
          </a:xfrm>
        </p:grpSpPr>
        <p:sp>
          <p:nvSpPr>
            <p:cNvPr id="21" name="Titel 1">
              <a:extLst>
                <a:ext uri="{FF2B5EF4-FFF2-40B4-BE49-F238E27FC236}">
                  <a16:creationId xmlns:a16="http://schemas.microsoft.com/office/drawing/2014/main" id="{E893FE31-C8CD-4123-9B0C-0F12CB485B2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22" name="Round Diagonal Corner Rectangle 9">
              <a:extLst>
                <a:ext uri="{FF2B5EF4-FFF2-40B4-BE49-F238E27FC236}">
                  <a16:creationId xmlns:a16="http://schemas.microsoft.com/office/drawing/2014/main" id="{6EB8D34F-AFCC-4513-9B58-8B873E16D1C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3" name="TextBox 3">
              <a:extLst>
                <a:ext uri="{FF2B5EF4-FFF2-40B4-BE49-F238E27FC236}">
                  <a16:creationId xmlns:a16="http://schemas.microsoft.com/office/drawing/2014/main" id="{2E0B31DB-20D9-4CE1-AF02-3CA8F9C783FD}"/>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4" name="Rectángulo 23">
              <a:extLst>
                <a:ext uri="{FF2B5EF4-FFF2-40B4-BE49-F238E27FC236}">
                  <a16:creationId xmlns:a16="http://schemas.microsoft.com/office/drawing/2014/main" id="{09E60B47-EC40-47F4-99BD-0901E673507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2 CuadroTexto">
            <a:extLst>
              <a:ext uri="{FF2B5EF4-FFF2-40B4-BE49-F238E27FC236}">
                <a16:creationId xmlns:a16="http://schemas.microsoft.com/office/drawing/2014/main" id="{3F121A0C-6718-4F7E-B903-4FA0D3767E5E}"/>
              </a:ext>
            </a:extLst>
          </p:cNvPr>
          <p:cNvSpPr txBox="1">
            <a:spLocks noChangeArrowheads="1"/>
          </p:cNvSpPr>
          <p:nvPr/>
        </p:nvSpPr>
        <p:spPr bwMode="auto">
          <a:xfrm>
            <a:off x="250824" y="1052513"/>
            <a:ext cx="8523039"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b="1" dirty="0">
                <a:solidFill>
                  <a:schemeClr val="tx1">
                    <a:lumMod val="75000"/>
                    <a:lumOff val="25000"/>
                  </a:schemeClr>
                </a:solidFill>
              </a:rPr>
              <a:t>	Regulación de combustión:</a:t>
            </a:r>
          </a:p>
          <a:p>
            <a:pPr algn="just" eaLnBrk="1" hangingPunct="1"/>
            <a:endParaRPr lang="en-GB" altLang="en-US" dirty="0">
              <a:solidFill>
                <a:schemeClr val="tx1">
                  <a:lumMod val="75000"/>
                  <a:lumOff val="25000"/>
                </a:schemeClr>
              </a:solidFill>
            </a:endParaRPr>
          </a:p>
          <a:p>
            <a:pPr algn="just"/>
            <a:r>
              <a:rPr lang="es-ES" altLang="en-US" dirty="0">
                <a:solidFill>
                  <a:schemeClr val="tx1">
                    <a:lumMod val="75000"/>
                    <a:lumOff val="25000"/>
                  </a:schemeClr>
                </a:solidFill>
              </a:rPr>
              <a:t>Es el control de la mezcla de aire / combustible, es crucial para obtener un alto rendimiento en la caldera. Es necesario tener suficiente aire para una combustión total, pero teniendo cuidado, porque demasiado aire producirá pérdidas.</a:t>
            </a:r>
          </a:p>
          <a:p>
            <a:pPr algn="just"/>
            <a:endParaRPr lang="es-ES" altLang="en-US" dirty="0">
              <a:solidFill>
                <a:schemeClr val="tx1">
                  <a:lumMod val="75000"/>
                  <a:lumOff val="25000"/>
                </a:schemeClr>
              </a:solidFill>
            </a:endParaRPr>
          </a:p>
          <a:p>
            <a:pPr algn="just"/>
            <a:r>
              <a:rPr lang="es-ES" altLang="en-US" dirty="0">
                <a:solidFill>
                  <a:schemeClr val="tx1">
                    <a:lumMod val="75000"/>
                    <a:lumOff val="25000"/>
                  </a:schemeClr>
                </a:solidFill>
              </a:rPr>
              <a:t>La cantidad óptima de exceso de aire cambia según las condiciones de operación, por lo que es necesario tener una regulación automática.</a:t>
            </a:r>
            <a:endParaRPr lang="en-GB" altLang="en-US" dirty="0">
              <a:solidFill>
                <a:schemeClr val="tx1">
                  <a:lumMod val="75000"/>
                  <a:lumOff val="25000"/>
                </a:schemeClr>
              </a:solidFill>
            </a:endParaRPr>
          </a:p>
          <a:p>
            <a:pPr algn="just" eaLnBrk="1" hangingPunct="1"/>
            <a:endParaRPr lang="en-GB" altLang="en-US" b="1" dirty="0">
              <a:solidFill>
                <a:schemeClr val="tx1">
                  <a:lumMod val="75000"/>
                  <a:lumOff val="25000"/>
                </a:schemeClr>
              </a:solidFill>
            </a:endParaRPr>
          </a:p>
        </p:txBody>
      </p:sp>
      <p:sp>
        <p:nvSpPr>
          <p:cNvPr id="76804" name="3 CuadroTexto">
            <a:extLst>
              <a:ext uri="{FF2B5EF4-FFF2-40B4-BE49-F238E27FC236}">
                <a16:creationId xmlns:a16="http://schemas.microsoft.com/office/drawing/2014/main" id="{09A444B3-353D-4B6C-9A19-B28BF012E385}"/>
              </a:ext>
            </a:extLst>
          </p:cNvPr>
          <p:cNvSpPr txBox="1">
            <a:spLocks noChangeArrowheads="1"/>
          </p:cNvSpPr>
          <p:nvPr/>
        </p:nvSpPr>
        <p:spPr bwMode="auto">
          <a:xfrm>
            <a:off x="192778" y="4055291"/>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800" b="1" dirty="0">
                <a:solidFill>
                  <a:schemeClr val="tx1">
                    <a:lumMod val="75000"/>
                    <a:lumOff val="25000"/>
                  </a:schemeClr>
                </a:solidFill>
              </a:rPr>
              <a:t>Regulación que controla el O</a:t>
            </a:r>
            <a:r>
              <a:rPr lang="es-ES" altLang="en-US" sz="1800" b="1" baseline="-25000" dirty="0">
                <a:solidFill>
                  <a:schemeClr val="tx1">
                    <a:lumMod val="75000"/>
                    <a:lumOff val="25000"/>
                  </a:schemeClr>
                </a:solidFill>
              </a:rPr>
              <a:t>2</a:t>
            </a:r>
          </a:p>
        </p:txBody>
      </p:sp>
      <p:sp>
        <p:nvSpPr>
          <p:cNvPr id="76805" name="4 CuadroTexto">
            <a:extLst>
              <a:ext uri="{FF2B5EF4-FFF2-40B4-BE49-F238E27FC236}">
                <a16:creationId xmlns:a16="http://schemas.microsoft.com/office/drawing/2014/main" id="{554AC10F-1A06-4997-83BE-FD977577981E}"/>
              </a:ext>
            </a:extLst>
          </p:cNvPr>
          <p:cNvSpPr txBox="1">
            <a:spLocks noChangeArrowheads="1"/>
          </p:cNvSpPr>
          <p:nvPr/>
        </p:nvSpPr>
        <p:spPr bwMode="auto">
          <a:xfrm>
            <a:off x="4219821" y="4055291"/>
            <a:ext cx="3887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800" b="1" dirty="0">
                <a:solidFill>
                  <a:schemeClr val="tx1">
                    <a:lumMod val="75000"/>
                    <a:lumOff val="25000"/>
                  </a:schemeClr>
                </a:solidFill>
              </a:rPr>
              <a:t>Regulación que controla el </a:t>
            </a:r>
            <a:r>
              <a:rPr lang="en-GB" altLang="en-US" sz="1800" b="1" dirty="0">
                <a:solidFill>
                  <a:schemeClr val="tx1">
                    <a:lumMod val="75000"/>
                    <a:lumOff val="25000"/>
                  </a:schemeClr>
                </a:solidFill>
              </a:rPr>
              <a:t>CO/H</a:t>
            </a:r>
            <a:r>
              <a:rPr lang="en-GB" altLang="en-US" sz="1800" b="1" baseline="-25000" dirty="0">
                <a:solidFill>
                  <a:schemeClr val="tx1">
                    <a:lumMod val="75000"/>
                    <a:lumOff val="25000"/>
                  </a:schemeClr>
                </a:solidFill>
              </a:rPr>
              <a:t>2</a:t>
            </a:r>
          </a:p>
        </p:txBody>
      </p:sp>
      <p:sp>
        <p:nvSpPr>
          <p:cNvPr id="40966" name="5 CuadroTexto">
            <a:extLst>
              <a:ext uri="{FF2B5EF4-FFF2-40B4-BE49-F238E27FC236}">
                <a16:creationId xmlns:a16="http://schemas.microsoft.com/office/drawing/2014/main" id="{7224CF71-D7DE-415E-B92A-5ECA403E4BCD}"/>
              </a:ext>
            </a:extLst>
          </p:cNvPr>
          <p:cNvSpPr txBox="1">
            <a:spLocks noChangeArrowheads="1"/>
          </p:cNvSpPr>
          <p:nvPr/>
        </p:nvSpPr>
        <p:spPr bwMode="auto">
          <a:xfrm>
            <a:off x="304800" y="4433888"/>
            <a:ext cx="37814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cs typeface="Arial" charset="0"/>
              </a:defRPr>
            </a:lvl9pPr>
          </a:lstStyle>
          <a:p>
            <a:pPr marL="0" indent="0" algn="just" eaLnBrk="1" hangingPunct="1">
              <a:defRPr/>
            </a:pPr>
            <a:r>
              <a:rPr lang="es-ES" altLang="en-US" sz="1600" dirty="0">
                <a:solidFill>
                  <a:schemeClr val="tx1">
                    <a:lumMod val="75000"/>
                    <a:lumOff val="25000"/>
                  </a:schemeClr>
                </a:solidFill>
              </a:rPr>
              <a:t>A través de </a:t>
            </a:r>
            <a:r>
              <a:rPr lang="es-ES" altLang="en-US" sz="1600">
                <a:solidFill>
                  <a:schemeClr val="tx1">
                    <a:lumMod val="75000"/>
                    <a:lumOff val="25000"/>
                  </a:schemeClr>
                </a:solidFill>
              </a:rPr>
              <a:t>la s </a:t>
            </a:r>
            <a:r>
              <a:rPr lang="es-ES" altLang="en-US" sz="1600" dirty="0">
                <a:solidFill>
                  <a:schemeClr val="tx1">
                    <a:lumMod val="75000"/>
                    <a:lumOff val="25000"/>
                  </a:schemeClr>
                </a:solidFill>
              </a:rPr>
              <a:t>lambda:</a:t>
            </a:r>
          </a:p>
          <a:p>
            <a:pPr marL="0" indent="0" algn="just" eaLnBrk="1" hangingPunct="1">
              <a:defRPr/>
            </a:pPr>
            <a:endParaRPr lang="en-GB" altLang="en-US" sz="1600" dirty="0">
              <a:solidFill>
                <a:schemeClr val="tx1">
                  <a:lumMod val="75000"/>
                  <a:lumOff val="25000"/>
                </a:schemeClr>
              </a:solidFill>
            </a:endParaRPr>
          </a:p>
          <a:p>
            <a:pPr algn="just" eaLnBrk="1" hangingPunct="1">
              <a:buFont typeface="Wingdings" panose="05000000000000000000" pitchFamily="2" charset="2"/>
              <a:buChar char="§"/>
              <a:defRPr/>
            </a:pPr>
            <a:r>
              <a:rPr lang="es-ES" altLang="en-US" sz="1600" dirty="0">
                <a:solidFill>
                  <a:schemeClr val="tx1">
                    <a:lumMod val="75000"/>
                    <a:lumOff val="25000"/>
                  </a:schemeClr>
                </a:solidFill>
              </a:rPr>
              <a:t>En 15s ajusta el exceso de aire.</a:t>
            </a:r>
          </a:p>
          <a:p>
            <a:pPr algn="just" eaLnBrk="1" hangingPunct="1">
              <a:buFont typeface="Wingdings" panose="05000000000000000000" pitchFamily="2" charset="2"/>
              <a:buChar char="§"/>
              <a:defRPr/>
            </a:pPr>
            <a:r>
              <a:rPr lang="es-ES" altLang="en-US" sz="1600" dirty="0">
                <a:solidFill>
                  <a:schemeClr val="tx1">
                    <a:lumMod val="75000"/>
                    <a:lumOff val="25000"/>
                  </a:schemeClr>
                </a:solidFill>
              </a:rPr>
              <a:t>Este sensor analiza los gases de escape y ajusta el exceso de aire a través de la entrada de aire al quemador.</a:t>
            </a:r>
            <a:endParaRPr lang="en-GB" altLang="en-US" sz="1600" dirty="0">
              <a:solidFill>
                <a:schemeClr val="tx1">
                  <a:lumMod val="75000"/>
                  <a:lumOff val="25000"/>
                </a:schemeClr>
              </a:solidFill>
            </a:endParaRPr>
          </a:p>
        </p:txBody>
      </p:sp>
      <p:sp>
        <p:nvSpPr>
          <p:cNvPr id="76807" name="6 CuadroTexto">
            <a:extLst>
              <a:ext uri="{FF2B5EF4-FFF2-40B4-BE49-F238E27FC236}">
                <a16:creationId xmlns:a16="http://schemas.microsoft.com/office/drawing/2014/main" id="{FFEDA479-BBF6-42F9-8B43-1161BCA0019B}"/>
              </a:ext>
            </a:extLst>
          </p:cNvPr>
          <p:cNvSpPr txBox="1">
            <a:spLocks noChangeArrowheads="1"/>
          </p:cNvSpPr>
          <p:nvPr/>
        </p:nvSpPr>
        <p:spPr bwMode="auto">
          <a:xfrm>
            <a:off x="4219822" y="4925636"/>
            <a:ext cx="24531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buFont typeface="Wingdings" panose="05000000000000000000" pitchFamily="2" charset="2"/>
              <a:buChar char="§"/>
            </a:pPr>
            <a:r>
              <a:rPr lang="es-ES" altLang="en-US" sz="1600" dirty="0">
                <a:solidFill>
                  <a:schemeClr val="tx1">
                    <a:lumMod val="75000"/>
                    <a:lumOff val="25000"/>
                  </a:schemeClr>
                </a:solidFill>
              </a:rPr>
              <a:t>Afecta la mezcla de combustible y aire controlando el </a:t>
            </a:r>
            <a:r>
              <a:rPr lang="en-GB" altLang="en-US" sz="1600" dirty="0">
                <a:solidFill>
                  <a:schemeClr val="tx1">
                    <a:lumMod val="75000"/>
                    <a:lumOff val="25000"/>
                  </a:schemeClr>
                </a:solidFill>
              </a:rPr>
              <a:t>CO</a:t>
            </a:r>
            <a:r>
              <a:rPr lang="en-GB" altLang="en-US" sz="1600" baseline="-25000" dirty="0">
                <a:solidFill>
                  <a:schemeClr val="tx1">
                    <a:lumMod val="75000"/>
                    <a:lumOff val="25000"/>
                  </a:schemeClr>
                </a:solidFill>
              </a:rPr>
              <a:t>2</a:t>
            </a:r>
          </a:p>
        </p:txBody>
      </p:sp>
      <p:pic>
        <p:nvPicPr>
          <p:cNvPr id="76808" name="Picture 2">
            <a:extLst>
              <a:ext uri="{FF2B5EF4-FFF2-40B4-BE49-F238E27FC236}">
                <a16:creationId xmlns:a16="http://schemas.microsoft.com/office/drawing/2014/main" id="{6C82E667-4F8C-4AD8-B409-51EA9250B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86" t="53159" r="55676" b="16766"/>
          <a:stretch>
            <a:fillRect/>
          </a:stretch>
        </p:blipFill>
        <p:spPr bwMode="auto">
          <a:xfrm>
            <a:off x="6617597" y="4476740"/>
            <a:ext cx="2333625" cy="1728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upo 12">
            <a:extLst>
              <a:ext uri="{FF2B5EF4-FFF2-40B4-BE49-F238E27FC236}">
                <a16:creationId xmlns:a16="http://schemas.microsoft.com/office/drawing/2014/main" id="{D8B3B6D8-11C8-45E5-BE4A-51399D6B07A0}"/>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5B8B41DA-DE79-4DA1-82DC-E5708CE46E1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5" name="Round Diagonal Corner Rectangle 9">
              <a:extLst>
                <a:ext uri="{FF2B5EF4-FFF2-40B4-BE49-F238E27FC236}">
                  <a16:creationId xmlns:a16="http://schemas.microsoft.com/office/drawing/2014/main" id="{33752600-915E-4396-90B5-772DDC66858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5517BB9D-89A8-4D65-814F-4055BC1D03D9}"/>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7" name="Rectángulo 16">
              <a:extLst>
                <a:ext uri="{FF2B5EF4-FFF2-40B4-BE49-F238E27FC236}">
                  <a16:creationId xmlns:a16="http://schemas.microsoft.com/office/drawing/2014/main" id="{B94E3C80-479D-4419-B956-7C83E2EBAAD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8" name="Group 37">
            <a:extLst>
              <a:ext uri="{FF2B5EF4-FFF2-40B4-BE49-F238E27FC236}">
                <a16:creationId xmlns:a16="http://schemas.microsoft.com/office/drawing/2014/main" id="{1D8E3D63-8806-4558-8469-99ACE0A319DD}"/>
              </a:ext>
            </a:extLst>
          </p:cNvPr>
          <p:cNvGrpSpPr/>
          <p:nvPr/>
        </p:nvGrpSpPr>
        <p:grpSpPr>
          <a:xfrm>
            <a:off x="498793" y="1030722"/>
            <a:ext cx="522671" cy="503895"/>
            <a:chOff x="2850424" y="1533376"/>
            <a:chExt cx="755923" cy="755923"/>
          </a:xfrm>
        </p:grpSpPr>
        <p:sp>
          <p:nvSpPr>
            <p:cNvPr id="19" name="Oval 24">
              <a:extLst>
                <a:ext uri="{FF2B5EF4-FFF2-40B4-BE49-F238E27FC236}">
                  <a16:creationId xmlns:a16="http://schemas.microsoft.com/office/drawing/2014/main" id="{FABD3153-E356-4D93-9B37-C09C0BC194DA}"/>
                </a:ext>
              </a:extLst>
            </p:cNvPr>
            <p:cNvSpPr/>
            <p:nvPr/>
          </p:nvSpPr>
          <p:spPr>
            <a:xfrm>
              <a:off x="2850424" y="1533376"/>
              <a:ext cx="755923" cy="755923"/>
            </a:xfrm>
            <a:prstGeom prst="ellipse">
              <a:avLst/>
            </a:prstGeom>
            <a:solidFill>
              <a:srgbClr val="9DC6A5"/>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0" name="Oval 25">
              <a:extLst>
                <a:ext uri="{FF2B5EF4-FFF2-40B4-BE49-F238E27FC236}">
                  <a16:creationId xmlns:a16="http://schemas.microsoft.com/office/drawing/2014/main" id="{A34F3494-7EAD-4C13-A2F6-D469B27BC147}"/>
                </a:ext>
              </a:extLst>
            </p:cNvPr>
            <p:cNvSpPr/>
            <p:nvPr/>
          </p:nvSpPr>
          <p:spPr>
            <a:xfrm>
              <a:off x="2923289" y="1606241"/>
              <a:ext cx="610192" cy="610192"/>
            </a:xfrm>
            <a:prstGeom prst="ellipse">
              <a:avLst/>
            </a:prstGeom>
            <a:solidFill>
              <a:srgbClr val="FAFAFA"/>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1</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2 CuadroTexto">
            <a:extLst>
              <a:ext uri="{FF2B5EF4-FFF2-40B4-BE49-F238E27FC236}">
                <a16:creationId xmlns:a16="http://schemas.microsoft.com/office/drawing/2014/main" id="{34FE9DDB-191B-4B5A-8198-09305CE90FB1}"/>
              </a:ext>
            </a:extLst>
          </p:cNvPr>
          <p:cNvSpPr txBox="1">
            <a:spLocks noChangeArrowheads="1"/>
          </p:cNvSpPr>
          <p:nvPr/>
        </p:nvSpPr>
        <p:spPr bwMode="auto">
          <a:xfrm>
            <a:off x="250824" y="944563"/>
            <a:ext cx="852303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solidFill>
                  <a:schemeClr val="tx1">
                    <a:lumMod val="75000"/>
                    <a:lumOff val="25000"/>
                  </a:schemeClr>
                </a:solidFill>
              </a:rPr>
              <a:t>	</a:t>
            </a:r>
            <a:r>
              <a:rPr lang="es-ES" altLang="en-US" b="1" dirty="0">
                <a:solidFill>
                  <a:schemeClr val="tx1">
                    <a:lumMod val="75000"/>
                    <a:lumOff val="25000"/>
                  </a:schemeClr>
                </a:solidFill>
              </a:rPr>
              <a:t>Recuperación de calor de gases de combustión - 	economizador</a:t>
            </a:r>
            <a:r>
              <a:rPr lang="en-GB" altLang="en-US" b="1" dirty="0">
                <a:solidFill>
                  <a:schemeClr val="tx1">
                    <a:lumMod val="75000"/>
                    <a:lumOff val="25000"/>
                  </a:schemeClr>
                </a:solidFill>
              </a:rPr>
              <a:t>:</a:t>
            </a:r>
          </a:p>
          <a:p>
            <a:pPr algn="just" eaLnBrk="1" hangingPunct="1"/>
            <a:endParaRPr lang="en-GB" altLang="en-US" dirty="0">
              <a:solidFill>
                <a:schemeClr val="tx1">
                  <a:lumMod val="75000"/>
                  <a:lumOff val="25000"/>
                </a:schemeClr>
              </a:solidFill>
            </a:endParaRPr>
          </a:p>
          <a:p>
            <a:pPr algn="just"/>
            <a:r>
              <a:rPr lang="es-ES" altLang="en-US" sz="1600" dirty="0">
                <a:solidFill>
                  <a:schemeClr val="tx1">
                    <a:lumMod val="75000"/>
                    <a:lumOff val="25000"/>
                  </a:schemeClr>
                </a:solidFill>
              </a:rPr>
              <a:t>Uno de los dispositivos más utilizados para aumentar el rendimiento </a:t>
            </a:r>
            <a:r>
              <a:rPr lang="es-ES" altLang="en-US" sz="1600" b="1" u="sng" dirty="0">
                <a:solidFill>
                  <a:schemeClr val="tx1">
                    <a:lumMod val="75000"/>
                    <a:lumOff val="25000"/>
                  </a:schemeClr>
                </a:solidFill>
              </a:rPr>
              <a:t>mediante el precalentamiento del agua entrante.</a:t>
            </a:r>
            <a:endParaRPr lang="es-ES" altLang="en-US" sz="1600" dirty="0">
              <a:solidFill>
                <a:schemeClr val="tx1">
                  <a:lumMod val="75000"/>
                  <a:lumOff val="25000"/>
                </a:schemeClr>
              </a:solidFill>
            </a:endParaRPr>
          </a:p>
          <a:p>
            <a:pPr algn="just"/>
            <a:endParaRPr lang="en-GB" altLang="en-US" sz="1600" dirty="0">
              <a:solidFill>
                <a:schemeClr val="tx1">
                  <a:lumMod val="75000"/>
                  <a:lumOff val="25000"/>
                </a:schemeClr>
              </a:solidFill>
            </a:endParaRPr>
          </a:p>
          <a:p>
            <a:pPr algn="just"/>
            <a:r>
              <a:rPr lang="es-ES" altLang="en-US" sz="1600" dirty="0">
                <a:solidFill>
                  <a:schemeClr val="tx1">
                    <a:lumMod val="75000"/>
                    <a:lumOff val="25000"/>
                  </a:schemeClr>
                </a:solidFill>
              </a:rPr>
              <a:t>Su función es utilizar la temperatura de los gases de escape para precalentar el agua entrante, ahorrando la energía necesaria para calentar esta cantidad de agua y reducir las pérdidas.</a:t>
            </a:r>
            <a:endParaRPr lang="en-GB" altLang="en-US" sz="1600" dirty="0">
              <a:solidFill>
                <a:schemeClr val="tx1">
                  <a:lumMod val="75000"/>
                  <a:lumOff val="25000"/>
                </a:schemeClr>
              </a:solidFill>
            </a:endParaRPr>
          </a:p>
        </p:txBody>
      </p:sp>
      <p:pic>
        <p:nvPicPr>
          <p:cNvPr id="78852" name="Picture 2">
            <a:extLst>
              <a:ext uri="{FF2B5EF4-FFF2-40B4-BE49-F238E27FC236}">
                <a16:creationId xmlns:a16="http://schemas.microsoft.com/office/drawing/2014/main" id="{2CE77D8A-EBBF-49B1-8E37-058F1AB3B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750" t="38571" r="48393" b="22000"/>
          <a:stretch>
            <a:fillRect/>
          </a:stretch>
        </p:blipFill>
        <p:spPr bwMode="auto">
          <a:xfrm>
            <a:off x="5544108" y="3365500"/>
            <a:ext cx="3503055" cy="227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3" name="9 CuadroTexto">
            <a:extLst>
              <a:ext uri="{FF2B5EF4-FFF2-40B4-BE49-F238E27FC236}">
                <a16:creationId xmlns:a16="http://schemas.microsoft.com/office/drawing/2014/main" id="{155230BE-955F-4F60-AD62-14BC57BD7D06}"/>
              </a:ext>
            </a:extLst>
          </p:cNvPr>
          <p:cNvSpPr txBox="1">
            <a:spLocks noChangeArrowheads="1"/>
          </p:cNvSpPr>
          <p:nvPr/>
        </p:nvSpPr>
        <p:spPr bwMode="auto">
          <a:xfrm>
            <a:off x="258499" y="3527137"/>
            <a:ext cx="28670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dirty="0">
                <a:solidFill>
                  <a:schemeClr val="tx1">
                    <a:lumMod val="75000"/>
                    <a:lumOff val="25000"/>
                  </a:schemeClr>
                </a:solidFill>
              </a:rPr>
              <a:t>No es posible reducir tanto como deseamos la temperatura de los gases de escape porque pueden ocurrir problemas debido a la corrosión en caso de condensación como consecuencia del contenido de azufre en el combustible, según el tipo.</a:t>
            </a:r>
            <a:endParaRPr lang="en-GB" altLang="en-US" sz="1600" dirty="0">
              <a:solidFill>
                <a:schemeClr val="tx1">
                  <a:lumMod val="75000"/>
                  <a:lumOff val="25000"/>
                </a:schemeClr>
              </a:solidFill>
            </a:endParaRPr>
          </a:p>
        </p:txBody>
      </p:sp>
      <p:pic>
        <p:nvPicPr>
          <p:cNvPr id="78854" name="Picture 2" descr="módulo economizador para caldera ATTSU TERMICA S.L.">
            <a:hlinkClick r:id="rId4"/>
            <a:extLst>
              <a:ext uri="{FF2B5EF4-FFF2-40B4-BE49-F238E27FC236}">
                <a16:creationId xmlns:a16="http://schemas.microsoft.com/office/drawing/2014/main" id="{97536A8A-72CC-4B03-9BE2-5E27962BF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512" y="3524251"/>
            <a:ext cx="22542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o 10">
            <a:extLst>
              <a:ext uri="{FF2B5EF4-FFF2-40B4-BE49-F238E27FC236}">
                <a16:creationId xmlns:a16="http://schemas.microsoft.com/office/drawing/2014/main" id="{47802612-4B9B-467B-9ABD-83026B10C6AF}"/>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47BC3D35-1B9F-4701-8966-175834D3E95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3" name="Round Diagonal Corner Rectangle 9">
              <a:extLst>
                <a:ext uri="{FF2B5EF4-FFF2-40B4-BE49-F238E27FC236}">
                  <a16:creationId xmlns:a16="http://schemas.microsoft.com/office/drawing/2014/main" id="{8257E84F-7F2C-4EDD-8C1C-E4B2D24094EB}"/>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7A31CF35-C78C-4DE4-ADEE-F656E9CFEBD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5" name="Rectángulo 14">
              <a:extLst>
                <a:ext uri="{FF2B5EF4-FFF2-40B4-BE49-F238E27FC236}">
                  <a16:creationId xmlns:a16="http://schemas.microsoft.com/office/drawing/2014/main" id="{011C5ED1-7F79-4283-AC5B-E73E243EE82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6" name="Group 38">
            <a:extLst>
              <a:ext uri="{FF2B5EF4-FFF2-40B4-BE49-F238E27FC236}">
                <a16:creationId xmlns:a16="http://schemas.microsoft.com/office/drawing/2014/main" id="{53306CA4-140B-479E-8F21-A5C8E05FD2AB}"/>
              </a:ext>
            </a:extLst>
          </p:cNvPr>
          <p:cNvGrpSpPr/>
          <p:nvPr/>
        </p:nvGrpSpPr>
        <p:grpSpPr>
          <a:xfrm>
            <a:off x="498792" y="944563"/>
            <a:ext cx="522671" cy="523799"/>
            <a:chOff x="2850424" y="2366365"/>
            <a:chExt cx="755923" cy="755923"/>
          </a:xfrm>
        </p:grpSpPr>
        <p:sp>
          <p:nvSpPr>
            <p:cNvPr id="17" name="Oval 22">
              <a:extLst>
                <a:ext uri="{FF2B5EF4-FFF2-40B4-BE49-F238E27FC236}">
                  <a16:creationId xmlns:a16="http://schemas.microsoft.com/office/drawing/2014/main" id="{B57D3506-CE70-48EA-BDB4-584EBD384552}"/>
                </a:ext>
              </a:extLst>
            </p:cNvPr>
            <p:cNvSpPr/>
            <p:nvPr/>
          </p:nvSpPr>
          <p:spPr>
            <a:xfrm>
              <a:off x="2850424" y="2366365"/>
              <a:ext cx="755923" cy="755923"/>
            </a:xfrm>
            <a:prstGeom prst="ellipse">
              <a:avLst/>
            </a:prstGeom>
            <a:solidFill>
              <a:srgbClr val="95AFB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8" name="Oval 23">
              <a:extLst>
                <a:ext uri="{FF2B5EF4-FFF2-40B4-BE49-F238E27FC236}">
                  <a16:creationId xmlns:a16="http://schemas.microsoft.com/office/drawing/2014/main" id="{F16CA94C-A57C-46FD-9382-D93A9DB58937}"/>
                </a:ext>
              </a:extLst>
            </p:cNvPr>
            <p:cNvSpPr/>
            <p:nvPr/>
          </p:nvSpPr>
          <p:spPr>
            <a:xfrm>
              <a:off x="2923289" y="2439230"/>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2 CuadroTexto">
            <a:extLst>
              <a:ext uri="{FF2B5EF4-FFF2-40B4-BE49-F238E27FC236}">
                <a16:creationId xmlns:a16="http://schemas.microsoft.com/office/drawing/2014/main" id="{2125194D-77E6-46DE-9CAF-71F85E416470}"/>
              </a:ext>
            </a:extLst>
          </p:cNvPr>
          <p:cNvSpPr txBox="1">
            <a:spLocks noChangeArrowheads="1"/>
          </p:cNvSpPr>
          <p:nvPr/>
        </p:nvSpPr>
        <p:spPr bwMode="auto">
          <a:xfrm>
            <a:off x="250825" y="944563"/>
            <a:ext cx="82931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solidFill>
                  <a:schemeClr val="tx1">
                    <a:lumMod val="75000"/>
                    <a:lumOff val="25000"/>
                  </a:schemeClr>
                </a:solidFill>
              </a:rPr>
              <a:t>	</a:t>
            </a:r>
            <a:r>
              <a:rPr lang="es-ES" altLang="en-US" b="1" dirty="0">
                <a:solidFill>
                  <a:schemeClr val="tx1">
                    <a:lumMod val="75000"/>
                    <a:lumOff val="25000"/>
                  </a:schemeClr>
                </a:solidFill>
              </a:rPr>
              <a:t>Recuperación de calor de gases de escape - precalentador:</a:t>
            </a:r>
          </a:p>
          <a:p>
            <a:pPr algn="just" eaLnBrk="1" hangingPunct="1"/>
            <a:endParaRPr lang="es-ES" altLang="en-US" dirty="0"/>
          </a:p>
          <a:p>
            <a:pPr algn="just"/>
            <a:r>
              <a:rPr lang="es-ES" altLang="en-US" sz="1600" b="1" u="sng" dirty="0">
                <a:solidFill>
                  <a:schemeClr val="tx1">
                    <a:lumMod val="75000"/>
                    <a:lumOff val="25000"/>
                  </a:schemeClr>
                </a:solidFill>
              </a:rPr>
              <a:t>El aire que se precisa para llevar a cabo la combustión se precalienta, </a:t>
            </a:r>
            <a:r>
              <a:rPr lang="es-ES" altLang="en-US" sz="1600" dirty="0">
                <a:solidFill>
                  <a:schemeClr val="tx1">
                    <a:lumMod val="75000"/>
                    <a:lumOff val="25000"/>
                  </a:schemeClr>
                </a:solidFill>
              </a:rPr>
              <a:t>por lo que en este caso el agua en el circuito de la caldera no se calienta, el aire utilizado para la combustión se calienta.</a:t>
            </a:r>
          </a:p>
          <a:p>
            <a:pPr algn="just"/>
            <a:endParaRPr lang="es-ES" altLang="en-US" sz="1600" dirty="0">
              <a:solidFill>
                <a:schemeClr val="tx1">
                  <a:lumMod val="75000"/>
                  <a:lumOff val="25000"/>
                </a:schemeClr>
              </a:solidFill>
            </a:endParaRPr>
          </a:p>
          <a:p>
            <a:pPr algn="just"/>
            <a:r>
              <a:rPr lang="es-ES" altLang="en-US" sz="1600" dirty="0">
                <a:solidFill>
                  <a:schemeClr val="tx1">
                    <a:lumMod val="75000"/>
                    <a:lumOff val="25000"/>
                  </a:schemeClr>
                </a:solidFill>
              </a:rPr>
              <a:t>Se necesita más superficie de intercambio de calor.</a:t>
            </a:r>
          </a:p>
        </p:txBody>
      </p:sp>
      <p:pic>
        <p:nvPicPr>
          <p:cNvPr id="80900" name="Picture 10" descr="http://www.alstom.com/Global/Power/Resources/Images/Gallery/Ljungstom%20Air%20Preheater.jpg">
            <a:extLst>
              <a:ext uri="{FF2B5EF4-FFF2-40B4-BE49-F238E27FC236}">
                <a16:creationId xmlns:a16="http://schemas.microsoft.com/office/drawing/2014/main" id="{E8B8CDA8-8237-473A-90B6-C3293579B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50" t="14233" r="5238" b="7523"/>
          <a:stretch>
            <a:fillRect/>
          </a:stretch>
        </p:blipFill>
        <p:spPr bwMode="auto">
          <a:xfrm>
            <a:off x="5328870" y="2883555"/>
            <a:ext cx="35766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
            <a:extLst>
              <a:ext uri="{FF2B5EF4-FFF2-40B4-BE49-F238E27FC236}">
                <a16:creationId xmlns:a16="http://schemas.microsoft.com/office/drawing/2014/main" id="{23214D34-6FFD-463D-9246-F63171775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19" t="39305" r="46606" b="23428"/>
          <a:stretch>
            <a:fillRect/>
          </a:stretch>
        </p:blipFill>
        <p:spPr bwMode="auto">
          <a:xfrm>
            <a:off x="238493" y="3079683"/>
            <a:ext cx="4910138"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o 9">
            <a:extLst>
              <a:ext uri="{FF2B5EF4-FFF2-40B4-BE49-F238E27FC236}">
                <a16:creationId xmlns:a16="http://schemas.microsoft.com/office/drawing/2014/main" id="{42A94C8D-8061-4BB3-9F8B-337E34A41E36}"/>
              </a:ext>
            </a:extLst>
          </p:cNvPr>
          <p:cNvGrpSpPr/>
          <p:nvPr/>
        </p:nvGrpSpPr>
        <p:grpSpPr>
          <a:xfrm>
            <a:off x="17051" y="5322"/>
            <a:ext cx="8756813" cy="759382"/>
            <a:chOff x="17051" y="5322"/>
            <a:chExt cx="8756813" cy="759382"/>
          </a:xfrm>
        </p:grpSpPr>
        <p:sp>
          <p:nvSpPr>
            <p:cNvPr id="11" name="Titel 1">
              <a:extLst>
                <a:ext uri="{FF2B5EF4-FFF2-40B4-BE49-F238E27FC236}">
                  <a16:creationId xmlns:a16="http://schemas.microsoft.com/office/drawing/2014/main" id="{DA12D5B2-195F-4294-BB3E-2C33139C4F6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2" name="Round Diagonal Corner Rectangle 9">
              <a:extLst>
                <a:ext uri="{FF2B5EF4-FFF2-40B4-BE49-F238E27FC236}">
                  <a16:creationId xmlns:a16="http://schemas.microsoft.com/office/drawing/2014/main" id="{13DDEF41-4C3B-4283-AB37-A82488FB829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0526CB77-0E67-4D77-86FA-6DA18A027D35}"/>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331A1524-843C-4FD3-B312-2A090D12BBC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5" name="Group 38">
            <a:extLst>
              <a:ext uri="{FF2B5EF4-FFF2-40B4-BE49-F238E27FC236}">
                <a16:creationId xmlns:a16="http://schemas.microsoft.com/office/drawing/2014/main" id="{B164DEBE-7292-4EFF-9A3F-871235FC4D27}"/>
              </a:ext>
            </a:extLst>
          </p:cNvPr>
          <p:cNvGrpSpPr/>
          <p:nvPr/>
        </p:nvGrpSpPr>
        <p:grpSpPr>
          <a:xfrm>
            <a:off x="498792" y="944563"/>
            <a:ext cx="522671" cy="523799"/>
            <a:chOff x="2850424" y="2366365"/>
            <a:chExt cx="755923" cy="755923"/>
          </a:xfrm>
        </p:grpSpPr>
        <p:sp>
          <p:nvSpPr>
            <p:cNvPr id="16" name="Oval 22">
              <a:extLst>
                <a:ext uri="{FF2B5EF4-FFF2-40B4-BE49-F238E27FC236}">
                  <a16:creationId xmlns:a16="http://schemas.microsoft.com/office/drawing/2014/main" id="{90ADDABD-1D42-4CF3-B004-4E49200066E0}"/>
                </a:ext>
              </a:extLst>
            </p:cNvPr>
            <p:cNvSpPr/>
            <p:nvPr/>
          </p:nvSpPr>
          <p:spPr>
            <a:xfrm>
              <a:off x="2850424" y="2366365"/>
              <a:ext cx="755923" cy="755923"/>
            </a:xfrm>
            <a:prstGeom prst="ellipse">
              <a:avLst/>
            </a:prstGeom>
            <a:solidFill>
              <a:srgbClr val="95AFB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7" name="Oval 23">
              <a:extLst>
                <a:ext uri="{FF2B5EF4-FFF2-40B4-BE49-F238E27FC236}">
                  <a16:creationId xmlns:a16="http://schemas.microsoft.com/office/drawing/2014/main" id="{1C3AF3AE-B644-427B-9BD9-8D0C7D43BCD6}"/>
                </a:ext>
              </a:extLst>
            </p:cNvPr>
            <p:cNvSpPr/>
            <p:nvPr/>
          </p:nvSpPr>
          <p:spPr>
            <a:xfrm>
              <a:off x="2923289" y="2439230"/>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2 CuadroTexto">
            <a:extLst>
              <a:ext uri="{FF2B5EF4-FFF2-40B4-BE49-F238E27FC236}">
                <a16:creationId xmlns:a16="http://schemas.microsoft.com/office/drawing/2014/main" id="{88392232-8CE9-4C9C-8696-904931CFA854}"/>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t>	 Aislamiento de tuberías:</a:t>
            </a:r>
          </a:p>
          <a:p>
            <a:pPr algn="just" eaLnBrk="1" hangingPunct="1"/>
            <a:endParaRPr lang="es-ES" altLang="en-US" dirty="0"/>
          </a:p>
        </p:txBody>
      </p:sp>
      <p:pic>
        <p:nvPicPr>
          <p:cNvPr id="82949" name="Imagen 58">
            <a:extLst>
              <a:ext uri="{FF2B5EF4-FFF2-40B4-BE49-F238E27FC236}">
                <a16:creationId xmlns:a16="http://schemas.microsoft.com/office/drawing/2014/main" id="{0CFB2CEC-E51B-4D76-B999-F76FD620A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883" t="51390" r="11504" b="8745"/>
          <a:stretch>
            <a:fillRect/>
          </a:stretch>
        </p:blipFill>
        <p:spPr bwMode="auto">
          <a:xfrm>
            <a:off x="370136" y="1863263"/>
            <a:ext cx="5227638" cy="2562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39">
            <a:extLst>
              <a:ext uri="{FF2B5EF4-FFF2-40B4-BE49-F238E27FC236}">
                <a16:creationId xmlns:a16="http://schemas.microsoft.com/office/drawing/2014/main" id="{0EB380DF-8D1C-45B2-A680-6ADE327FFBE7}"/>
              </a:ext>
            </a:extLst>
          </p:cNvPr>
          <p:cNvGrpSpPr/>
          <p:nvPr/>
        </p:nvGrpSpPr>
        <p:grpSpPr>
          <a:xfrm>
            <a:off x="507699" y="882651"/>
            <a:ext cx="522671" cy="523800"/>
            <a:chOff x="2850424" y="3195153"/>
            <a:chExt cx="755923" cy="755923"/>
          </a:xfrm>
        </p:grpSpPr>
        <p:sp>
          <p:nvSpPr>
            <p:cNvPr id="11" name="Oval 20">
              <a:extLst>
                <a:ext uri="{FF2B5EF4-FFF2-40B4-BE49-F238E27FC236}">
                  <a16:creationId xmlns:a16="http://schemas.microsoft.com/office/drawing/2014/main" id="{D5E0170A-3595-4F92-BCD6-38A1DFF26640}"/>
                </a:ext>
              </a:extLst>
            </p:cNvPr>
            <p:cNvSpPr/>
            <p:nvPr/>
          </p:nvSpPr>
          <p:spPr>
            <a:xfrm>
              <a:off x="2850424" y="3195153"/>
              <a:ext cx="755923" cy="755923"/>
            </a:xfrm>
            <a:prstGeom prst="ellipse">
              <a:avLst/>
            </a:prstGeom>
            <a:solidFill>
              <a:srgbClr val="F4D762"/>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Oval 21">
              <a:extLst>
                <a:ext uri="{FF2B5EF4-FFF2-40B4-BE49-F238E27FC236}">
                  <a16:creationId xmlns:a16="http://schemas.microsoft.com/office/drawing/2014/main" id="{DE18D0A6-7B0F-4870-B926-2B332CD0580B}"/>
                </a:ext>
              </a:extLst>
            </p:cNvPr>
            <p:cNvSpPr/>
            <p:nvPr/>
          </p:nvSpPr>
          <p:spPr>
            <a:xfrm>
              <a:off x="2923289" y="3268018"/>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3" name="Grupo 12">
            <a:extLst>
              <a:ext uri="{FF2B5EF4-FFF2-40B4-BE49-F238E27FC236}">
                <a16:creationId xmlns:a16="http://schemas.microsoft.com/office/drawing/2014/main" id="{0EA06A19-1BDB-4C7A-8864-1428CED2CCBA}"/>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6DF5840D-7625-4030-A27C-89ECF88D703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5" name="Round Diagonal Corner Rectangle 9">
              <a:extLst>
                <a:ext uri="{FF2B5EF4-FFF2-40B4-BE49-F238E27FC236}">
                  <a16:creationId xmlns:a16="http://schemas.microsoft.com/office/drawing/2014/main" id="{4927D5BA-3F6C-4CE7-880C-19988A98D4DB}"/>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ED50C26F-CBF5-4727-87FA-CD7DDA431C0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7" name="Rectángulo 16">
              <a:extLst>
                <a:ext uri="{FF2B5EF4-FFF2-40B4-BE49-F238E27FC236}">
                  <a16:creationId xmlns:a16="http://schemas.microsoft.com/office/drawing/2014/main" id="{638AC3E4-ADD0-4474-BE7B-8DB683A53950}"/>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pic>
        <p:nvPicPr>
          <p:cNvPr id="82948" name="Picture 3" descr="W:\Proyectos\2012-Undesa-Edu\CALDERAS\Termografias\redes\IR_2969.jpg">
            <a:extLst>
              <a:ext uri="{FF2B5EF4-FFF2-40B4-BE49-F238E27FC236}">
                <a16:creationId xmlns:a16="http://schemas.microsoft.com/office/drawing/2014/main" id="{35964213-2549-42B1-BF3B-69A8261E0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42" b="6216"/>
          <a:stretch>
            <a:fillRect/>
          </a:stretch>
        </p:blipFill>
        <p:spPr bwMode="auto">
          <a:xfrm>
            <a:off x="5214905" y="3032956"/>
            <a:ext cx="3446463" cy="3009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2 CuadroTexto">
            <a:extLst>
              <a:ext uri="{FF2B5EF4-FFF2-40B4-BE49-F238E27FC236}">
                <a16:creationId xmlns:a16="http://schemas.microsoft.com/office/drawing/2014/main" id="{BE43589F-4FAC-4801-B7E1-93A4F7C8804A}"/>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t>	 </a:t>
            </a:r>
            <a:r>
              <a:rPr lang="es-ES" altLang="en-US" b="1" dirty="0"/>
              <a:t>Aislamiento de tuberías</a:t>
            </a:r>
            <a:r>
              <a:rPr lang="en-GB" altLang="en-US" b="1" dirty="0"/>
              <a:t>:</a:t>
            </a:r>
          </a:p>
          <a:p>
            <a:pPr algn="just" eaLnBrk="1" hangingPunct="1"/>
            <a:endParaRPr lang="en-GB" altLang="en-US" dirty="0"/>
          </a:p>
        </p:txBody>
      </p:sp>
      <p:pic>
        <p:nvPicPr>
          <p:cNvPr id="84996" name="Picture 2">
            <a:extLst>
              <a:ext uri="{FF2B5EF4-FFF2-40B4-BE49-F238E27FC236}">
                <a16:creationId xmlns:a16="http://schemas.microsoft.com/office/drawing/2014/main" id="{DD546C64-93B4-4820-ADAE-8BBF82A5B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1" r="7104"/>
          <a:stretch>
            <a:fillRect/>
          </a:stretch>
        </p:blipFill>
        <p:spPr bwMode="auto">
          <a:xfrm>
            <a:off x="2951163" y="1414463"/>
            <a:ext cx="5983287" cy="445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7" name="1 CuadroTexto">
            <a:extLst>
              <a:ext uri="{FF2B5EF4-FFF2-40B4-BE49-F238E27FC236}">
                <a16:creationId xmlns:a16="http://schemas.microsoft.com/office/drawing/2014/main" id="{5CA7996C-8778-4256-98D4-87ECD30E8095}"/>
              </a:ext>
            </a:extLst>
          </p:cNvPr>
          <p:cNvSpPr txBox="1">
            <a:spLocks noChangeArrowheads="1"/>
          </p:cNvSpPr>
          <p:nvPr/>
        </p:nvSpPr>
        <p:spPr bwMode="auto">
          <a:xfrm>
            <a:off x="487051" y="2459831"/>
            <a:ext cx="29162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dirty="0">
                <a:solidFill>
                  <a:schemeClr val="tx1">
                    <a:lumMod val="75000"/>
                    <a:lumOff val="25000"/>
                  </a:schemeClr>
                </a:solidFill>
              </a:rPr>
              <a:t>Es posible detectar problemas a través de las termografías, pero es difícil obtener un valor exacto de las pérdidas.</a:t>
            </a:r>
            <a:endParaRPr lang="en-GB" altLang="en-US" dirty="0">
              <a:solidFill>
                <a:schemeClr val="tx1">
                  <a:lumMod val="75000"/>
                  <a:lumOff val="25000"/>
                </a:schemeClr>
              </a:solidFill>
            </a:endParaRPr>
          </a:p>
        </p:txBody>
      </p:sp>
      <p:grpSp>
        <p:nvGrpSpPr>
          <p:cNvPr id="10" name="Grupo 9">
            <a:extLst>
              <a:ext uri="{FF2B5EF4-FFF2-40B4-BE49-F238E27FC236}">
                <a16:creationId xmlns:a16="http://schemas.microsoft.com/office/drawing/2014/main" id="{C0337C16-7A18-4A2A-8A3F-049C1B7A4588}"/>
              </a:ext>
            </a:extLst>
          </p:cNvPr>
          <p:cNvGrpSpPr/>
          <p:nvPr/>
        </p:nvGrpSpPr>
        <p:grpSpPr>
          <a:xfrm>
            <a:off x="17051" y="5322"/>
            <a:ext cx="8756813" cy="759382"/>
            <a:chOff x="17051" y="5322"/>
            <a:chExt cx="8756813" cy="759382"/>
          </a:xfrm>
        </p:grpSpPr>
        <p:sp>
          <p:nvSpPr>
            <p:cNvPr id="11" name="Titel 1">
              <a:extLst>
                <a:ext uri="{FF2B5EF4-FFF2-40B4-BE49-F238E27FC236}">
                  <a16:creationId xmlns:a16="http://schemas.microsoft.com/office/drawing/2014/main" id="{74E61B59-D4CD-41F2-9220-E2D6C49F2D1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2" name="Round Diagonal Corner Rectangle 9">
              <a:extLst>
                <a:ext uri="{FF2B5EF4-FFF2-40B4-BE49-F238E27FC236}">
                  <a16:creationId xmlns:a16="http://schemas.microsoft.com/office/drawing/2014/main" id="{125491AB-8A96-46F0-9A18-D08FE6DE565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6C565DC1-8B4B-4A9A-9CE2-B21732340AAB}"/>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9435D2E4-1EAC-4289-B405-EE3C577F5B8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5" name="Group 39">
            <a:extLst>
              <a:ext uri="{FF2B5EF4-FFF2-40B4-BE49-F238E27FC236}">
                <a16:creationId xmlns:a16="http://schemas.microsoft.com/office/drawing/2014/main" id="{09584777-BD1A-458D-AEB8-CA744572F4CD}"/>
              </a:ext>
            </a:extLst>
          </p:cNvPr>
          <p:cNvGrpSpPr/>
          <p:nvPr/>
        </p:nvGrpSpPr>
        <p:grpSpPr>
          <a:xfrm>
            <a:off x="507699" y="882651"/>
            <a:ext cx="522671" cy="523800"/>
            <a:chOff x="2850424" y="3195153"/>
            <a:chExt cx="755923" cy="755923"/>
          </a:xfrm>
        </p:grpSpPr>
        <p:sp>
          <p:nvSpPr>
            <p:cNvPr id="16" name="Oval 20">
              <a:extLst>
                <a:ext uri="{FF2B5EF4-FFF2-40B4-BE49-F238E27FC236}">
                  <a16:creationId xmlns:a16="http://schemas.microsoft.com/office/drawing/2014/main" id="{461E728D-FD20-4D1E-9538-68D1C48B77A0}"/>
                </a:ext>
              </a:extLst>
            </p:cNvPr>
            <p:cNvSpPr/>
            <p:nvPr/>
          </p:nvSpPr>
          <p:spPr>
            <a:xfrm>
              <a:off x="2850424" y="3195153"/>
              <a:ext cx="755923" cy="755923"/>
            </a:xfrm>
            <a:prstGeom prst="ellipse">
              <a:avLst/>
            </a:prstGeom>
            <a:solidFill>
              <a:srgbClr val="F4D762"/>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7" name="Oval 21">
              <a:extLst>
                <a:ext uri="{FF2B5EF4-FFF2-40B4-BE49-F238E27FC236}">
                  <a16:creationId xmlns:a16="http://schemas.microsoft.com/office/drawing/2014/main" id="{C8156134-F481-44B0-AC64-1B66D3FB3F9B}"/>
                </a:ext>
              </a:extLst>
            </p:cNvPr>
            <p:cNvSpPr/>
            <p:nvPr/>
          </p:nvSpPr>
          <p:spPr>
            <a:xfrm>
              <a:off x="2923289" y="3268018"/>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solidFill>
                  <a:schemeClr val="tx1">
                    <a:lumMod val="75000"/>
                    <a:lumOff val="25000"/>
                  </a:schemeClr>
                </a:solidFill>
              </a:rPr>
              <a:t>	</a:t>
            </a:r>
            <a:r>
              <a:rPr lang="es-ES" altLang="en-US" b="1" dirty="0">
                <a:solidFill>
                  <a:schemeClr val="tx1">
                    <a:lumMod val="75000"/>
                    <a:lumOff val="25000"/>
                  </a:schemeClr>
                </a:solidFill>
              </a:rPr>
              <a:t> Recuperación de calor del condensador</a:t>
            </a:r>
            <a:r>
              <a:rPr lang="en-GB" altLang="en-US" b="1" dirty="0">
                <a:solidFill>
                  <a:schemeClr val="tx1">
                    <a:lumMod val="75000"/>
                    <a:lumOff val="25000"/>
                  </a:schemeClr>
                </a:solidFill>
              </a:rPr>
              <a:t>:</a:t>
            </a:r>
          </a:p>
          <a:p>
            <a:pPr algn="just" eaLnBrk="1" hangingPunct="1"/>
            <a:endParaRPr lang="en-GB" altLang="en-US" dirty="0">
              <a:solidFill>
                <a:schemeClr val="tx1">
                  <a:lumMod val="75000"/>
                  <a:lumOff val="25000"/>
                </a:schemeClr>
              </a:solidFill>
            </a:endParaRPr>
          </a:p>
        </p:txBody>
      </p:sp>
      <p:pic>
        <p:nvPicPr>
          <p:cNvPr id="87044" name="Picture 2">
            <a:extLst>
              <a:ext uri="{FF2B5EF4-FFF2-40B4-BE49-F238E27FC236}">
                <a16:creationId xmlns:a16="http://schemas.microsoft.com/office/drawing/2014/main" id="{80F2B88B-30D8-4C7C-AA9F-6A47993E7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63" t="20464" r="25999" b="19734"/>
          <a:stretch>
            <a:fillRect/>
          </a:stretch>
        </p:blipFill>
        <p:spPr bwMode="auto">
          <a:xfrm>
            <a:off x="247650" y="2894013"/>
            <a:ext cx="2928938" cy="2811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7045" name="Picture 3">
            <a:extLst>
              <a:ext uri="{FF2B5EF4-FFF2-40B4-BE49-F238E27FC236}">
                <a16:creationId xmlns:a16="http://schemas.microsoft.com/office/drawing/2014/main" id="{D599A86D-C29A-49E8-87A1-87D824303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377" t="6522" r="33063" b="6201"/>
          <a:stretch>
            <a:fillRect/>
          </a:stretch>
        </p:blipFill>
        <p:spPr bwMode="auto">
          <a:xfrm>
            <a:off x="6516688" y="1511300"/>
            <a:ext cx="2439987" cy="4194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7046" name="Picture 4">
            <a:extLst>
              <a:ext uri="{FF2B5EF4-FFF2-40B4-BE49-F238E27FC236}">
                <a16:creationId xmlns:a16="http://schemas.microsoft.com/office/drawing/2014/main" id="{CB22EC9F-1598-4404-A7B2-EB299FA91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400" t="3123" r="17513" b="8881"/>
          <a:stretch>
            <a:fillRect/>
          </a:stretch>
        </p:blipFill>
        <p:spPr bwMode="auto">
          <a:xfrm>
            <a:off x="3384550" y="2894013"/>
            <a:ext cx="2901950" cy="2811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7047" name="3 CuadroTexto">
            <a:extLst>
              <a:ext uri="{FF2B5EF4-FFF2-40B4-BE49-F238E27FC236}">
                <a16:creationId xmlns:a16="http://schemas.microsoft.com/office/drawing/2014/main" id="{657CFB30-3922-41A2-A727-FCD2A7878174}"/>
              </a:ext>
            </a:extLst>
          </p:cNvPr>
          <p:cNvSpPr txBox="1">
            <a:spLocks noChangeArrowheads="1"/>
          </p:cNvSpPr>
          <p:nvPr/>
        </p:nvSpPr>
        <p:spPr bwMode="auto">
          <a:xfrm>
            <a:off x="250825" y="1652588"/>
            <a:ext cx="603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dirty="0">
                <a:solidFill>
                  <a:schemeClr val="tx1">
                    <a:lumMod val="75000"/>
                    <a:lumOff val="25000"/>
                  </a:schemeClr>
                </a:solidFill>
              </a:rPr>
              <a:t>Por cada kg de condensado que no vuelve al tanque de entrada, debe reemplazarse con un nuevo 1 kg de agua a temperatura ambiente, que debe calentarse nuevamente con energía.</a:t>
            </a:r>
            <a:endParaRPr lang="en-GB" altLang="en-US" sz="1600" dirty="0">
              <a:solidFill>
                <a:schemeClr val="tx1">
                  <a:lumMod val="75000"/>
                  <a:lumOff val="25000"/>
                </a:schemeClr>
              </a:solidFill>
            </a:endParaRPr>
          </a:p>
        </p:txBody>
      </p:sp>
      <p:grpSp>
        <p:nvGrpSpPr>
          <p:cNvPr id="11" name="Grupo 10">
            <a:extLst>
              <a:ext uri="{FF2B5EF4-FFF2-40B4-BE49-F238E27FC236}">
                <a16:creationId xmlns:a16="http://schemas.microsoft.com/office/drawing/2014/main" id="{5A5FB5D1-C2EB-419C-B33A-E228A168F6BD}"/>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1D84079A-145D-424E-9405-A0041A897C3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3" name="Round Diagonal Corner Rectangle 9">
              <a:extLst>
                <a:ext uri="{FF2B5EF4-FFF2-40B4-BE49-F238E27FC236}">
                  <a16:creationId xmlns:a16="http://schemas.microsoft.com/office/drawing/2014/main" id="{F169859E-F913-43CD-99BA-6245656C00D0}"/>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B31BB507-9658-4FD1-88A9-CBBAD7D8563C}"/>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8" name="Rectángulo 17">
              <a:extLst>
                <a:ext uri="{FF2B5EF4-FFF2-40B4-BE49-F238E27FC236}">
                  <a16:creationId xmlns:a16="http://schemas.microsoft.com/office/drawing/2014/main" id="{1301FFF7-65DC-4604-9227-4C36048476E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9" name="Group 40">
            <a:extLst>
              <a:ext uri="{FF2B5EF4-FFF2-40B4-BE49-F238E27FC236}">
                <a16:creationId xmlns:a16="http://schemas.microsoft.com/office/drawing/2014/main" id="{62770D45-24EA-4098-8BB5-3A2B1E846B22}"/>
              </a:ext>
            </a:extLst>
          </p:cNvPr>
          <p:cNvGrpSpPr/>
          <p:nvPr/>
        </p:nvGrpSpPr>
        <p:grpSpPr>
          <a:xfrm>
            <a:off x="505782" y="889585"/>
            <a:ext cx="522671" cy="525879"/>
            <a:chOff x="2837248" y="4031483"/>
            <a:chExt cx="755923" cy="755923"/>
          </a:xfrm>
        </p:grpSpPr>
        <p:sp>
          <p:nvSpPr>
            <p:cNvPr id="20" name="Oval 11">
              <a:extLst>
                <a:ext uri="{FF2B5EF4-FFF2-40B4-BE49-F238E27FC236}">
                  <a16:creationId xmlns:a16="http://schemas.microsoft.com/office/drawing/2014/main" id="{F551BCC0-83D6-4764-AAD3-05492F487E25}"/>
                </a:ext>
              </a:extLst>
            </p:cNvPr>
            <p:cNvSpPr/>
            <p:nvPr/>
          </p:nvSpPr>
          <p:spPr>
            <a:xfrm>
              <a:off x="2837248" y="4031483"/>
              <a:ext cx="755923" cy="755923"/>
            </a:xfrm>
            <a:prstGeom prst="ellipse">
              <a:avLst/>
            </a:prstGeom>
            <a:solidFill>
              <a:schemeClr val="accent6">
                <a:lumMod val="75000"/>
              </a:schemeClr>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1" name="Oval 12">
              <a:extLst>
                <a:ext uri="{FF2B5EF4-FFF2-40B4-BE49-F238E27FC236}">
                  <a16:creationId xmlns:a16="http://schemas.microsoft.com/office/drawing/2014/main" id="{08E9E4B9-7749-4809-988C-AA1A0E29C486}"/>
                </a:ext>
              </a:extLst>
            </p:cNvPr>
            <p:cNvSpPr/>
            <p:nvPr/>
          </p:nvSpPr>
          <p:spPr>
            <a:xfrm>
              <a:off x="2908299" y="4104347"/>
              <a:ext cx="610193"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t>	</a:t>
            </a:r>
            <a:r>
              <a:rPr lang="es-ES" altLang="en-US" b="1" dirty="0"/>
              <a:t>Recuperación de calor del condensador</a:t>
            </a:r>
            <a:r>
              <a:rPr lang="en-GB" altLang="en-US" b="1" dirty="0"/>
              <a:t>:</a:t>
            </a:r>
          </a:p>
          <a:p>
            <a:pPr algn="just" eaLnBrk="1" hangingPunct="1"/>
            <a:endParaRPr lang="en-GB" altLang="en-US" dirty="0"/>
          </a:p>
        </p:txBody>
      </p:sp>
      <p:sp>
        <p:nvSpPr>
          <p:cNvPr id="87047" name="3 CuadroTexto">
            <a:extLst>
              <a:ext uri="{FF2B5EF4-FFF2-40B4-BE49-F238E27FC236}">
                <a16:creationId xmlns:a16="http://schemas.microsoft.com/office/drawing/2014/main" id="{657CFB30-3922-41A2-A727-FCD2A7878174}"/>
              </a:ext>
            </a:extLst>
          </p:cNvPr>
          <p:cNvSpPr txBox="1">
            <a:spLocks noChangeArrowheads="1"/>
          </p:cNvSpPr>
          <p:nvPr/>
        </p:nvSpPr>
        <p:spPr bwMode="auto">
          <a:xfrm>
            <a:off x="899592" y="1347904"/>
            <a:ext cx="7874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n-GB" altLang="en-US" sz="1400" dirty="0"/>
              <a:t>EJEMPLO-.</a:t>
            </a:r>
          </a:p>
          <a:p>
            <a:pPr algn="just"/>
            <a:r>
              <a:rPr lang="es-ES" altLang="en-US" sz="1400" dirty="0"/>
              <a:t>Cálculo del ahorro mediante la recuperación de 1000 kg/h de condensado de las purgas a 4 bar.</a:t>
            </a:r>
            <a:endParaRPr lang="en-GB" altLang="en-US" sz="1400" dirty="0"/>
          </a:p>
        </p:txBody>
      </p:sp>
      <p:graphicFrame>
        <p:nvGraphicFramePr>
          <p:cNvPr id="12" name="3 Tabla">
            <a:extLst>
              <a:ext uri="{FF2B5EF4-FFF2-40B4-BE49-F238E27FC236}">
                <a16:creationId xmlns:a16="http://schemas.microsoft.com/office/drawing/2014/main" id="{E5238A6E-746A-4154-8B51-E160F42B70A7}"/>
              </a:ext>
            </a:extLst>
          </p:cNvPr>
          <p:cNvGraphicFramePr>
            <a:graphicFrameLocks noGrp="1"/>
          </p:cNvGraphicFramePr>
          <p:nvPr>
            <p:extLst>
              <p:ext uri="{D42A27DB-BD31-4B8C-83A1-F6EECF244321}">
                <p14:modId xmlns:p14="http://schemas.microsoft.com/office/powerpoint/2010/main" val="2393410944"/>
              </p:ext>
            </p:extLst>
          </p:nvPr>
        </p:nvGraphicFramePr>
        <p:xfrm>
          <a:off x="370136" y="1871124"/>
          <a:ext cx="8403727" cy="4365628"/>
        </p:xfrm>
        <a:graphic>
          <a:graphicData uri="http://schemas.openxmlformats.org/drawingml/2006/table">
            <a:tbl>
              <a:tblPr firstRow="1" bandRow="1">
                <a:tableStyleId>{5C22544A-7EE6-4342-B048-85BDC9FD1C3A}</a:tableStyleId>
              </a:tblPr>
              <a:tblGrid>
                <a:gridCol w="5899822">
                  <a:extLst>
                    <a:ext uri="{9D8B030D-6E8A-4147-A177-3AD203B41FA5}">
                      <a16:colId xmlns:a16="http://schemas.microsoft.com/office/drawing/2014/main" val="20000"/>
                    </a:ext>
                  </a:extLst>
                </a:gridCol>
                <a:gridCol w="2503905">
                  <a:extLst>
                    <a:ext uri="{9D8B030D-6E8A-4147-A177-3AD203B41FA5}">
                      <a16:colId xmlns:a16="http://schemas.microsoft.com/office/drawing/2014/main" val="20001"/>
                    </a:ext>
                  </a:extLst>
                </a:gridCol>
              </a:tblGrid>
              <a:tr h="259633">
                <a:tc>
                  <a:txBody>
                    <a:bodyPr/>
                    <a:lstStyle/>
                    <a:p>
                      <a:r>
                        <a:rPr lang="es-ES" sz="1200" noProof="0">
                          <a:latin typeface="+mj-lt"/>
                        </a:rPr>
                        <a:t>Información:</a:t>
                      </a:r>
                      <a:endParaRPr lang="es-ES" sz="1200" noProof="0" dirty="0">
                        <a:latin typeface="+mj-lt"/>
                      </a:endParaRPr>
                    </a:p>
                  </a:txBody>
                  <a:tcPr marL="91436" marR="91436" marT="0" marB="0" anchor="ctr"/>
                </a:tc>
                <a:tc>
                  <a:txBody>
                    <a:bodyPr/>
                    <a:lstStyle/>
                    <a:p>
                      <a:endParaRPr lang="es-ES" sz="1200" noProof="0" dirty="0">
                        <a:latin typeface="+mj-lt"/>
                      </a:endParaRPr>
                    </a:p>
                  </a:txBody>
                  <a:tcPr marL="91436" marR="91436" marT="0" marB="0" anchor="ctr"/>
                </a:tc>
                <a:extLst>
                  <a:ext uri="{0D108BD9-81ED-4DB2-BD59-A6C34878D82A}">
                    <a16:rowId xmlns:a16="http://schemas.microsoft.com/office/drawing/2014/main" val="10000"/>
                  </a:ext>
                </a:extLst>
              </a:tr>
              <a:tr h="298618">
                <a:tc>
                  <a:txBody>
                    <a:bodyPr/>
                    <a:lstStyle/>
                    <a:p>
                      <a:r>
                        <a:rPr lang="es-ES" sz="1200" noProof="0">
                          <a:latin typeface="+mj-lt"/>
                        </a:rPr>
                        <a:t>A- Presión del condensador</a:t>
                      </a:r>
                      <a:endParaRPr lang="es-ES" sz="1200" noProof="0" dirty="0">
                        <a:latin typeface="+mj-lt"/>
                      </a:endParaRPr>
                    </a:p>
                  </a:txBody>
                  <a:tcPr marL="91436" marR="91436" marT="0" marB="0" anchor="ctr"/>
                </a:tc>
                <a:tc>
                  <a:txBody>
                    <a:bodyPr/>
                    <a:lstStyle/>
                    <a:p>
                      <a:r>
                        <a:rPr lang="es-ES" sz="1200" baseline="0" noProof="0">
                          <a:latin typeface="+mj-lt"/>
                        </a:rPr>
                        <a:t>4 bar</a:t>
                      </a:r>
                      <a:endParaRPr lang="es-ES" sz="1200" noProof="0" dirty="0">
                        <a:latin typeface="+mj-lt"/>
                      </a:endParaRPr>
                    </a:p>
                  </a:txBody>
                  <a:tcPr marL="91436" marR="91436" marT="0" marB="0" anchor="ctr"/>
                </a:tc>
                <a:extLst>
                  <a:ext uri="{0D108BD9-81ED-4DB2-BD59-A6C34878D82A}">
                    <a16:rowId xmlns:a16="http://schemas.microsoft.com/office/drawing/2014/main" val="10001"/>
                  </a:ext>
                </a:extLst>
              </a:tr>
              <a:tr h="289910">
                <a:tc>
                  <a:txBody>
                    <a:bodyPr/>
                    <a:lstStyle/>
                    <a:p>
                      <a:r>
                        <a:rPr lang="es-ES" sz="1200" noProof="0">
                          <a:latin typeface="+mj-lt"/>
                        </a:rPr>
                        <a:t>B- Entalpía del condensado</a:t>
                      </a:r>
                      <a:endParaRPr lang="es-ES" sz="1200" noProof="0" dirty="0">
                        <a:latin typeface="+mj-lt"/>
                      </a:endParaRPr>
                    </a:p>
                  </a:txBody>
                  <a:tcPr marL="91436" marR="91436" marT="0" marB="0" anchor="ctr"/>
                </a:tc>
                <a:tc>
                  <a:txBody>
                    <a:bodyPr/>
                    <a:lstStyle/>
                    <a:p>
                      <a:r>
                        <a:rPr lang="es-ES" sz="1200" noProof="0">
                          <a:latin typeface="+mj-lt"/>
                        </a:rPr>
                        <a:t>605 kJ/kg</a:t>
                      </a:r>
                      <a:endParaRPr lang="es-ES" sz="1200" noProof="0" dirty="0">
                        <a:latin typeface="+mj-lt"/>
                      </a:endParaRPr>
                    </a:p>
                  </a:txBody>
                  <a:tcPr marL="91436" marR="91436" marT="0" marB="0" anchor="ctr"/>
                </a:tc>
                <a:extLst>
                  <a:ext uri="{0D108BD9-81ED-4DB2-BD59-A6C34878D82A}">
                    <a16:rowId xmlns:a16="http://schemas.microsoft.com/office/drawing/2014/main" val="10002"/>
                  </a:ext>
                </a:extLst>
              </a:tr>
              <a:tr h="278713">
                <a:tc>
                  <a:txBody>
                    <a:bodyPr/>
                    <a:lstStyle/>
                    <a:p>
                      <a:r>
                        <a:rPr lang="es-ES" sz="1200" noProof="0">
                          <a:latin typeface="+mj-lt"/>
                        </a:rPr>
                        <a:t>C- Pérdidas </a:t>
                      </a:r>
                      <a:r>
                        <a:rPr lang="es-ES" sz="1200" noProof="0" dirty="0">
                          <a:latin typeface="+mj-lt"/>
                        </a:rPr>
                        <a:t>energéticas en </a:t>
                      </a:r>
                      <a:r>
                        <a:rPr lang="es-ES" sz="1200" noProof="0">
                          <a:latin typeface="+mj-lt"/>
                        </a:rPr>
                        <a:t>la devolución</a:t>
                      </a:r>
                      <a:endParaRPr lang="es-ES" sz="1200" noProof="0" dirty="0">
                        <a:latin typeface="+mj-lt"/>
                      </a:endParaRPr>
                    </a:p>
                  </a:txBody>
                  <a:tcPr marL="91436" marR="91436" marT="0" marB="0" anchor="ctr"/>
                </a:tc>
                <a:tc>
                  <a:txBody>
                    <a:bodyPr/>
                    <a:lstStyle/>
                    <a:p>
                      <a:r>
                        <a:rPr lang="es-ES" sz="1200" noProof="0">
                          <a:latin typeface="+mj-lt"/>
                        </a:rPr>
                        <a:t>20%</a:t>
                      </a:r>
                      <a:endParaRPr lang="es-ES" sz="1200" noProof="0" dirty="0">
                        <a:latin typeface="+mj-lt"/>
                      </a:endParaRPr>
                    </a:p>
                  </a:txBody>
                  <a:tcPr marL="91436" marR="91436" marT="0" marB="0" anchor="ctr"/>
                </a:tc>
                <a:extLst>
                  <a:ext uri="{0D108BD9-81ED-4DB2-BD59-A6C34878D82A}">
                    <a16:rowId xmlns:a16="http://schemas.microsoft.com/office/drawing/2014/main" val="10003"/>
                  </a:ext>
                </a:extLst>
              </a:tr>
              <a:tr h="26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noProof="0">
                          <a:latin typeface="+mj-lt"/>
                        </a:rPr>
                        <a:t>D- </a:t>
                      </a:r>
                      <a:r>
                        <a:rPr lang="es-ES" sz="1200"/>
                        <a:t>Entalpía </a:t>
                      </a:r>
                      <a:r>
                        <a:rPr lang="es-ES" sz="1200" dirty="0"/>
                        <a:t>del aporte agua a la </a:t>
                      </a:r>
                      <a:r>
                        <a:rPr lang="es-ES" sz="1200"/>
                        <a:t>caldera (20ºC)</a:t>
                      </a:r>
                      <a:endParaRPr lang="es-ES" sz="1200" dirty="0"/>
                    </a:p>
                  </a:txBody>
                  <a:tcPr marL="91436" marR="91436" marT="0" marB="0" anchor="ctr"/>
                </a:tc>
                <a:tc>
                  <a:txBody>
                    <a:bodyPr/>
                    <a:lstStyle/>
                    <a:p>
                      <a:r>
                        <a:rPr lang="es-ES" sz="1200" noProof="0">
                          <a:latin typeface="+mj-lt"/>
                        </a:rPr>
                        <a:t>84 kJ/kg</a:t>
                      </a:r>
                      <a:endParaRPr lang="es-ES" sz="1200" noProof="0" dirty="0">
                        <a:latin typeface="+mj-lt"/>
                      </a:endParaRPr>
                    </a:p>
                  </a:txBody>
                  <a:tcPr marL="91436" marR="91436" marT="0" marB="0" anchor="ctr"/>
                </a:tc>
                <a:extLst>
                  <a:ext uri="{0D108BD9-81ED-4DB2-BD59-A6C34878D82A}">
                    <a16:rowId xmlns:a16="http://schemas.microsoft.com/office/drawing/2014/main" val="10004"/>
                  </a:ext>
                </a:extLst>
              </a:tr>
              <a:tr h="259201">
                <a:tc>
                  <a:txBody>
                    <a:bodyPr/>
                    <a:lstStyle/>
                    <a:p>
                      <a:r>
                        <a:rPr lang="es-ES" sz="1200" noProof="0">
                          <a:latin typeface="+mj-lt"/>
                        </a:rPr>
                        <a:t>E- Flujo de condensado</a:t>
                      </a:r>
                      <a:endParaRPr lang="es-ES" sz="1200" noProof="0" dirty="0">
                        <a:latin typeface="+mj-lt"/>
                      </a:endParaRPr>
                    </a:p>
                  </a:txBody>
                  <a:tcPr marL="91436" marR="91436" marT="0" marB="0" anchor="ctr"/>
                </a:tc>
                <a:tc>
                  <a:txBody>
                    <a:bodyPr/>
                    <a:lstStyle/>
                    <a:p>
                      <a:r>
                        <a:rPr lang="es-ES" sz="1200" noProof="0">
                          <a:latin typeface="+mj-lt"/>
                        </a:rPr>
                        <a:t>1.000 kg/h</a:t>
                      </a:r>
                      <a:endParaRPr lang="es-ES" sz="1200" noProof="0" dirty="0">
                        <a:latin typeface="+mj-lt"/>
                      </a:endParaRPr>
                    </a:p>
                  </a:txBody>
                  <a:tcPr marL="91436" marR="91436" marT="0" marB="0" anchor="ctr"/>
                </a:tc>
                <a:extLst>
                  <a:ext uri="{0D108BD9-81ED-4DB2-BD59-A6C34878D82A}">
                    <a16:rowId xmlns:a16="http://schemas.microsoft.com/office/drawing/2014/main" val="10005"/>
                  </a:ext>
                </a:extLst>
              </a:tr>
              <a:tr h="237002">
                <a:tc>
                  <a:txBody>
                    <a:bodyPr/>
                    <a:lstStyle/>
                    <a:p>
                      <a:r>
                        <a:rPr lang="es-ES" sz="1200" noProof="0">
                          <a:latin typeface="+mj-lt"/>
                        </a:rPr>
                        <a:t>F- Coste del combustible</a:t>
                      </a:r>
                      <a:endParaRPr lang="es-ES" sz="1200" noProof="0" dirty="0">
                        <a:latin typeface="+mj-lt"/>
                      </a:endParaRPr>
                    </a:p>
                  </a:txBody>
                  <a:tcPr marL="91436" marR="91436" marT="0" marB="0" anchor="ctr"/>
                </a:tc>
                <a:tc>
                  <a:txBody>
                    <a:bodyPr/>
                    <a:lstStyle/>
                    <a:p>
                      <a:r>
                        <a:rPr lang="es-ES" sz="1200" noProof="0">
                          <a:latin typeface="+mj-lt"/>
                        </a:rPr>
                        <a:t>0,03 €/kWh</a:t>
                      </a:r>
                      <a:endParaRPr lang="es-ES" sz="1200" noProof="0" dirty="0">
                        <a:latin typeface="+mj-lt"/>
                      </a:endParaRPr>
                    </a:p>
                  </a:txBody>
                  <a:tcPr marL="91436" marR="91436" marT="0" marB="0" anchor="ctr"/>
                </a:tc>
                <a:extLst>
                  <a:ext uri="{0D108BD9-81ED-4DB2-BD59-A6C34878D82A}">
                    <a16:rowId xmlns:a16="http://schemas.microsoft.com/office/drawing/2014/main" val="10006"/>
                  </a:ext>
                </a:extLst>
              </a:tr>
              <a:tr h="285579">
                <a:tc>
                  <a:txBody>
                    <a:bodyPr/>
                    <a:lstStyle/>
                    <a:p>
                      <a:r>
                        <a:rPr lang="es-ES" sz="1200" noProof="0">
                          <a:latin typeface="+mj-lt"/>
                        </a:rPr>
                        <a:t>G- Costo </a:t>
                      </a:r>
                      <a:r>
                        <a:rPr lang="es-ES" sz="1200" noProof="0" dirty="0">
                          <a:latin typeface="+mj-lt"/>
                        </a:rPr>
                        <a:t>del agua y </a:t>
                      </a:r>
                      <a:r>
                        <a:rPr lang="es-ES" sz="1200" noProof="0">
                          <a:latin typeface="+mj-lt"/>
                        </a:rPr>
                        <a:t>tratamiento.</a:t>
                      </a:r>
                      <a:endParaRPr lang="es-ES" sz="1200" noProof="0" dirty="0">
                        <a:latin typeface="+mj-lt"/>
                      </a:endParaRPr>
                    </a:p>
                  </a:txBody>
                  <a:tcPr marL="91436" marR="91436" marT="0" marB="0" anchor="ctr"/>
                </a:tc>
                <a:tc>
                  <a:txBody>
                    <a:bodyPr/>
                    <a:lstStyle/>
                    <a:p>
                      <a:r>
                        <a:rPr lang="es-ES" sz="1200" noProof="0">
                          <a:latin typeface="+mj-lt"/>
                        </a:rPr>
                        <a:t>0,80 €/m</a:t>
                      </a:r>
                      <a:r>
                        <a:rPr lang="es-ES" sz="1200" baseline="30000" noProof="0">
                          <a:latin typeface="+mj-lt"/>
                        </a:rPr>
                        <a:t>3</a:t>
                      </a:r>
                      <a:endParaRPr lang="es-ES" sz="1200" baseline="30000" noProof="0" dirty="0">
                        <a:latin typeface="+mj-lt"/>
                      </a:endParaRPr>
                    </a:p>
                  </a:txBody>
                  <a:tcPr marL="91436" marR="91436" marT="0" marB="0" anchor="ctr"/>
                </a:tc>
                <a:extLst>
                  <a:ext uri="{0D108BD9-81ED-4DB2-BD59-A6C34878D82A}">
                    <a16:rowId xmlns:a16="http://schemas.microsoft.com/office/drawing/2014/main" val="10007"/>
                  </a:ext>
                </a:extLst>
              </a:tr>
              <a:tr h="275618">
                <a:tc>
                  <a:txBody>
                    <a:bodyPr/>
                    <a:lstStyle/>
                    <a:p>
                      <a:r>
                        <a:rPr lang="es-ES" sz="1200" noProof="0">
                          <a:latin typeface="+mj-lt"/>
                        </a:rPr>
                        <a:t>H- Horas de operación</a:t>
                      </a:r>
                      <a:endParaRPr lang="es-ES" sz="1200" noProof="0" dirty="0">
                        <a:latin typeface="+mj-lt"/>
                      </a:endParaRPr>
                    </a:p>
                  </a:txBody>
                  <a:tcPr marL="91436" marR="91436" marT="0" marB="0" anchor="ctr"/>
                </a:tc>
                <a:tc>
                  <a:txBody>
                    <a:bodyPr/>
                    <a:lstStyle/>
                    <a:p>
                      <a:r>
                        <a:rPr lang="es-ES" sz="1200" noProof="0">
                          <a:latin typeface="+mj-lt"/>
                        </a:rPr>
                        <a:t>4.000 h/year</a:t>
                      </a:r>
                      <a:endParaRPr lang="es-ES" sz="1200" noProof="0" dirty="0">
                        <a:latin typeface="+mj-lt"/>
                      </a:endParaRPr>
                    </a:p>
                  </a:txBody>
                  <a:tcPr marL="91436" marR="91436" marT="0" marB="0" anchor="ctr"/>
                </a:tc>
                <a:extLst>
                  <a:ext uri="{0D108BD9-81ED-4DB2-BD59-A6C34878D82A}">
                    <a16:rowId xmlns:a16="http://schemas.microsoft.com/office/drawing/2014/main" val="10008"/>
                  </a:ext>
                </a:extLst>
              </a:tr>
              <a:tr h="271612">
                <a:tc>
                  <a:txBody>
                    <a:bodyPr/>
                    <a:lstStyle/>
                    <a:p>
                      <a:r>
                        <a:rPr lang="es-ES" sz="1200" noProof="0">
                          <a:latin typeface="+mj-lt"/>
                        </a:rPr>
                        <a:t>I- Rendimiento de la caldera</a:t>
                      </a:r>
                      <a:endParaRPr lang="es-ES" sz="1200" noProof="0" dirty="0">
                        <a:latin typeface="+mj-lt"/>
                      </a:endParaRPr>
                    </a:p>
                  </a:txBody>
                  <a:tcPr marL="91436" marR="91436" marT="0" marB="0" anchor="ctr"/>
                </a:tc>
                <a:tc>
                  <a:txBody>
                    <a:bodyPr/>
                    <a:lstStyle/>
                    <a:p>
                      <a:r>
                        <a:rPr lang="es-ES" sz="1200" noProof="0">
                          <a:latin typeface="+mj-lt"/>
                        </a:rPr>
                        <a:t>90%</a:t>
                      </a:r>
                      <a:endParaRPr lang="es-ES" sz="1200" noProof="0" dirty="0">
                        <a:latin typeface="+mj-lt"/>
                      </a:endParaRPr>
                    </a:p>
                  </a:txBody>
                  <a:tcPr marL="91436" marR="91436" marT="0" marB="0" anchor="ctr"/>
                </a:tc>
                <a:extLst>
                  <a:ext uri="{0D108BD9-81ED-4DB2-BD59-A6C34878D82A}">
                    <a16:rowId xmlns:a16="http://schemas.microsoft.com/office/drawing/2014/main" val="10009"/>
                  </a:ext>
                </a:extLst>
              </a:tr>
              <a:tr h="237002">
                <a:tc>
                  <a:txBody>
                    <a:bodyPr/>
                    <a:lstStyle/>
                    <a:p>
                      <a:r>
                        <a:rPr lang="es-ES" sz="1200" b="1" noProof="0">
                          <a:solidFill>
                            <a:schemeClr val="bg1"/>
                          </a:solidFill>
                          <a:latin typeface="+mj-lt"/>
                        </a:rPr>
                        <a:t>Cálculos:</a:t>
                      </a:r>
                      <a:endParaRPr lang="es-ES" sz="1200" b="1" noProof="0" dirty="0">
                        <a:solidFill>
                          <a:schemeClr val="bg1"/>
                        </a:solidFill>
                        <a:latin typeface="+mj-lt"/>
                      </a:endParaRPr>
                    </a:p>
                  </a:txBody>
                  <a:tcPr marL="91436" marR="91436" marT="0" marB="0" anchor="ctr">
                    <a:solidFill>
                      <a:schemeClr val="accent1"/>
                    </a:solidFill>
                  </a:tcPr>
                </a:tc>
                <a:tc>
                  <a:txBody>
                    <a:bodyPr/>
                    <a:lstStyle/>
                    <a:p>
                      <a:endParaRPr lang="es-ES" sz="1200" noProof="0" dirty="0">
                        <a:latin typeface="+mj-lt"/>
                      </a:endParaRPr>
                    </a:p>
                  </a:txBody>
                  <a:tcPr marL="91436" marR="91436" marT="0" marB="0" anchor="ctr">
                    <a:solidFill>
                      <a:schemeClr val="accent1"/>
                    </a:solidFill>
                  </a:tcPr>
                </a:tc>
                <a:extLst>
                  <a:ext uri="{0D108BD9-81ED-4DB2-BD59-A6C34878D82A}">
                    <a16:rowId xmlns:a16="http://schemas.microsoft.com/office/drawing/2014/main" val="10010"/>
                  </a:ext>
                </a:extLst>
              </a:tr>
              <a:tr h="285407">
                <a:tc>
                  <a:txBody>
                    <a:bodyPr/>
                    <a:lstStyle/>
                    <a:p>
                      <a:r>
                        <a:rPr lang="es-ES" sz="1200" noProof="0">
                          <a:latin typeface="+mj-lt"/>
                        </a:rPr>
                        <a:t>J- Energía recuperada: ((B x 0,80)-D) x E x H</a:t>
                      </a:r>
                      <a:endParaRPr lang="es-ES" sz="1200" noProof="0" dirty="0">
                        <a:latin typeface="+mj-lt"/>
                      </a:endParaRPr>
                    </a:p>
                  </a:txBody>
                  <a:tcPr marL="91436" marR="91436" marT="0" marB="0" anchor="ctr"/>
                </a:tc>
                <a:tc>
                  <a:txBody>
                    <a:bodyPr/>
                    <a:lstStyle/>
                    <a:p>
                      <a:r>
                        <a:rPr lang="es-ES" sz="1200" noProof="0">
                          <a:latin typeface="+mj-lt"/>
                        </a:rPr>
                        <a:t>1.600.000.000 kJ/año</a:t>
                      </a:r>
                      <a:endParaRPr lang="es-ES" sz="1200" noProof="0" dirty="0">
                        <a:latin typeface="+mj-lt"/>
                      </a:endParaRPr>
                    </a:p>
                  </a:txBody>
                  <a:tcPr marL="91436" marR="91436" marT="0" marB="0" anchor="ctr"/>
                </a:tc>
                <a:extLst>
                  <a:ext uri="{0D108BD9-81ED-4DB2-BD59-A6C34878D82A}">
                    <a16:rowId xmlns:a16="http://schemas.microsoft.com/office/drawing/2014/main" val="10011"/>
                  </a:ext>
                </a:extLst>
              </a:tr>
              <a:tr h="298618">
                <a:tc>
                  <a:txBody>
                    <a:bodyPr/>
                    <a:lstStyle/>
                    <a:p>
                      <a:r>
                        <a:rPr lang="es-ES" sz="1200" noProof="0">
                          <a:latin typeface="+mj-lt"/>
                        </a:rPr>
                        <a:t>K- Ahorro de energía</a:t>
                      </a:r>
                      <a:r>
                        <a:rPr lang="es-ES" sz="1200" baseline="0" noProof="0">
                          <a:latin typeface="+mj-lt"/>
                        </a:rPr>
                        <a:t>:  (J/I) / 3.600 kJ/kWh</a:t>
                      </a:r>
                      <a:endParaRPr lang="es-ES" sz="1200" noProof="0" dirty="0">
                        <a:latin typeface="+mj-lt"/>
                      </a:endParaRPr>
                    </a:p>
                  </a:txBody>
                  <a:tcPr marL="91436" marR="91436" marT="0" marB="0" anchor="ctr"/>
                </a:tc>
                <a:tc>
                  <a:txBody>
                    <a:bodyPr/>
                    <a:lstStyle/>
                    <a:p>
                      <a:r>
                        <a:rPr lang="es-ES" sz="1200" noProof="0">
                          <a:latin typeface="+mj-lt"/>
                        </a:rPr>
                        <a:t>493.800 kWh/a</a:t>
                      </a:r>
                      <a:r>
                        <a:rPr lang="es-ES" sz="1200" kern="1200" noProof="0">
                          <a:solidFill>
                            <a:schemeClr val="dk1"/>
                          </a:solidFill>
                          <a:latin typeface="+mn-lt"/>
                          <a:ea typeface="+mn-ea"/>
                          <a:cs typeface="+mn-cs"/>
                        </a:rPr>
                        <a:t>ño</a:t>
                      </a:r>
                      <a:endParaRPr lang="es-ES" sz="1200" noProof="0" dirty="0">
                        <a:latin typeface="+mj-lt"/>
                      </a:endParaRPr>
                    </a:p>
                  </a:txBody>
                  <a:tcPr marL="91436" marR="91436" marT="0" marB="0" anchor="ctr"/>
                </a:tc>
                <a:extLst>
                  <a:ext uri="{0D108BD9-81ED-4DB2-BD59-A6C34878D82A}">
                    <a16:rowId xmlns:a16="http://schemas.microsoft.com/office/drawing/2014/main" val="10012"/>
                  </a:ext>
                </a:extLst>
              </a:tr>
              <a:tr h="298618">
                <a:tc>
                  <a:txBody>
                    <a:bodyPr/>
                    <a:lstStyle/>
                    <a:p>
                      <a:r>
                        <a:rPr lang="es-ES" sz="1200" noProof="0">
                          <a:latin typeface="+mj-lt"/>
                        </a:rPr>
                        <a:t>M- Ahorro energético y económico (K x F)</a:t>
                      </a:r>
                      <a:endParaRPr lang="es-ES" sz="1200" noProof="0" dirty="0">
                        <a:latin typeface="+mj-lt"/>
                      </a:endParaRPr>
                    </a:p>
                  </a:txBody>
                  <a:tcPr marL="91436" marR="91436" marT="0" marB="0" anchor="ctr"/>
                </a:tc>
                <a:tc>
                  <a:txBody>
                    <a:bodyPr/>
                    <a:lstStyle/>
                    <a:p>
                      <a:r>
                        <a:rPr lang="es-ES" sz="1200" noProof="0">
                          <a:latin typeface="+mj-lt"/>
                        </a:rPr>
                        <a:t>14.800 €/a</a:t>
                      </a:r>
                      <a:r>
                        <a:rPr lang="es-ES" sz="1200" kern="1200" noProof="0">
                          <a:solidFill>
                            <a:schemeClr val="dk1"/>
                          </a:solidFill>
                          <a:latin typeface="+mn-lt"/>
                          <a:ea typeface="+mn-ea"/>
                          <a:cs typeface="+mn-cs"/>
                        </a:rPr>
                        <a:t>ño</a:t>
                      </a:r>
                      <a:endParaRPr lang="es-ES" sz="1200" noProof="0" dirty="0">
                        <a:latin typeface="+mj-lt"/>
                      </a:endParaRPr>
                    </a:p>
                  </a:txBody>
                  <a:tcPr marL="91436" marR="91436" marT="0" marB="0" anchor="ctr"/>
                </a:tc>
                <a:extLst>
                  <a:ext uri="{0D108BD9-81ED-4DB2-BD59-A6C34878D82A}">
                    <a16:rowId xmlns:a16="http://schemas.microsoft.com/office/drawing/2014/main" val="10013"/>
                  </a:ext>
                </a:extLst>
              </a:tr>
              <a:tr h="237002">
                <a:tc>
                  <a:txBody>
                    <a:bodyPr/>
                    <a:lstStyle/>
                    <a:p>
                      <a:r>
                        <a:rPr lang="es-ES" sz="1200" noProof="0">
                          <a:latin typeface="+mj-lt"/>
                        </a:rPr>
                        <a:t>N-</a:t>
                      </a:r>
                      <a:r>
                        <a:rPr lang="es-ES" sz="1200" baseline="0" noProof="0">
                          <a:latin typeface="+mj-lt"/>
                        </a:rPr>
                        <a:t> Ahorro </a:t>
                      </a:r>
                      <a:r>
                        <a:rPr lang="es-ES" sz="1200" baseline="0" noProof="0" dirty="0">
                          <a:latin typeface="+mj-lt"/>
                        </a:rPr>
                        <a:t>en costos de agua y </a:t>
                      </a:r>
                      <a:r>
                        <a:rPr lang="es-ES" sz="1200" baseline="0" noProof="0">
                          <a:latin typeface="+mj-lt"/>
                        </a:rPr>
                        <a:t>tratamiento (E/1.000) x G x H</a:t>
                      </a:r>
                      <a:endParaRPr lang="es-ES" sz="1200" noProof="0" dirty="0">
                        <a:latin typeface="+mj-lt"/>
                      </a:endParaRPr>
                    </a:p>
                  </a:txBody>
                  <a:tcPr marL="91436" marR="91436" marT="0" marB="0" anchor="ctr"/>
                </a:tc>
                <a:tc>
                  <a:txBody>
                    <a:bodyPr/>
                    <a:lstStyle/>
                    <a:p>
                      <a:r>
                        <a:rPr lang="es-ES" sz="1200" noProof="0">
                          <a:latin typeface="+mj-lt"/>
                        </a:rPr>
                        <a:t>3.200 €/</a:t>
                      </a:r>
                      <a:r>
                        <a:rPr lang="es-ES" sz="1200" kern="1200" noProof="0">
                          <a:solidFill>
                            <a:schemeClr val="dk1"/>
                          </a:solidFill>
                          <a:latin typeface="+mn-lt"/>
                          <a:ea typeface="+mn-ea"/>
                          <a:cs typeface="+mn-cs"/>
                        </a:rPr>
                        <a:t>año</a:t>
                      </a:r>
                      <a:endParaRPr lang="es-ES" sz="1200" noProof="0" dirty="0">
                        <a:latin typeface="+mj-lt"/>
                      </a:endParaRPr>
                    </a:p>
                  </a:txBody>
                  <a:tcPr marL="91436" marR="91436" marT="0" marB="0" anchor="ctr"/>
                </a:tc>
                <a:extLst>
                  <a:ext uri="{0D108BD9-81ED-4DB2-BD59-A6C34878D82A}">
                    <a16:rowId xmlns:a16="http://schemas.microsoft.com/office/drawing/2014/main" val="10014"/>
                  </a:ext>
                </a:extLst>
              </a:tr>
              <a:tr h="285579">
                <a:tc>
                  <a:txBody>
                    <a:bodyPr/>
                    <a:lstStyle/>
                    <a:p>
                      <a:r>
                        <a:rPr lang="es-ES" sz="1200" b="1" noProof="0" dirty="0">
                          <a:latin typeface="+mj-lt"/>
                        </a:rPr>
                        <a:t>AHORROS TOTAL</a:t>
                      </a:r>
                      <a:r>
                        <a:rPr lang="es-ES" sz="1200" b="1" baseline="0" noProof="0" dirty="0">
                          <a:latin typeface="+mj-lt"/>
                        </a:rPr>
                        <a:t>: M + N </a:t>
                      </a:r>
                      <a:endParaRPr lang="es-ES" sz="1200" b="1" noProof="0" dirty="0">
                        <a:latin typeface="+mj-lt"/>
                      </a:endParaRPr>
                    </a:p>
                  </a:txBody>
                  <a:tcPr marL="91436" marR="91436" marT="0" marB="0" anchor="ctr">
                    <a:solidFill>
                      <a:schemeClr val="accent1">
                        <a:lumMod val="60000"/>
                        <a:lumOff val="40000"/>
                      </a:schemeClr>
                    </a:solidFill>
                  </a:tcPr>
                </a:tc>
                <a:tc>
                  <a:txBody>
                    <a:bodyPr/>
                    <a:lstStyle/>
                    <a:p>
                      <a:r>
                        <a:rPr lang="es-ES" sz="1200" b="1" noProof="0" dirty="0">
                          <a:latin typeface="+mj-lt"/>
                        </a:rPr>
                        <a:t>18.000 €/</a:t>
                      </a:r>
                      <a:r>
                        <a:rPr lang="es-ES" sz="1200" b="1" kern="1200" noProof="0" dirty="0">
                          <a:solidFill>
                            <a:schemeClr val="dk1"/>
                          </a:solidFill>
                          <a:latin typeface="+mn-lt"/>
                          <a:ea typeface="+mn-ea"/>
                          <a:cs typeface="+mn-cs"/>
                        </a:rPr>
                        <a:t>año</a:t>
                      </a:r>
                      <a:endParaRPr lang="es-ES" sz="1200" b="1" noProof="0" dirty="0">
                        <a:latin typeface="+mj-lt"/>
                      </a:endParaRPr>
                    </a:p>
                  </a:txBody>
                  <a:tcPr marL="91436" marR="91436" marT="0" marB="0" anchor="ctr">
                    <a:solidFill>
                      <a:schemeClr val="accent1">
                        <a:lumMod val="60000"/>
                        <a:lumOff val="40000"/>
                      </a:schemeClr>
                    </a:solidFill>
                  </a:tcPr>
                </a:tc>
                <a:extLst>
                  <a:ext uri="{0D108BD9-81ED-4DB2-BD59-A6C34878D82A}">
                    <a16:rowId xmlns:a16="http://schemas.microsoft.com/office/drawing/2014/main" val="10015"/>
                  </a:ext>
                </a:extLst>
              </a:tr>
            </a:tbl>
          </a:graphicData>
        </a:graphic>
      </p:graphicFrame>
      <p:grpSp>
        <p:nvGrpSpPr>
          <p:cNvPr id="9" name="Group 40">
            <a:extLst>
              <a:ext uri="{FF2B5EF4-FFF2-40B4-BE49-F238E27FC236}">
                <a16:creationId xmlns:a16="http://schemas.microsoft.com/office/drawing/2014/main" id="{78C6C33D-A97B-4272-BD4A-3A7E3D0ECA79}"/>
              </a:ext>
            </a:extLst>
          </p:cNvPr>
          <p:cNvGrpSpPr/>
          <p:nvPr/>
        </p:nvGrpSpPr>
        <p:grpSpPr>
          <a:xfrm>
            <a:off x="505782" y="889585"/>
            <a:ext cx="522671" cy="525879"/>
            <a:chOff x="2837248" y="4031483"/>
            <a:chExt cx="755923" cy="755923"/>
          </a:xfrm>
        </p:grpSpPr>
        <p:sp>
          <p:nvSpPr>
            <p:cNvPr id="10" name="Oval 11">
              <a:extLst>
                <a:ext uri="{FF2B5EF4-FFF2-40B4-BE49-F238E27FC236}">
                  <a16:creationId xmlns:a16="http://schemas.microsoft.com/office/drawing/2014/main" id="{B2D18457-330D-4B68-8E76-CBF0CB1FD5AF}"/>
                </a:ext>
              </a:extLst>
            </p:cNvPr>
            <p:cNvSpPr/>
            <p:nvPr/>
          </p:nvSpPr>
          <p:spPr>
            <a:xfrm>
              <a:off x="2837248" y="4031483"/>
              <a:ext cx="755923" cy="755923"/>
            </a:xfrm>
            <a:prstGeom prst="ellipse">
              <a:avLst/>
            </a:prstGeom>
            <a:solidFill>
              <a:schemeClr val="accent6">
                <a:lumMod val="75000"/>
              </a:schemeClr>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Oval 12">
              <a:extLst>
                <a:ext uri="{FF2B5EF4-FFF2-40B4-BE49-F238E27FC236}">
                  <a16:creationId xmlns:a16="http://schemas.microsoft.com/office/drawing/2014/main" id="{C8A7C185-D2C3-4EA1-B74D-E75DE3DDE730}"/>
                </a:ext>
              </a:extLst>
            </p:cNvPr>
            <p:cNvSpPr/>
            <p:nvPr/>
          </p:nvSpPr>
          <p:spPr>
            <a:xfrm>
              <a:off x="2908299" y="4104347"/>
              <a:ext cx="610193"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3" name="Grupo 12">
            <a:extLst>
              <a:ext uri="{FF2B5EF4-FFF2-40B4-BE49-F238E27FC236}">
                <a16:creationId xmlns:a16="http://schemas.microsoft.com/office/drawing/2014/main" id="{18B5B9F8-6AD8-4441-B7A3-658B7AE7AE14}"/>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731E2C69-651F-41C3-84A1-DEDF06A6069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5" name="Round Diagonal Corner Rectangle 9">
              <a:extLst>
                <a:ext uri="{FF2B5EF4-FFF2-40B4-BE49-F238E27FC236}">
                  <a16:creationId xmlns:a16="http://schemas.microsoft.com/office/drawing/2014/main" id="{1042DC9B-8397-468F-8D63-B95004EA5E9B}"/>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9" name="TextBox 3">
              <a:extLst>
                <a:ext uri="{FF2B5EF4-FFF2-40B4-BE49-F238E27FC236}">
                  <a16:creationId xmlns:a16="http://schemas.microsoft.com/office/drawing/2014/main" id="{E054D1DB-9CDD-4D2E-ADDB-312A19CE31D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0" name="Rectángulo 19">
              <a:extLst>
                <a:ext uri="{FF2B5EF4-FFF2-40B4-BE49-F238E27FC236}">
                  <a16:creationId xmlns:a16="http://schemas.microsoft.com/office/drawing/2014/main" id="{9EBA6499-0DF6-4E01-AC4F-D123777D4F7A}"/>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086835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2 CuadroTexto">
            <a:extLst>
              <a:ext uri="{FF2B5EF4-FFF2-40B4-BE49-F238E27FC236}">
                <a16:creationId xmlns:a16="http://schemas.microsoft.com/office/drawing/2014/main" id="{C8F95F44-3276-42B1-97B2-4C780F5AB4F2}"/>
              </a:ext>
            </a:extLst>
          </p:cNvPr>
          <p:cNvSpPr txBox="1">
            <a:spLocks noChangeArrowheads="1"/>
          </p:cNvSpPr>
          <p:nvPr/>
        </p:nvSpPr>
        <p:spPr bwMode="auto">
          <a:xfrm>
            <a:off x="414338" y="1160463"/>
            <a:ext cx="8045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dirty="0">
                <a:solidFill>
                  <a:schemeClr val="tx1">
                    <a:lumMod val="75000"/>
                    <a:lumOff val="25000"/>
                  </a:schemeClr>
                </a:solidFill>
              </a:rPr>
              <a:t>Los diferentes tipos de calderas se pueden clasificar por las siguientes características:</a:t>
            </a:r>
          </a:p>
        </p:txBody>
      </p:sp>
      <p:sp>
        <p:nvSpPr>
          <p:cNvPr id="17415" name="3 CuadroTexto">
            <a:extLst>
              <a:ext uri="{FF2B5EF4-FFF2-40B4-BE49-F238E27FC236}">
                <a16:creationId xmlns:a16="http://schemas.microsoft.com/office/drawing/2014/main" id="{D47763D5-B9E6-4D32-8CEB-B86F9C5CC662}"/>
              </a:ext>
            </a:extLst>
          </p:cNvPr>
          <p:cNvSpPr txBox="1">
            <a:spLocks noChangeArrowheads="1"/>
          </p:cNvSpPr>
          <p:nvPr/>
        </p:nvSpPr>
        <p:spPr bwMode="auto">
          <a:xfrm>
            <a:off x="196785" y="2392139"/>
            <a:ext cx="1862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800" b="1" dirty="0">
                <a:solidFill>
                  <a:srgbClr val="404040"/>
                </a:solidFill>
              </a:rPr>
              <a:t>Cámara de combustión</a:t>
            </a:r>
          </a:p>
        </p:txBody>
      </p:sp>
      <p:sp>
        <p:nvSpPr>
          <p:cNvPr id="17416" name="4 CuadroTexto">
            <a:extLst>
              <a:ext uri="{FF2B5EF4-FFF2-40B4-BE49-F238E27FC236}">
                <a16:creationId xmlns:a16="http://schemas.microsoft.com/office/drawing/2014/main" id="{8CA1461D-AF16-459B-93DB-EF3BA9E674CD}"/>
              </a:ext>
            </a:extLst>
          </p:cNvPr>
          <p:cNvSpPr txBox="1">
            <a:spLocks noChangeArrowheads="1"/>
          </p:cNvSpPr>
          <p:nvPr/>
        </p:nvSpPr>
        <p:spPr bwMode="auto">
          <a:xfrm>
            <a:off x="4776491" y="2381078"/>
            <a:ext cx="149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800" b="1" dirty="0">
                <a:solidFill>
                  <a:srgbClr val="404040"/>
                </a:solidFill>
              </a:rPr>
              <a:t>Tasa de eficiencia</a:t>
            </a:r>
          </a:p>
        </p:txBody>
      </p:sp>
      <p:sp>
        <p:nvSpPr>
          <p:cNvPr id="17417" name="5 CuadroTexto">
            <a:extLst>
              <a:ext uri="{FF2B5EF4-FFF2-40B4-BE49-F238E27FC236}">
                <a16:creationId xmlns:a16="http://schemas.microsoft.com/office/drawing/2014/main" id="{D4F847C7-C9F2-4AF6-85CA-E452186A1C48}"/>
              </a:ext>
            </a:extLst>
          </p:cNvPr>
          <p:cNvSpPr txBox="1">
            <a:spLocks noChangeArrowheads="1"/>
          </p:cNvSpPr>
          <p:nvPr/>
        </p:nvSpPr>
        <p:spPr bwMode="auto">
          <a:xfrm>
            <a:off x="6914457" y="2570493"/>
            <a:ext cx="1626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1800" b="1" dirty="0">
                <a:solidFill>
                  <a:srgbClr val="404040"/>
                </a:solidFill>
              </a:rPr>
              <a:t>Combustible</a:t>
            </a:r>
            <a:endParaRPr lang="en-GB" altLang="en-US" sz="2400" b="1" dirty="0">
              <a:solidFill>
                <a:srgbClr val="404040"/>
              </a:solidFill>
            </a:endParaRPr>
          </a:p>
        </p:txBody>
      </p:sp>
      <p:sp>
        <p:nvSpPr>
          <p:cNvPr id="10" name="9 CuadroTexto">
            <a:extLst>
              <a:ext uri="{FF2B5EF4-FFF2-40B4-BE49-F238E27FC236}">
                <a16:creationId xmlns:a16="http://schemas.microsoft.com/office/drawing/2014/main" id="{DF011E46-CDFB-408D-A2B1-DAC274D851D3}"/>
              </a:ext>
            </a:extLst>
          </p:cNvPr>
          <p:cNvSpPr txBox="1"/>
          <p:nvPr/>
        </p:nvSpPr>
        <p:spPr>
          <a:xfrm>
            <a:off x="195532" y="3910269"/>
            <a:ext cx="2437189" cy="584775"/>
          </a:xfrm>
          <a:prstGeom prst="rect">
            <a:avLst/>
          </a:prstGeom>
          <a:noFill/>
        </p:spPr>
        <p:txBody>
          <a:bodyPr wrap="square">
            <a:spAutoFit/>
          </a:bodyPr>
          <a:lstStyle/>
          <a:p>
            <a:pPr marL="285750" indent="-285750" eaLnBrk="1" hangingPunct="1">
              <a:buFont typeface="Wingdings" panose="05000000000000000000" pitchFamily="2" charset="2"/>
              <a:buChar char="§"/>
              <a:defRPr/>
            </a:pPr>
            <a:r>
              <a:rPr lang="es-ES" sz="1600" dirty="0">
                <a:solidFill>
                  <a:schemeClr val="tx1">
                    <a:lumMod val="75000"/>
                    <a:lumOff val="25000"/>
                  </a:schemeClr>
                </a:solidFill>
                <a:latin typeface="Arial" charset="0"/>
                <a:cs typeface="+mn-cs"/>
              </a:rPr>
              <a:t>Presión atmosférica</a:t>
            </a:r>
          </a:p>
          <a:p>
            <a:pPr marL="285750" indent="-285750" eaLnBrk="1" hangingPunct="1">
              <a:buFont typeface="Wingdings" panose="05000000000000000000" pitchFamily="2" charset="2"/>
              <a:buChar char="§"/>
              <a:defRPr/>
            </a:pPr>
            <a:r>
              <a:rPr lang="es-ES" sz="1600" dirty="0">
                <a:solidFill>
                  <a:schemeClr val="tx1">
                    <a:lumMod val="75000"/>
                    <a:lumOff val="25000"/>
                  </a:schemeClr>
                </a:solidFill>
                <a:latin typeface="Arial" charset="0"/>
                <a:cs typeface="+mn-cs"/>
              </a:rPr>
              <a:t>Estanca o hermética</a:t>
            </a:r>
          </a:p>
        </p:txBody>
      </p:sp>
      <p:sp>
        <p:nvSpPr>
          <p:cNvPr id="11" name="10 CuadroTexto">
            <a:extLst>
              <a:ext uri="{FF2B5EF4-FFF2-40B4-BE49-F238E27FC236}">
                <a16:creationId xmlns:a16="http://schemas.microsoft.com/office/drawing/2014/main" id="{AD95C4FB-965C-41D4-BD17-FF6C57A39295}"/>
              </a:ext>
            </a:extLst>
          </p:cNvPr>
          <p:cNvSpPr txBox="1"/>
          <p:nvPr/>
        </p:nvSpPr>
        <p:spPr>
          <a:xfrm>
            <a:off x="4572000" y="3929350"/>
            <a:ext cx="2376488" cy="830997"/>
          </a:xfrm>
          <a:prstGeom prst="rect">
            <a:avLst/>
          </a:prstGeom>
          <a:noFill/>
        </p:spPr>
        <p:txBody>
          <a:bodyPr>
            <a:spAutoFit/>
          </a:bodyPr>
          <a:lstStyle/>
          <a:p>
            <a:pPr marL="285750" indent="-285750" eaLnBrk="1" hangingPunct="1">
              <a:buFont typeface="Wingdings" panose="05000000000000000000" pitchFamily="2" charset="2"/>
              <a:buChar char="§"/>
              <a:defRPr/>
            </a:pPr>
            <a:r>
              <a:rPr lang="es-ES" sz="1600" dirty="0">
                <a:solidFill>
                  <a:schemeClr val="tx1">
                    <a:lumMod val="75000"/>
                    <a:lumOff val="25000"/>
                  </a:schemeClr>
                </a:solidFill>
                <a:latin typeface="Arial" charset="0"/>
                <a:cs typeface="+mn-cs"/>
              </a:rPr>
              <a:t>Convencional</a:t>
            </a:r>
          </a:p>
          <a:p>
            <a:pPr marL="285750" indent="-285750" eaLnBrk="1" hangingPunct="1">
              <a:buFont typeface="Wingdings" panose="05000000000000000000" pitchFamily="2" charset="2"/>
              <a:buChar char="§"/>
              <a:defRPr/>
            </a:pPr>
            <a:r>
              <a:rPr lang="es-ES" sz="1600" dirty="0">
                <a:solidFill>
                  <a:schemeClr val="tx1">
                    <a:lumMod val="75000"/>
                    <a:lumOff val="25000"/>
                  </a:schemeClr>
                </a:solidFill>
                <a:latin typeface="Arial" charset="0"/>
              </a:rPr>
              <a:t>Baja temperatura</a:t>
            </a:r>
          </a:p>
          <a:p>
            <a:pPr marL="285750" indent="-285750" eaLnBrk="1" hangingPunct="1">
              <a:buFont typeface="Wingdings" panose="05000000000000000000" pitchFamily="2" charset="2"/>
              <a:buChar char="§"/>
              <a:defRPr/>
            </a:pPr>
            <a:r>
              <a:rPr lang="es-ES" sz="1600" dirty="0">
                <a:solidFill>
                  <a:schemeClr val="tx1">
                    <a:lumMod val="75000"/>
                    <a:lumOff val="25000"/>
                  </a:schemeClr>
                </a:solidFill>
                <a:latin typeface="Arial" charset="0"/>
                <a:cs typeface="+mn-cs"/>
              </a:rPr>
              <a:t>Condensación</a:t>
            </a:r>
          </a:p>
        </p:txBody>
      </p:sp>
      <p:sp>
        <p:nvSpPr>
          <p:cNvPr id="17420" name="11 CuadroTexto">
            <a:extLst>
              <a:ext uri="{FF2B5EF4-FFF2-40B4-BE49-F238E27FC236}">
                <a16:creationId xmlns:a16="http://schemas.microsoft.com/office/drawing/2014/main" id="{BF5987EB-E54A-4EA1-B252-C080E0F02181}"/>
              </a:ext>
            </a:extLst>
          </p:cNvPr>
          <p:cNvSpPr txBox="1">
            <a:spLocks noChangeArrowheads="1"/>
          </p:cNvSpPr>
          <p:nvPr/>
        </p:nvSpPr>
        <p:spPr bwMode="auto">
          <a:xfrm>
            <a:off x="6511280" y="3914150"/>
            <a:ext cx="251962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eaLnBrk="1" hangingPunct="1">
              <a:buFont typeface="Wingdings" panose="05000000000000000000" pitchFamily="2" charset="2"/>
              <a:buChar char="§"/>
            </a:pPr>
            <a:r>
              <a:rPr lang="es-ES" altLang="en-US" sz="1600" dirty="0">
                <a:solidFill>
                  <a:schemeClr val="tx1">
                    <a:lumMod val="75000"/>
                    <a:lumOff val="25000"/>
                  </a:schemeClr>
                </a:solidFill>
              </a:rPr>
              <a:t>Combustibles sólidos: biomasa o carbón</a:t>
            </a:r>
          </a:p>
          <a:p>
            <a:pPr algn="l" eaLnBrk="1" hangingPunct="1">
              <a:buFont typeface="Wingdings" panose="05000000000000000000" pitchFamily="2" charset="2"/>
              <a:buChar char="§"/>
            </a:pPr>
            <a:r>
              <a:rPr lang="es-ES" altLang="en-US" sz="1600" dirty="0">
                <a:solidFill>
                  <a:schemeClr val="tx1">
                    <a:lumMod val="75000"/>
                    <a:lumOff val="25000"/>
                  </a:schemeClr>
                </a:solidFill>
              </a:rPr>
              <a:t>Combustibles líquidos: fuel </a:t>
            </a:r>
            <a:r>
              <a:rPr lang="es-ES" altLang="en-US" sz="1600" dirty="0" err="1">
                <a:solidFill>
                  <a:schemeClr val="tx1">
                    <a:lumMod val="75000"/>
                    <a:lumOff val="25000"/>
                  </a:schemeClr>
                </a:solidFill>
              </a:rPr>
              <a:t>oil</a:t>
            </a:r>
            <a:r>
              <a:rPr lang="es-ES" altLang="en-US" sz="1600" dirty="0">
                <a:solidFill>
                  <a:schemeClr val="tx1">
                    <a:lumMod val="75000"/>
                    <a:lumOff val="25000"/>
                  </a:schemeClr>
                </a:solidFill>
              </a:rPr>
              <a:t> o gasóleo</a:t>
            </a:r>
          </a:p>
          <a:p>
            <a:pPr algn="l" eaLnBrk="1" hangingPunct="1">
              <a:buFont typeface="Wingdings" panose="05000000000000000000" pitchFamily="2" charset="2"/>
              <a:buChar char="§"/>
            </a:pPr>
            <a:r>
              <a:rPr lang="es-ES" altLang="en-US" sz="1600" dirty="0">
                <a:solidFill>
                  <a:schemeClr val="tx1">
                    <a:lumMod val="75000"/>
                    <a:lumOff val="25000"/>
                  </a:schemeClr>
                </a:solidFill>
              </a:rPr>
              <a:t>Combustibles gaseosos: gas natural, propano, butano</a:t>
            </a:r>
          </a:p>
          <a:p>
            <a:pPr algn="l" eaLnBrk="1" hangingPunct="1">
              <a:buFont typeface="Arial" panose="020B0604020202020204" pitchFamily="34" charset="0"/>
              <a:buChar char="•"/>
            </a:pPr>
            <a:endParaRPr lang="en-GB" altLang="en-US" sz="1600" dirty="0">
              <a:solidFill>
                <a:schemeClr val="tx1">
                  <a:lumMod val="75000"/>
                  <a:lumOff val="25000"/>
                </a:schemeClr>
              </a:solidFill>
            </a:endParaRPr>
          </a:p>
        </p:txBody>
      </p:sp>
      <p:sp>
        <p:nvSpPr>
          <p:cNvPr id="17422" name="13 CuadroTexto">
            <a:extLst>
              <a:ext uri="{FF2B5EF4-FFF2-40B4-BE49-F238E27FC236}">
                <a16:creationId xmlns:a16="http://schemas.microsoft.com/office/drawing/2014/main" id="{BDDC1E1C-1589-4FB2-B1FC-EE3AD5D76E07}"/>
              </a:ext>
            </a:extLst>
          </p:cNvPr>
          <p:cNvSpPr txBox="1">
            <a:spLocks noChangeArrowheads="1"/>
          </p:cNvSpPr>
          <p:nvPr/>
        </p:nvSpPr>
        <p:spPr bwMode="auto">
          <a:xfrm>
            <a:off x="2390498" y="2288174"/>
            <a:ext cx="2052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800" b="1" dirty="0">
                <a:solidFill>
                  <a:srgbClr val="404040"/>
                </a:solidFill>
              </a:rPr>
              <a:t>Dispositivo</a:t>
            </a:r>
          </a:p>
          <a:p>
            <a:pPr eaLnBrk="1" hangingPunct="1"/>
            <a:r>
              <a:rPr lang="es-ES" altLang="en-US" sz="1800" b="1" dirty="0">
                <a:solidFill>
                  <a:srgbClr val="404040"/>
                </a:solidFill>
              </a:rPr>
              <a:t>intercambiador de calor</a:t>
            </a:r>
          </a:p>
        </p:txBody>
      </p:sp>
      <p:sp>
        <p:nvSpPr>
          <p:cNvPr id="15" name="14 CuadroTexto">
            <a:extLst>
              <a:ext uri="{FF2B5EF4-FFF2-40B4-BE49-F238E27FC236}">
                <a16:creationId xmlns:a16="http://schemas.microsoft.com/office/drawing/2014/main" id="{4440011E-E0BB-4847-B81E-A9011D987217}"/>
              </a:ext>
            </a:extLst>
          </p:cNvPr>
          <p:cNvSpPr txBox="1"/>
          <p:nvPr/>
        </p:nvSpPr>
        <p:spPr>
          <a:xfrm>
            <a:off x="2489587" y="3926027"/>
            <a:ext cx="2135188" cy="1077218"/>
          </a:xfrm>
          <a:prstGeom prst="rect">
            <a:avLst/>
          </a:prstGeom>
          <a:noFill/>
        </p:spPr>
        <p:txBody>
          <a:bodyPr>
            <a:spAutoFit/>
          </a:bodyPr>
          <a:lstStyle/>
          <a:p>
            <a:pPr marL="285750" indent="-285750" eaLnBrk="1" hangingPunct="1">
              <a:buFont typeface="Wingdings" panose="05000000000000000000" pitchFamily="2" charset="2"/>
              <a:buChar char="§"/>
              <a:defRPr/>
            </a:pPr>
            <a:r>
              <a:rPr lang="es-ES" sz="1600" dirty="0">
                <a:solidFill>
                  <a:schemeClr val="tx1">
                    <a:lumMod val="75000"/>
                    <a:lumOff val="25000"/>
                  </a:schemeClr>
                </a:solidFill>
                <a:latin typeface="Arial" charset="0"/>
              </a:rPr>
              <a:t>Serpentín</a:t>
            </a:r>
            <a:r>
              <a:rPr lang="es-ES" sz="1600" dirty="0">
                <a:solidFill>
                  <a:schemeClr val="tx1">
                    <a:lumMod val="75000"/>
                    <a:lumOff val="25000"/>
                  </a:schemeClr>
                </a:solidFill>
                <a:latin typeface="Arial" charset="0"/>
                <a:cs typeface="+mn-cs"/>
              </a:rPr>
              <a:t> de agua</a:t>
            </a:r>
          </a:p>
          <a:p>
            <a:pPr marL="285750" indent="-285750" eaLnBrk="1" hangingPunct="1">
              <a:buFont typeface="Wingdings" panose="05000000000000000000" pitchFamily="2" charset="2"/>
              <a:buChar char="§"/>
              <a:defRPr/>
            </a:pPr>
            <a:r>
              <a:rPr lang="es-ES" sz="1600" dirty="0">
                <a:solidFill>
                  <a:schemeClr val="tx1">
                    <a:lumMod val="75000"/>
                    <a:lumOff val="25000"/>
                  </a:schemeClr>
                </a:solidFill>
                <a:latin typeface="Arial" charset="0"/>
              </a:rPr>
              <a:t>Serpentín de gases</a:t>
            </a:r>
            <a:endParaRPr lang="es-ES" sz="1600" dirty="0">
              <a:solidFill>
                <a:schemeClr val="tx1">
                  <a:lumMod val="75000"/>
                  <a:lumOff val="25000"/>
                </a:schemeClr>
              </a:solidFill>
              <a:latin typeface="Arial" charset="0"/>
              <a:cs typeface="+mn-cs"/>
            </a:endParaRPr>
          </a:p>
        </p:txBody>
      </p:sp>
      <p:grpSp>
        <p:nvGrpSpPr>
          <p:cNvPr id="16" name="Grupo 15">
            <a:extLst>
              <a:ext uri="{FF2B5EF4-FFF2-40B4-BE49-F238E27FC236}">
                <a16:creationId xmlns:a16="http://schemas.microsoft.com/office/drawing/2014/main" id="{F3F3F487-A93E-41B7-A1FE-3B58FB0F0CBC}"/>
              </a:ext>
            </a:extLst>
          </p:cNvPr>
          <p:cNvGrpSpPr/>
          <p:nvPr/>
        </p:nvGrpSpPr>
        <p:grpSpPr>
          <a:xfrm>
            <a:off x="17051" y="5322"/>
            <a:ext cx="8756813" cy="759382"/>
            <a:chOff x="17051" y="5322"/>
            <a:chExt cx="8756813" cy="759382"/>
          </a:xfrm>
        </p:grpSpPr>
        <p:sp>
          <p:nvSpPr>
            <p:cNvPr id="18" name="Titel 1">
              <a:extLst>
                <a:ext uri="{FF2B5EF4-FFF2-40B4-BE49-F238E27FC236}">
                  <a16:creationId xmlns:a16="http://schemas.microsoft.com/office/drawing/2014/main" id="{024149C5-5FB0-4A1B-AAAA-0025BE418A2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9" name="Round Diagonal Corner Rectangle 9">
              <a:extLst>
                <a:ext uri="{FF2B5EF4-FFF2-40B4-BE49-F238E27FC236}">
                  <a16:creationId xmlns:a16="http://schemas.microsoft.com/office/drawing/2014/main" id="{A0D12494-6AB7-4C4A-B92E-CA3644B6E686}"/>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0" name="TextBox 3">
              <a:extLst>
                <a:ext uri="{FF2B5EF4-FFF2-40B4-BE49-F238E27FC236}">
                  <a16:creationId xmlns:a16="http://schemas.microsoft.com/office/drawing/2014/main" id="{98FA4284-DA46-4CA9-89F4-849C37AFD01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1" name="Rectángulo 20">
              <a:extLst>
                <a:ext uri="{FF2B5EF4-FFF2-40B4-BE49-F238E27FC236}">
                  <a16:creationId xmlns:a16="http://schemas.microsoft.com/office/drawing/2014/main" id="{4B08720E-2DD7-490D-AC74-CD9E6C782BD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2" name="Elipse 1">
            <a:extLst>
              <a:ext uri="{FF2B5EF4-FFF2-40B4-BE49-F238E27FC236}">
                <a16:creationId xmlns:a16="http://schemas.microsoft.com/office/drawing/2014/main" id="{ECCA8F16-2C07-4428-82AE-6CCB2A4BA9F1}"/>
              </a:ext>
            </a:extLst>
          </p:cNvPr>
          <p:cNvSpPr/>
          <p:nvPr/>
        </p:nvSpPr>
        <p:spPr>
          <a:xfrm>
            <a:off x="271989" y="1911602"/>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a:extLst>
              <a:ext uri="{FF2B5EF4-FFF2-40B4-BE49-F238E27FC236}">
                <a16:creationId xmlns:a16="http://schemas.microsoft.com/office/drawing/2014/main" id="{75B047B0-183F-4E6B-8472-362500868EC2}"/>
              </a:ext>
            </a:extLst>
          </p:cNvPr>
          <p:cNvSpPr/>
          <p:nvPr/>
        </p:nvSpPr>
        <p:spPr>
          <a:xfrm>
            <a:off x="2516304" y="1922663"/>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Elipse 23">
            <a:extLst>
              <a:ext uri="{FF2B5EF4-FFF2-40B4-BE49-F238E27FC236}">
                <a16:creationId xmlns:a16="http://schemas.microsoft.com/office/drawing/2014/main" id="{DBE7A298-8E79-4751-9FC1-CFF74106C920}"/>
              </a:ext>
            </a:extLst>
          </p:cNvPr>
          <p:cNvSpPr/>
          <p:nvPr/>
        </p:nvSpPr>
        <p:spPr>
          <a:xfrm>
            <a:off x="6883885" y="1911602"/>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8D9E6445-719B-4660-BC72-3134BFEC4B1F}"/>
              </a:ext>
            </a:extLst>
          </p:cNvPr>
          <p:cNvSpPr/>
          <p:nvPr/>
        </p:nvSpPr>
        <p:spPr>
          <a:xfrm>
            <a:off x="4672510" y="1911602"/>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00445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lvl="1" algn="just"/>
            <a:r>
              <a:rPr lang="en-GB" altLang="en-US" b="1" dirty="0"/>
              <a:t>	</a:t>
            </a:r>
            <a:r>
              <a:rPr lang="es-ES" altLang="en-US" b="1" dirty="0"/>
              <a:t> Recuperación de calor de purgas de calderas</a:t>
            </a:r>
            <a:r>
              <a:rPr lang="en-GB" altLang="en-US" b="1" dirty="0"/>
              <a:t>:</a:t>
            </a:r>
          </a:p>
          <a:p>
            <a:pPr algn="just" eaLnBrk="1" hangingPunct="1"/>
            <a:endParaRPr lang="en-GB" altLang="en-US" dirty="0"/>
          </a:p>
        </p:txBody>
      </p:sp>
      <p:pic>
        <p:nvPicPr>
          <p:cNvPr id="16" name="Imagen 5" descr="Descripción: Fig. 3.13.2 - Using a flash vessel to - return energy to the feedtank">
            <a:extLst>
              <a:ext uri="{FF2B5EF4-FFF2-40B4-BE49-F238E27FC236}">
                <a16:creationId xmlns:a16="http://schemas.microsoft.com/office/drawing/2014/main" id="{DDC6E573-FBD2-436C-A405-8FE5DC15D9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8891" y="1952836"/>
            <a:ext cx="5792045" cy="330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2 Rectángulo">
            <a:extLst>
              <a:ext uri="{FF2B5EF4-FFF2-40B4-BE49-F238E27FC236}">
                <a16:creationId xmlns:a16="http://schemas.microsoft.com/office/drawing/2014/main" id="{12703BC8-65AB-401C-889C-C8F28A6E77AD}"/>
              </a:ext>
            </a:extLst>
          </p:cNvPr>
          <p:cNvSpPr/>
          <p:nvPr/>
        </p:nvSpPr>
        <p:spPr>
          <a:xfrm>
            <a:off x="1367644" y="3320988"/>
            <a:ext cx="1007604" cy="934913"/>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r>
              <a:rPr lang="es-ES" sz="1200" dirty="0"/>
              <a:t>CALDERA</a:t>
            </a:r>
          </a:p>
        </p:txBody>
      </p:sp>
      <p:grpSp>
        <p:nvGrpSpPr>
          <p:cNvPr id="9" name="Grupo 8">
            <a:extLst>
              <a:ext uri="{FF2B5EF4-FFF2-40B4-BE49-F238E27FC236}">
                <a16:creationId xmlns:a16="http://schemas.microsoft.com/office/drawing/2014/main" id="{FE987C37-0A99-4A80-9A75-12A2F637B2C8}"/>
              </a:ext>
            </a:extLst>
          </p:cNvPr>
          <p:cNvGrpSpPr/>
          <p:nvPr/>
        </p:nvGrpSpPr>
        <p:grpSpPr>
          <a:xfrm>
            <a:off x="17051" y="5322"/>
            <a:ext cx="8756813" cy="759382"/>
            <a:chOff x="17051" y="5322"/>
            <a:chExt cx="8756813" cy="759382"/>
          </a:xfrm>
        </p:grpSpPr>
        <p:sp>
          <p:nvSpPr>
            <p:cNvPr id="10" name="Titel 1">
              <a:extLst>
                <a:ext uri="{FF2B5EF4-FFF2-40B4-BE49-F238E27FC236}">
                  <a16:creationId xmlns:a16="http://schemas.microsoft.com/office/drawing/2014/main" id="{1DB00812-5FBE-40DA-91EF-C804B70C751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1" name="Round Diagonal Corner Rectangle 9">
              <a:extLst>
                <a:ext uri="{FF2B5EF4-FFF2-40B4-BE49-F238E27FC236}">
                  <a16:creationId xmlns:a16="http://schemas.microsoft.com/office/drawing/2014/main" id="{DF65003E-5A48-4D1E-97DE-2BE756F6AC4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F3DCDF8D-E78F-4223-8CBB-B0DB7C03BA05}"/>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8" name="Rectángulo 17">
              <a:extLst>
                <a:ext uri="{FF2B5EF4-FFF2-40B4-BE49-F238E27FC236}">
                  <a16:creationId xmlns:a16="http://schemas.microsoft.com/office/drawing/2014/main" id="{C06679F4-DBF5-46E4-9A24-2F80A92DC02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9" name="Group 40">
            <a:extLst>
              <a:ext uri="{FF2B5EF4-FFF2-40B4-BE49-F238E27FC236}">
                <a16:creationId xmlns:a16="http://schemas.microsoft.com/office/drawing/2014/main" id="{C9277E48-02CD-4E38-93B0-0118F7A93B63}"/>
              </a:ext>
            </a:extLst>
          </p:cNvPr>
          <p:cNvGrpSpPr/>
          <p:nvPr/>
        </p:nvGrpSpPr>
        <p:grpSpPr>
          <a:xfrm>
            <a:off x="416091" y="900691"/>
            <a:ext cx="522671" cy="525879"/>
            <a:chOff x="2850424" y="4023941"/>
            <a:chExt cx="755923" cy="755923"/>
          </a:xfrm>
        </p:grpSpPr>
        <p:sp>
          <p:nvSpPr>
            <p:cNvPr id="20" name="Oval 11">
              <a:extLst>
                <a:ext uri="{FF2B5EF4-FFF2-40B4-BE49-F238E27FC236}">
                  <a16:creationId xmlns:a16="http://schemas.microsoft.com/office/drawing/2014/main" id="{DB77406B-23CF-4B5A-B871-684CBF7F5A1B}"/>
                </a:ext>
              </a:extLst>
            </p:cNvPr>
            <p:cNvSpPr/>
            <p:nvPr/>
          </p:nvSpPr>
          <p:spPr>
            <a:xfrm>
              <a:off x="2850424" y="4023941"/>
              <a:ext cx="755923" cy="755923"/>
            </a:xfrm>
            <a:prstGeom prst="ellipse">
              <a:avLst/>
            </a:prstGeom>
            <a:solidFill>
              <a:srgbClr val="F76864"/>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1" name="Oval 12">
              <a:extLst>
                <a:ext uri="{FF2B5EF4-FFF2-40B4-BE49-F238E27FC236}">
                  <a16:creationId xmlns:a16="http://schemas.microsoft.com/office/drawing/2014/main" id="{E29451AE-ADEE-4F09-B7B9-FBFEAE99F07E}"/>
                </a:ext>
              </a:extLst>
            </p:cNvPr>
            <p:cNvSpPr/>
            <p:nvPr/>
          </p:nvSpPr>
          <p:spPr>
            <a:xfrm>
              <a:off x="2923289" y="4096806"/>
              <a:ext cx="610192" cy="610192"/>
            </a:xfrm>
            <a:prstGeom prst="ellipse">
              <a:avLst/>
            </a:prstGeom>
            <a:solidFill>
              <a:srgbClr val="FAFAFA"/>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5</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extLst>
      <p:ext uri="{BB962C8B-B14F-4D97-AF65-F5344CB8AC3E}">
        <p14:creationId xmlns:p14="http://schemas.microsoft.com/office/powerpoint/2010/main" val="577564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lvl="1" algn="just"/>
            <a:r>
              <a:rPr lang="en-GB" altLang="en-US" b="1" dirty="0"/>
              <a:t>	</a:t>
            </a:r>
            <a:r>
              <a:rPr lang="es-ES" altLang="en-US" b="1" dirty="0"/>
              <a:t> Recuperación de calor de purgas de calderas</a:t>
            </a:r>
            <a:r>
              <a:rPr lang="en-GB" altLang="en-US" b="1" dirty="0"/>
              <a:t>:</a:t>
            </a:r>
          </a:p>
          <a:p>
            <a:pPr algn="just" eaLnBrk="1" hangingPunct="1"/>
            <a:endParaRPr lang="en-GB" altLang="en-US" dirty="0"/>
          </a:p>
        </p:txBody>
      </p:sp>
      <p:pic>
        <p:nvPicPr>
          <p:cNvPr id="9" name="Imagen 5" descr="Descripción: Fig. 3.13.2 - Using a flash vessel to - return energy to the feedtank">
            <a:extLst>
              <a:ext uri="{FF2B5EF4-FFF2-40B4-BE49-F238E27FC236}">
                <a16:creationId xmlns:a16="http://schemas.microsoft.com/office/drawing/2014/main" id="{A4F38745-AAFE-4DE2-A8AE-8CD309033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9521" y="2360151"/>
            <a:ext cx="4042655" cy="230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 Rectángulo">
            <a:extLst>
              <a:ext uri="{FF2B5EF4-FFF2-40B4-BE49-F238E27FC236}">
                <a16:creationId xmlns:a16="http://schemas.microsoft.com/office/drawing/2014/main" id="{8E1A56A5-4CFE-40CA-ACC5-B589C6E25ADF}"/>
              </a:ext>
            </a:extLst>
          </p:cNvPr>
          <p:cNvSpPr/>
          <p:nvPr/>
        </p:nvSpPr>
        <p:spPr>
          <a:xfrm>
            <a:off x="3788919" y="3172127"/>
            <a:ext cx="930602" cy="816266"/>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r>
              <a:rPr lang="es-ES" sz="1200" dirty="0"/>
              <a:t>CALDERA</a:t>
            </a:r>
          </a:p>
          <a:p>
            <a:pPr algn="ctr">
              <a:defRPr/>
            </a:pPr>
            <a:r>
              <a:rPr lang="es-ES" sz="1200" dirty="0"/>
              <a:t>15 bar</a:t>
            </a:r>
          </a:p>
        </p:txBody>
      </p:sp>
      <p:sp>
        <p:nvSpPr>
          <p:cNvPr id="11" name="4 Rectángulo">
            <a:extLst>
              <a:ext uri="{FF2B5EF4-FFF2-40B4-BE49-F238E27FC236}">
                <a16:creationId xmlns:a16="http://schemas.microsoft.com/office/drawing/2014/main" id="{1851EA64-5D97-440A-A2D8-FF2498182DCB}"/>
              </a:ext>
            </a:extLst>
          </p:cNvPr>
          <p:cNvSpPr>
            <a:spLocks noChangeArrowheads="1"/>
          </p:cNvSpPr>
          <p:nvPr/>
        </p:nvSpPr>
        <p:spPr bwMode="auto">
          <a:xfrm>
            <a:off x="5758001" y="3807619"/>
            <a:ext cx="679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200" b="1" dirty="0">
                <a:solidFill>
                  <a:srgbClr val="FF0000"/>
                </a:solidFill>
                <a:latin typeface="+mn-lt"/>
                <a:cs typeface="Times New Roman" pitchFamily="18" charset="0"/>
              </a:rPr>
              <a:t>1,5 bar</a:t>
            </a:r>
            <a:endParaRPr lang="es-ES" altLang="es-ES" sz="1200" dirty="0">
              <a:latin typeface="+mn-lt"/>
            </a:endParaRPr>
          </a:p>
        </p:txBody>
      </p:sp>
      <p:sp>
        <p:nvSpPr>
          <p:cNvPr id="12" name="7 Rectángulo">
            <a:extLst>
              <a:ext uri="{FF2B5EF4-FFF2-40B4-BE49-F238E27FC236}">
                <a16:creationId xmlns:a16="http://schemas.microsoft.com/office/drawing/2014/main" id="{25907E0F-3CEE-44D8-9215-89B3E3178793}"/>
              </a:ext>
            </a:extLst>
          </p:cNvPr>
          <p:cNvSpPr/>
          <p:nvPr/>
        </p:nvSpPr>
        <p:spPr>
          <a:xfrm>
            <a:off x="370136" y="1485709"/>
            <a:ext cx="8403728" cy="738664"/>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GB" sz="1400" b="1" dirty="0">
                <a:latin typeface="+mj-lt"/>
              </a:rPr>
              <a:t>EJEMPLO. </a:t>
            </a:r>
          </a:p>
          <a:p>
            <a:pPr algn="just">
              <a:defRPr/>
            </a:pPr>
            <a:r>
              <a:rPr lang="es-ES" sz="1400" dirty="0">
                <a:latin typeface="+mj-lt"/>
              </a:rPr>
              <a:t>Para una caldera que produce vapor a 15 bar, se propone aprovechar las purgas (662 kg/h) en un tanque de flash a 1,5 bar. Calcule los kg/h que se producirían por vapor instantáneo.</a:t>
            </a:r>
            <a:endParaRPr lang="en-GB" sz="1400" dirty="0">
              <a:latin typeface="+mj-lt"/>
            </a:endParaRPr>
          </a:p>
        </p:txBody>
      </p:sp>
      <p:sp>
        <p:nvSpPr>
          <p:cNvPr id="18" name="3 Rectángulo">
            <a:extLst>
              <a:ext uri="{FF2B5EF4-FFF2-40B4-BE49-F238E27FC236}">
                <a16:creationId xmlns:a16="http://schemas.microsoft.com/office/drawing/2014/main" id="{CADA5B63-7CAB-43E2-A584-9B2282CC019C}"/>
              </a:ext>
            </a:extLst>
          </p:cNvPr>
          <p:cNvSpPr/>
          <p:nvPr/>
        </p:nvSpPr>
        <p:spPr>
          <a:xfrm>
            <a:off x="1154435" y="2562265"/>
            <a:ext cx="1947849" cy="584775"/>
          </a:xfrm>
          <a:prstGeom prst="rect">
            <a:avLst/>
          </a:prstGeom>
          <a:ln>
            <a:solidFill>
              <a:srgbClr val="FF0000"/>
            </a:solidFill>
          </a:ln>
        </p:spPr>
        <p:txBody>
          <a:bodyPr wrap="square">
            <a:spAutoFit/>
          </a:bodyPr>
          <a:lstStyle/>
          <a:p>
            <a:pPr>
              <a:defRPr/>
            </a:pPr>
            <a:r>
              <a:rPr lang="es-ES" sz="1600" i="1" dirty="0">
                <a:latin typeface="+mn-lt"/>
              </a:rPr>
              <a:t>Entalpía 15 b = 845 kJ/kg </a:t>
            </a:r>
            <a:endParaRPr lang="es-ES" sz="1600" dirty="0">
              <a:latin typeface="+mn-lt"/>
            </a:endParaRPr>
          </a:p>
        </p:txBody>
      </p:sp>
      <p:sp>
        <p:nvSpPr>
          <p:cNvPr id="19" name="8 Rectángulo">
            <a:extLst>
              <a:ext uri="{FF2B5EF4-FFF2-40B4-BE49-F238E27FC236}">
                <a16:creationId xmlns:a16="http://schemas.microsoft.com/office/drawing/2014/main" id="{31EC120E-2A60-4045-84DB-51367A72478D}"/>
              </a:ext>
            </a:extLst>
          </p:cNvPr>
          <p:cNvSpPr/>
          <p:nvPr/>
        </p:nvSpPr>
        <p:spPr>
          <a:xfrm>
            <a:off x="1172298" y="3527702"/>
            <a:ext cx="1925490" cy="584775"/>
          </a:xfrm>
          <a:prstGeom prst="rect">
            <a:avLst/>
          </a:prstGeom>
          <a:ln>
            <a:solidFill>
              <a:srgbClr val="FF0000"/>
            </a:solidFill>
          </a:ln>
        </p:spPr>
        <p:txBody>
          <a:bodyPr wrap="square">
            <a:spAutoFit/>
          </a:bodyPr>
          <a:lstStyle/>
          <a:p>
            <a:pPr>
              <a:defRPr/>
            </a:pPr>
            <a:r>
              <a:rPr lang="es-ES" sz="1600" i="1" dirty="0">
                <a:latin typeface="+mn-lt"/>
              </a:rPr>
              <a:t>Entalpía 1,5 b = 467 kJ/kg </a:t>
            </a:r>
            <a:endParaRPr lang="es-ES" sz="1600" dirty="0">
              <a:latin typeface="+mn-lt"/>
            </a:endParaRPr>
          </a:p>
        </p:txBody>
      </p:sp>
      <p:cxnSp>
        <p:nvCxnSpPr>
          <p:cNvPr id="20" name="6 Conector recto">
            <a:extLst>
              <a:ext uri="{FF2B5EF4-FFF2-40B4-BE49-F238E27FC236}">
                <a16:creationId xmlns:a16="http://schemas.microsoft.com/office/drawing/2014/main" id="{E61F2421-ECA0-4C8D-9BBC-B856EF930203}"/>
              </a:ext>
            </a:extLst>
          </p:cNvPr>
          <p:cNvCxnSpPr>
            <a:cxnSpLocks/>
            <a:endCxn id="18" idx="3"/>
          </p:cNvCxnSpPr>
          <p:nvPr/>
        </p:nvCxnSpPr>
        <p:spPr>
          <a:xfrm flipH="1" flipV="1">
            <a:off x="3102284" y="2854653"/>
            <a:ext cx="594534" cy="584777"/>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11 Conector recto">
            <a:extLst>
              <a:ext uri="{FF2B5EF4-FFF2-40B4-BE49-F238E27FC236}">
                <a16:creationId xmlns:a16="http://schemas.microsoft.com/office/drawing/2014/main" id="{FF067D41-2542-4787-81A3-43F170035693}"/>
              </a:ext>
            </a:extLst>
          </p:cNvPr>
          <p:cNvCxnSpPr>
            <a:cxnSpLocks/>
          </p:cNvCxnSpPr>
          <p:nvPr/>
        </p:nvCxnSpPr>
        <p:spPr>
          <a:xfrm flipH="1">
            <a:off x="3097788" y="3590644"/>
            <a:ext cx="599030" cy="241364"/>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14 Rectángulo">
            <a:extLst>
              <a:ext uri="{FF2B5EF4-FFF2-40B4-BE49-F238E27FC236}">
                <a16:creationId xmlns:a16="http://schemas.microsoft.com/office/drawing/2014/main" id="{98AD1B04-740D-42E7-B7C1-67753CFD6F04}"/>
              </a:ext>
            </a:extLst>
          </p:cNvPr>
          <p:cNvSpPr/>
          <p:nvPr/>
        </p:nvSpPr>
        <p:spPr>
          <a:xfrm>
            <a:off x="293192" y="4590223"/>
            <a:ext cx="6948488" cy="307777"/>
          </a:xfrm>
          <a:prstGeom prst="rect">
            <a:avLst/>
          </a:prstGeom>
          <a:ln>
            <a:noFill/>
          </a:ln>
        </p:spPr>
        <p:txBody>
          <a:bodyPr>
            <a:spAutoFit/>
          </a:bodyPr>
          <a:lstStyle/>
          <a:p>
            <a:pPr>
              <a:defRPr/>
            </a:pPr>
            <a:r>
              <a:rPr lang="es-ES" sz="1400" i="1" dirty="0"/>
              <a:t>Exceso de entalpía (</a:t>
            </a:r>
            <a:r>
              <a:rPr lang="es-ES" sz="1400" i="1" dirty="0">
                <a:latin typeface="+mn-lt"/>
              </a:rPr>
              <a:t>845 - 467) = 336 kJ/kg </a:t>
            </a:r>
            <a:r>
              <a:rPr lang="es-ES" sz="1400" i="1" dirty="0">
                <a:latin typeface="+mn-lt"/>
                <a:sym typeface="Wingdings" panose="05000000000000000000" pitchFamily="2" charset="2"/>
              </a:rPr>
              <a:t> </a:t>
            </a:r>
            <a:r>
              <a:rPr lang="es-ES" sz="1400" i="1" dirty="0">
                <a:sym typeface="Wingdings" panose="05000000000000000000" pitchFamily="2" charset="2"/>
              </a:rPr>
              <a:t>vaporización parcial</a:t>
            </a:r>
            <a:endParaRPr lang="es-ES" sz="1400" dirty="0">
              <a:latin typeface="+mn-lt"/>
            </a:endParaRPr>
          </a:p>
        </p:txBody>
      </p:sp>
      <p:sp>
        <p:nvSpPr>
          <p:cNvPr id="23" name="15 Rectángulo">
            <a:extLst>
              <a:ext uri="{FF2B5EF4-FFF2-40B4-BE49-F238E27FC236}">
                <a16:creationId xmlns:a16="http://schemas.microsoft.com/office/drawing/2014/main" id="{912A4E9F-5A0B-41F4-BB4F-18224BEFE9EA}"/>
              </a:ext>
            </a:extLst>
          </p:cNvPr>
          <p:cNvSpPr/>
          <p:nvPr/>
        </p:nvSpPr>
        <p:spPr>
          <a:xfrm>
            <a:off x="298629" y="5038561"/>
            <a:ext cx="8463547" cy="954107"/>
          </a:xfrm>
          <a:prstGeom prst="rect">
            <a:avLst/>
          </a:prstGeom>
          <a:ln>
            <a:noFill/>
          </a:ln>
        </p:spPr>
        <p:txBody>
          <a:bodyPr wrap="square">
            <a:spAutoFit/>
          </a:bodyPr>
          <a:lstStyle/>
          <a:p>
            <a:pPr>
              <a:defRPr/>
            </a:pPr>
            <a:r>
              <a:rPr lang="es-ES" sz="1400" i="1" dirty="0"/>
              <a:t>¿Cuánto vapor de flash? Exceso de entalpía / agua de vaporización de entalpía 1,5b · 100 = 336 / 2226,5 · 100 = 15% → 0,15 · 662kg / h = 100kg / h</a:t>
            </a:r>
          </a:p>
          <a:p>
            <a:pPr>
              <a:defRPr/>
            </a:pPr>
            <a:endParaRPr lang="es-ES" sz="1400" i="1" dirty="0"/>
          </a:p>
          <a:p>
            <a:pPr>
              <a:defRPr/>
            </a:pPr>
            <a:r>
              <a:rPr lang="es-ES" sz="1400" i="1" dirty="0"/>
              <a:t>¿Cuánta energía contiene? 100kg / h · 2693,6kJ / kg (entalpía de vapor 1,5b) = 269,360 kJ / h </a:t>
            </a:r>
            <a:r>
              <a:rPr lang="en-GB" sz="1400" i="1" dirty="0">
                <a:latin typeface="+mn-lt"/>
              </a:rPr>
              <a:t>	</a:t>
            </a:r>
            <a:endParaRPr lang="en-GB" sz="1400" dirty="0">
              <a:latin typeface="+mn-lt"/>
            </a:endParaRPr>
          </a:p>
        </p:txBody>
      </p:sp>
      <p:grpSp>
        <p:nvGrpSpPr>
          <p:cNvPr id="17" name="Group 40">
            <a:extLst>
              <a:ext uri="{FF2B5EF4-FFF2-40B4-BE49-F238E27FC236}">
                <a16:creationId xmlns:a16="http://schemas.microsoft.com/office/drawing/2014/main" id="{10931CF9-A0FC-4339-BC56-24DFC2892FCB}"/>
              </a:ext>
            </a:extLst>
          </p:cNvPr>
          <p:cNvGrpSpPr/>
          <p:nvPr/>
        </p:nvGrpSpPr>
        <p:grpSpPr>
          <a:xfrm>
            <a:off x="416091" y="900691"/>
            <a:ext cx="522671" cy="525879"/>
            <a:chOff x="2850424" y="4023941"/>
            <a:chExt cx="755923" cy="755923"/>
          </a:xfrm>
        </p:grpSpPr>
        <p:sp>
          <p:nvSpPr>
            <p:cNvPr id="24" name="Oval 11">
              <a:extLst>
                <a:ext uri="{FF2B5EF4-FFF2-40B4-BE49-F238E27FC236}">
                  <a16:creationId xmlns:a16="http://schemas.microsoft.com/office/drawing/2014/main" id="{EABFF0B5-52BB-45CE-80A0-AF5E330F6948}"/>
                </a:ext>
              </a:extLst>
            </p:cNvPr>
            <p:cNvSpPr/>
            <p:nvPr/>
          </p:nvSpPr>
          <p:spPr>
            <a:xfrm>
              <a:off x="2850424" y="4023941"/>
              <a:ext cx="755923" cy="755923"/>
            </a:xfrm>
            <a:prstGeom prst="ellipse">
              <a:avLst/>
            </a:prstGeom>
            <a:solidFill>
              <a:srgbClr val="F76864"/>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5" name="Oval 12">
              <a:extLst>
                <a:ext uri="{FF2B5EF4-FFF2-40B4-BE49-F238E27FC236}">
                  <a16:creationId xmlns:a16="http://schemas.microsoft.com/office/drawing/2014/main" id="{18913862-1D22-4B48-8D0F-72AD838229E1}"/>
                </a:ext>
              </a:extLst>
            </p:cNvPr>
            <p:cNvSpPr/>
            <p:nvPr/>
          </p:nvSpPr>
          <p:spPr>
            <a:xfrm>
              <a:off x="2923289" y="4096806"/>
              <a:ext cx="610192" cy="610192"/>
            </a:xfrm>
            <a:prstGeom prst="ellipse">
              <a:avLst/>
            </a:prstGeom>
            <a:solidFill>
              <a:srgbClr val="FAFAFA"/>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5</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6" name="Grupo 25">
            <a:extLst>
              <a:ext uri="{FF2B5EF4-FFF2-40B4-BE49-F238E27FC236}">
                <a16:creationId xmlns:a16="http://schemas.microsoft.com/office/drawing/2014/main" id="{33DA039D-497C-4455-9699-2AF1DBFC24B5}"/>
              </a:ext>
            </a:extLst>
          </p:cNvPr>
          <p:cNvGrpSpPr/>
          <p:nvPr/>
        </p:nvGrpSpPr>
        <p:grpSpPr>
          <a:xfrm>
            <a:off x="17051" y="5322"/>
            <a:ext cx="8756813" cy="759382"/>
            <a:chOff x="17051" y="5322"/>
            <a:chExt cx="8756813" cy="759382"/>
          </a:xfrm>
        </p:grpSpPr>
        <p:sp>
          <p:nvSpPr>
            <p:cNvPr id="27" name="Titel 1">
              <a:extLst>
                <a:ext uri="{FF2B5EF4-FFF2-40B4-BE49-F238E27FC236}">
                  <a16:creationId xmlns:a16="http://schemas.microsoft.com/office/drawing/2014/main" id="{3745F90E-EF65-480D-8102-1F6BA5552BB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28" name="Round Diagonal Corner Rectangle 9">
              <a:extLst>
                <a:ext uri="{FF2B5EF4-FFF2-40B4-BE49-F238E27FC236}">
                  <a16:creationId xmlns:a16="http://schemas.microsoft.com/office/drawing/2014/main" id="{41462CA9-6C39-4EC4-9998-F1647B5C9E4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9" name="TextBox 3">
              <a:extLst>
                <a:ext uri="{FF2B5EF4-FFF2-40B4-BE49-F238E27FC236}">
                  <a16:creationId xmlns:a16="http://schemas.microsoft.com/office/drawing/2014/main" id="{B8A06C56-8CB9-4B8B-BD05-6B9BBA4DC9F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30" name="Rectángulo 29">
              <a:extLst>
                <a:ext uri="{FF2B5EF4-FFF2-40B4-BE49-F238E27FC236}">
                  <a16:creationId xmlns:a16="http://schemas.microsoft.com/office/drawing/2014/main" id="{3D0290AA-C8A3-487B-AF78-27682CABFA9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770023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lvl="1" algn="just"/>
            <a:r>
              <a:rPr lang="en-GB" altLang="en-US" b="1" dirty="0"/>
              <a:t>	</a:t>
            </a:r>
            <a:r>
              <a:rPr lang="es-ES" altLang="en-US" b="1" dirty="0"/>
              <a:t> Recuperación de calor de purgas de calderas</a:t>
            </a:r>
            <a:r>
              <a:rPr lang="en-GB" altLang="en-US" b="1" dirty="0"/>
              <a:t>:</a:t>
            </a:r>
          </a:p>
          <a:p>
            <a:pPr algn="just" eaLnBrk="1" hangingPunct="1"/>
            <a:endParaRPr lang="en-GB" altLang="en-US" dirty="0"/>
          </a:p>
        </p:txBody>
      </p:sp>
      <p:pic>
        <p:nvPicPr>
          <p:cNvPr id="9" name="Imagen 7" descr="Descripción: Fig. 3.13.4 - Heating make-up water in a cold break tank - (level controls have not been -  shown on the feedtank)">
            <a:extLst>
              <a:ext uri="{FF2B5EF4-FFF2-40B4-BE49-F238E27FC236}">
                <a16:creationId xmlns:a16="http://schemas.microsoft.com/office/drawing/2014/main" id="{B3F470C1-33C8-4462-B342-EE19032A99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539" y="1426570"/>
            <a:ext cx="5724636" cy="42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 Rectángulo">
            <a:extLst>
              <a:ext uri="{FF2B5EF4-FFF2-40B4-BE49-F238E27FC236}">
                <a16:creationId xmlns:a16="http://schemas.microsoft.com/office/drawing/2014/main" id="{DAF34035-72C5-46C9-914B-4CC41C929501}"/>
              </a:ext>
            </a:extLst>
          </p:cNvPr>
          <p:cNvSpPr/>
          <p:nvPr/>
        </p:nvSpPr>
        <p:spPr>
          <a:xfrm>
            <a:off x="611560" y="2961543"/>
            <a:ext cx="1007604" cy="934913"/>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r>
              <a:rPr lang="es-ES" sz="1200" dirty="0"/>
              <a:t>CALDERA</a:t>
            </a:r>
          </a:p>
        </p:txBody>
      </p:sp>
      <p:grpSp>
        <p:nvGrpSpPr>
          <p:cNvPr id="11" name="Grupo 10">
            <a:extLst>
              <a:ext uri="{FF2B5EF4-FFF2-40B4-BE49-F238E27FC236}">
                <a16:creationId xmlns:a16="http://schemas.microsoft.com/office/drawing/2014/main" id="{79BED632-FCAA-48A1-A363-D48DFA3E6879}"/>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DC96F332-1390-4FC8-9C47-F316331EE6F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6" name="Round Diagonal Corner Rectangle 9">
              <a:extLst>
                <a:ext uri="{FF2B5EF4-FFF2-40B4-BE49-F238E27FC236}">
                  <a16:creationId xmlns:a16="http://schemas.microsoft.com/office/drawing/2014/main" id="{3D11C64F-CCD3-4391-B2CA-56244887755E}"/>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7" name="TextBox 3">
              <a:extLst>
                <a:ext uri="{FF2B5EF4-FFF2-40B4-BE49-F238E27FC236}">
                  <a16:creationId xmlns:a16="http://schemas.microsoft.com/office/drawing/2014/main" id="{098CEE6D-E978-4EB0-A2E5-A80FABF19E6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8" name="Rectángulo 17">
              <a:extLst>
                <a:ext uri="{FF2B5EF4-FFF2-40B4-BE49-F238E27FC236}">
                  <a16:creationId xmlns:a16="http://schemas.microsoft.com/office/drawing/2014/main" id="{32BBF827-7348-4492-ACA1-4DC890CADD3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9" name="Group 40">
            <a:extLst>
              <a:ext uri="{FF2B5EF4-FFF2-40B4-BE49-F238E27FC236}">
                <a16:creationId xmlns:a16="http://schemas.microsoft.com/office/drawing/2014/main" id="{130D1038-1CA1-44B4-AC6D-55E616D03D47}"/>
              </a:ext>
            </a:extLst>
          </p:cNvPr>
          <p:cNvGrpSpPr/>
          <p:nvPr/>
        </p:nvGrpSpPr>
        <p:grpSpPr>
          <a:xfrm>
            <a:off x="416091" y="900691"/>
            <a:ext cx="522671" cy="525879"/>
            <a:chOff x="2850424" y="4023941"/>
            <a:chExt cx="755923" cy="755923"/>
          </a:xfrm>
        </p:grpSpPr>
        <p:sp>
          <p:nvSpPr>
            <p:cNvPr id="20" name="Oval 11">
              <a:extLst>
                <a:ext uri="{FF2B5EF4-FFF2-40B4-BE49-F238E27FC236}">
                  <a16:creationId xmlns:a16="http://schemas.microsoft.com/office/drawing/2014/main" id="{5DC25D11-0331-490B-954D-F93BFEC491EE}"/>
                </a:ext>
              </a:extLst>
            </p:cNvPr>
            <p:cNvSpPr/>
            <p:nvPr/>
          </p:nvSpPr>
          <p:spPr>
            <a:xfrm>
              <a:off x="2850424" y="4023941"/>
              <a:ext cx="755923" cy="755923"/>
            </a:xfrm>
            <a:prstGeom prst="ellipse">
              <a:avLst/>
            </a:prstGeom>
            <a:solidFill>
              <a:srgbClr val="F76864"/>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1" name="Oval 12">
              <a:extLst>
                <a:ext uri="{FF2B5EF4-FFF2-40B4-BE49-F238E27FC236}">
                  <a16:creationId xmlns:a16="http://schemas.microsoft.com/office/drawing/2014/main" id="{0BA7C365-A20D-4B57-8A25-1761E1B3C6BB}"/>
                </a:ext>
              </a:extLst>
            </p:cNvPr>
            <p:cNvSpPr/>
            <p:nvPr/>
          </p:nvSpPr>
          <p:spPr>
            <a:xfrm>
              <a:off x="2923289" y="4096806"/>
              <a:ext cx="610192" cy="610192"/>
            </a:xfrm>
            <a:prstGeom prst="ellipse">
              <a:avLst/>
            </a:prstGeom>
            <a:solidFill>
              <a:srgbClr val="FAFAFA"/>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5</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extLst>
      <p:ext uri="{BB962C8B-B14F-4D97-AF65-F5344CB8AC3E}">
        <p14:creationId xmlns:p14="http://schemas.microsoft.com/office/powerpoint/2010/main" val="3038021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1DBB2CFB-2DC0-43BB-BFB8-19F0231D9D42}"/>
              </a:ext>
            </a:extLst>
          </p:cNvPr>
          <p:cNvGrpSpPr/>
          <p:nvPr/>
        </p:nvGrpSpPr>
        <p:grpSpPr>
          <a:xfrm>
            <a:off x="17051" y="5322"/>
            <a:ext cx="8756813" cy="759382"/>
            <a:chOff x="17051" y="5322"/>
            <a:chExt cx="8756813" cy="759382"/>
          </a:xfrm>
        </p:grpSpPr>
        <p:sp>
          <p:nvSpPr>
            <p:cNvPr id="8" name="Titel 1">
              <a:extLst>
                <a:ext uri="{FF2B5EF4-FFF2-40B4-BE49-F238E27FC236}">
                  <a16:creationId xmlns:a16="http://schemas.microsoft.com/office/drawing/2014/main" id="{499F2BF1-E236-43D9-A49B-1AA55A197B4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9" name="Round Diagonal Corner Rectangle 9">
              <a:extLst>
                <a:ext uri="{FF2B5EF4-FFF2-40B4-BE49-F238E27FC236}">
                  <a16:creationId xmlns:a16="http://schemas.microsoft.com/office/drawing/2014/main" id="{AAD88C80-4BB1-42B8-A937-2FA2E9C789FE}"/>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TextBox 3">
              <a:extLst>
                <a:ext uri="{FF2B5EF4-FFF2-40B4-BE49-F238E27FC236}">
                  <a16:creationId xmlns:a16="http://schemas.microsoft.com/office/drawing/2014/main" id="{1AA4914D-4AA5-4D8A-B880-5FAD7F762433}"/>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1" name="Rectángulo 10">
              <a:extLst>
                <a:ext uri="{FF2B5EF4-FFF2-40B4-BE49-F238E27FC236}">
                  <a16:creationId xmlns:a16="http://schemas.microsoft.com/office/drawing/2014/main" id="{4FD1F6DF-AF31-4AD5-9448-74A77D682F1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pic>
        <p:nvPicPr>
          <p:cNvPr id="3" name="Imagen 2" descr="Imagen que contiene edificio, cielo, exterior, valla&#10;&#10;Descripción generada automáticamente">
            <a:extLst>
              <a:ext uri="{FF2B5EF4-FFF2-40B4-BE49-F238E27FC236}">
                <a16:creationId xmlns:a16="http://schemas.microsoft.com/office/drawing/2014/main" id="{69B27E27-D478-45AF-B767-BF9DDEF1E439}"/>
              </a:ext>
            </a:extLst>
          </p:cNvPr>
          <p:cNvPicPr>
            <a:picLocks noChangeAspect="1"/>
          </p:cNvPicPr>
          <p:nvPr/>
        </p:nvPicPr>
        <p:blipFill rotWithShape="1">
          <a:blip r:embed="rId3">
            <a:extLst>
              <a:ext uri="{28A0092B-C50C-407E-A947-70E740481C1C}">
                <a14:useLocalDpi xmlns:a14="http://schemas.microsoft.com/office/drawing/2010/main" val="0"/>
              </a:ext>
            </a:extLst>
          </a:blip>
          <a:srcRect t="8000"/>
          <a:stretch/>
        </p:blipFill>
        <p:spPr>
          <a:xfrm>
            <a:off x="687220" y="1479021"/>
            <a:ext cx="7769560" cy="4020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114DB5FF-E548-43DC-AE23-7FC3EF820F3D}"/>
              </a:ext>
            </a:extLst>
          </p:cNvPr>
          <p:cNvSpPr txBox="1"/>
          <p:nvPr/>
        </p:nvSpPr>
        <p:spPr>
          <a:xfrm>
            <a:off x="358775" y="1268413"/>
            <a:ext cx="8190098" cy="4247317"/>
          </a:xfrm>
          <a:prstGeom prst="rect">
            <a:avLst/>
          </a:prstGeom>
          <a:noFill/>
        </p:spPr>
        <p:txBody>
          <a:bodyPr wrap="square">
            <a:spAutoFit/>
          </a:bodyPr>
          <a:lstStyle/>
          <a:p>
            <a:pPr marL="342900" indent="-342900" algn="just">
              <a:buFont typeface="Wingdings" panose="05000000000000000000" pitchFamily="2" charset="2"/>
              <a:buChar char="§"/>
              <a:defRPr/>
            </a:pPr>
            <a:r>
              <a:rPr lang="es-ES" dirty="0">
                <a:solidFill>
                  <a:schemeClr val="tx1">
                    <a:lumMod val="75000"/>
                    <a:lumOff val="25000"/>
                  </a:schemeClr>
                </a:solidFill>
                <a:latin typeface="Arial" charset="0"/>
              </a:rPr>
              <a:t>El secado se define como la eliminación de pequeñas cantidades de agua de un material mediante la aplicación de calor.</a:t>
            </a:r>
          </a:p>
          <a:p>
            <a:pPr marL="342900" indent="-342900" algn="just">
              <a:buFont typeface="Arial" panose="020B0604020202020204" pitchFamily="34" charset="0"/>
              <a:buChar char="•"/>
              <a:defRPr/>
            </a:pPr>
            <a:endParaRPr lang="es-ES" dirty="0">
              <a:solidFill>
                <a:schemeClr val="tx1">
                  <a:lumMod val="75000"/>
                  <a:lumOff val="25000"/>
                </a:schemeClr>
              </a:solidFill>
              <a:latin typeface="Arial" charset="0"/>
            </a:endParaRPr>
          </a:p>
          <a:p>
            <a:pPr marL="342900" indent="-342900" algn="just">
              <a:buFont typeface="Wingdings" panose="05000000000000000000" pitchFamily="2" charset="2"/>
              <a:buChar char="§"/>
              <a:defRPr/>
            </a:pPr>
            <a:r>
              <a:rPr lang="es-ES" dirty="0">
                <a:solidFill>
                  <a:schemeClr val="tx1">
                    <a:lumMod val="75000"/>
                    <a:lumOff val="25000"/>
                  </a:schemeClr>
                </a:solidFill>
                <a:latin typeface="Arial" charset="0"/>
              </a:rPr>
              <a:t>Este proceso puede llevarse a cabo principalmente por métodos térmicos.</a:t>
            </a:r>
          </a:p>
          <a:p>
            <a:pPr marL="342900" indent="-342900" algn="just">
              <a:buFont typeface="Arial" panose="020B0604020202020204" pitchFamily="34" charset="0"/>
              <a:buChar char="•"/>
              <a:defRPr/>
            </a:pPr>
            <a:endParaRPr lang="es-ES" dirty="0">
              <a:solidFill>
                <a:schemeClr val="tx1">
                  <a:lumMod val="75000"/>
                  <a:lumOff val="25000"/>
                </a:schemeClr>
              </a:solidFill>
              <a:latin typeface="Arial" charset="0"/>
            </a:endParaRPr>
          </a:p>
          <a:p>
            <a:pPr marL="342900" indent="-342900" algn="just">
              <a:buFont typeface="Wingdings" panose="05000000000000000000" pitchFamily="2" charset="2"/>
              <a:buChar char="§"/>
              <a:defRPr/>
            </a:pPr>
            <a:r>
              <a:rPr lang="es-ES" dirty="0">
                <a:solidFill>
                  <a:schemeClr val="tx1">
                    <a:lumMod val="75000"/>
                    <a:lumOff val="25000"/>
                  </a:schemeClr>
                </a:solidFill>
                <a:latin typeface="Arial" charset="0"/>
              </a:rPr>
              <a:t>El fluido utilizado para secar normalmente es el aire. El agua generalmente se elimina por la circulación de aire sobre el material.</a:t>
            </a:r>
          </a:p>
          <a:p>
            <a:pPr marL="342900" indent="-342900" algn="just">
              <a:buFont typeface="Arial" panose="020B0604020202020204" pitchFamily="34" charset="0"/>
              <a:buChar char="•"/>
              <a:defRPr/>
            </a:pPr>
            <a:endParaRPr lang="es-ES" dirty="0">
              <a:solidFill>
                <a:schemeClr val="tx1">
                  <a:lumMod val="75000"/>
                  <a:lumOff val="25000"/>
                </a:schemeClr>
              </a:solidFill>
              <a:latin typeface="Arial" charset="0"/>
            </a:endParaRPr>
          </a:p>
          <a:p>
            <a:pPr marL="342900" indent="-342900" algn="just">
              <a:buFont typeface="Wingdings" panose="05000000000000000000" pitchFamily="2" charset="2"/>
              <a:buChar char="§"/>
              <a:defRPr/>
            </a:pPr>
            <a:r>
              <a:rPr lang="es-ES" dirty="0">
                <a:solidFill>
                  <a:schemeClr val="tx1">
                    <a:lumMod val="75000"/>
                    <a:lumOff val="25000"/>
                  </a:schemeClr>
                </a:solidFill>
                <a:latin typeface="Arial" charset="0"/>
              </a:rPr>
              <a:t>Existe una amplia variedad de secadores según diferentes parámetros:</a:t>
            </a:r>
          </a:p>
          <a:p>
            <a:pPr marL="342900" indent="-342900" algn="just">
              <a:buFont typeface="Arial" panose="020B0604020202020204" pitchFamily="34" charset="0"/>
              <a:buChar char="•"/>
              <a:defRPr/>
            </a:pPr>
            <a:endParaRPr lang="es-ES" dirty="0">
              <a:solidFill>
                <a:schemeClr val="tx1">
                  <a:lumMod val="75000"/>
                  <a:lumOff val="25000"/>
                </a:schemeClr>
              </a:solidFill>
              <a:latin typeface="Arial" charset="0"/>
            </a:endParaRPr>
          </a:p>
          <a:p>
            <a:pPr marL="800100" lvl="1" indent="-342900" algn="just">
              <a:buFont typeface="Wingdings" panose="05000000000000000000" pitchFamily="2" charset="2"/>
              <a:buChar char="§"/>
              <a:defRPr/>
            </a:pPr>
            <a:r>
              <a:rPr lang="es-ES" dirty="0">
                <a:solidFill>
                  <a:schemeClr val="tx1">
                    <a:lumMod val="75000"/>
                    <a:lumOff val="25000"/>
                  </a:schemeClr>
                </a:solidFill>
                <a:latin typeface="Arial" charset="0"/>
              </a:rPr>
              <a:t>Sistema de transferencia de calor.</a:t>
            </a:r>
          </a:p>
          <a:p>
            <a:pPr marL="800100" lvl="1" indent="-342900" algn="just">
              <a:buFont typeface="Wingdings" panose="05000000000000000000" pitchFamily="2" charset="2"/>
              <a:buChar char="§"/>
              <a:defRPr/>
            </a:pPr>
            <a:r>
              <a:rPr lang="es-ES" dirty="0">
                <a:solidFill>
                  <a:schemeClr val="tx1">
                    <a:lumMod val="75000"/>
                    <a:lumOff val="25000"/>
                  </a:schemeClr>
                </a:solidFill>
                <a:latin typeface="Arial" charset="0"/>
              </a:rPr>
              <a:t>Presión.</a:t>
            </a:r>
          </a:p>
          <a:p>
            <a:pPr marL="800100" lvl="1" indent="-342900" algn="just">
              <a:buFont typeface="Wingdings" panose="05000000000000000000" pitchFamily="2" charset="2"/>
              <a:buChar char="§"/>
              <a:defRPr/>
            </a:pPr>
            <a:r>
              <a:rPr lang="es-ES" dirty="0">
                <a:solidFill>
                  <a:schemeClr val="tx1">
                    <a:lumMod val="75000"/>
                    <a:lumOff val="25000"/>
                  </a:schemeClr>
                </a:solidFill>
                <a:latin typeface="Arial" charset="0"/>
              </a:rPr>
              <a:t>Mecanismos de transferencia de calor (convección, radiación, conducción).</a:t>
            </a:r>
            <a:endParaRPr lang="en-GB" dirty="0">
              <a:solidFill>
                <a:schemeClr val="tx1">
                  <a:lumMod val="75000"/>
                  <a:lumOff val="25000"/>
                </a:schemeClr>
              </a:solidFill>
              <a:latin typeface="Arial" charset="0"/>
            </a:endParaRPr>
          </a:p>
          <a:p>
            <a:pPr algn="just" eaLnBrk="1" hangingPunct="1">
              <a:defRPr/>
            </a:pPr>
            <a:r>
              <a:rPr lang="en-GB" dirty="0">
                <a:solidFill>
                  <a:schemeClr val="tx1">
                    <a:lumMod val="75000"/>
                    <a:lumOff val="25000"/>
                  </a:schemeClr>
                </a:solidFill>
                <a:latin typeface="Arial" charset="0"/>
                <a:cs typeface="+mn-cs"/>
              </a:rPr>
              <a:t> </a:t>
            </a:r>
          </a:p>
        </p:txBody>
      </p:sp>
      <p:grpSp>
        <p:nvGrpSpPr>
          <p:cNvPr id="5" name="Grupo 4">
            <a:extLst>
              <a:ext uri="{FF2B5EF4-FFF2-40B4-BE49-F238E27FC236}">
                <a16:creationId xmlns:a16="http://schemas.microsoft.com/office/drawing/2014/main" id="{73E77DDC-431F-4F1A-A2A3-E7A78235368A}"/>
              </a:ext>
            </a:extLst>
          </p:cNvPr>
          <p:cNvGrpSpPr/>
          <p:nvPr/>
        </p:nvGrpSpPr>
        <p:grpSpPr>
          <a:xfrm>
            <a:off x="17051" y="5322"/>
            <a:ext cx="8756813" cy="759382"/>
            <a:chOff x="17051" y="5322"/>
            <a:chExt cx="8756813" cy="759382"/>
          </a:xfrm>
        </p:grpSpPr>
        <p:sp>
          <p:nvSpPr>
            <p:cNvPr id="6" name="Titel 1">
              <a:extLst>
                <a:ext uri="{FF2B5EF4-FFF2-40B4-BE49-F238E27FC236}">
                  <a16:creationId xmlns:a16="http://schemas.microsoft.com/office/drawing/2014/main" id="{11C2A2D8-C4CB-46F4-B68C-7B3C082DB20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7" name="Round Diagonal Corner Rectangle 9">
              <a:extLst>
                <a:ext uri="{FF2B5EF4-FFF2-40B4-BE49-F238E27FC236}">
                  <a16:creationId xmlns:a16="http://schemas.microsoft.com/office/drawing/2014/main" id="{AF1357CC-5DD8-42AE-99B9-309C5E38A43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D29FAB58-D5D7-4BAD-9E1C-7BD283CFF0F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1A527E03-1D42-47F6-9083-34902D0A4E1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F2AA9A64-610B-4C89-997A-4E3230824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84" t="32654" r="53468" b="36026"/>
          <a:stretch>
            <a:fillRect/>
          </a:stretch>
        </p:blipFill>
        <p:spPr bwMode="auto">
          <a:xfrm>
            <a:off x="351607" y="1048130"/>
            <a:ext cx="6329363" cy="313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7" name="2 CuadroTexto">
            <a:extLst>
              <a:ext uri="{FF2B5EF4-FFF2-40B4-BE49-F238E27FC236}">
                <a16:creationId xmlns:a16="http://schemas.microsoft.com/office/drawing/2014/main" id="{22D704A0-C26F-4ADD-B849-5444E5AD88AB}"/>
              </a:ext>
            </a:extLst>
          </p:cNvPr>
          <p:cNvSpPr txBox="1">
            <a:spLocks noChangeArrowheads="1"/>
          </p:cNvSpPr>
          <p:nvPr/>
        </p:nvSpPr>
        <p:spPr bwMode="auto">
          <a:xfrm>
            <a:off x="6732588" y="1484313"/>
            <a:ext cx="20526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400" dirty="0"/>
              <a:t>(1) salida de aire</a:t>
            </a:r>
          </a:p>
          <a:p>
            <a:pPr algn="l"/>
            <a:r>
              <a:rPr lang="es-ES" altLang="en-US" sz="1400" dirty="0"/>
              <a:t>(2) sensor</a:t>
            </a:r>
          </a:p>
          <a:p>
            <a:pPr algn="l"/>
            <a:r>
              <a:rPr lang="es-ES" altLang="en-US" sz="1400" dirty="0"/>
              <a:t>(3) cámara de secado</a:t>
            </a:r>
          </a:p>
          <a:p>
            <a:pPr algn="l"/>
            <a:r>
              <a:rPr lang="es-ES" altLang="en-US" sz="1400" dirty="0"/>
              <a:t>(4) base</a:t>
            </a:r>
          </a:p>
          <a:p>
            <a:pPr algn="l"/>
            <a:r>
              <a:rPr lang="es-ES" altLang="en-US" sz="1400" dirty="0"/>
              <a:t>(5) calentador</a:t>
            </a:r>
          </a:p>
          <a:p>
            <a:pPr algn="l"/>
            <a:r>
              <a:rPr lang="es-ES" altLang="en-US" sz="1400" dirty="0"/>
              <a:t>(6) inversor</a:t>
            </a:r>
          </a:p>
          <a:p>
            <a:pPr algn="l"/>
            <a:r>
              <a:rPr lang="es-ES" altLang="en-US" sz="1400" dirty="0"/>
              <a:t>(7) motor</a:t>
            </a:r>
          </a:p>
          <a:p>
            <a:pPr algn="l"/>
            <a:r>
              <a:rPr lang="es-ES" altLang="en-US" sz="1400" dirty="0"/>
              <a:t>(8) ventilador</a:t>
            </a:r>
          </a:p>
          <a:p>
            <a:pPr algn="l"/>
            <a:r>
              <a:rPr lang="es-ES" altLang="en-US" sz="1400" dirty="0"/>
              <a:t>(9) control</a:t>
            </a:r>
          </a:p>
        </p:txBody>
      </p:sp>
      <p:sp>
        <p:nvSpPr>
          <p:cNvPr id="93188" name="3 CuadroTexto">
            <a:extLst>
              <a:ext uri="{FF2B5EF4-FFF2-40B4-BE49-F238E27FC236}">
                <a16:creationId xmlns:a16="http://schemas.microsoft.com/office/drawing/2014/main" id="{C60BE5EB-F8CE-4008-BF14-A0E2BBAA9C6B}"/>
              </a:ext>
            </a:extLst>
          </p:cNvPr>
          <p:cNvSpPr txBox="1">
            <a:spLocks noChangeArrowheads="1"/>
          </p:cNvSpPr>
          <p:nvPr/>
        </p:nvSpPr>
        <p:spPr bwMode="auto">
          <a:xfrm>
            <a:off x="219075" y="4387850"/>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dirty="0"/>
              <a:t>Q = </a:t>
            </a:r>
            <a:r>
              <a:rPr lang="en-GB" altLang="en-US" dirty="0" err="1"/>
              <a:t>aire</a:t>
            </a:r>
            <a:r>
              <a:rPr lang="en-GB" altLang="en-US" dirty="0"/>
              <a:t> (kg)*(h</a:t>
            </a:r>
            <a:r>
              <a:rPr lang="en-GB" altLang="en-US" baseline="-25000" dirty="0"/>
              <a:t>i </a:t>
            </a:r>
            <a:r>
              <a:rPr lang="en-GB" altLang="en-US" dirty="0"/>
              <a:t>(kJ/</a:t>
            </a:r>
            <a:r>
              <a:rPr lang="en-GB" altLang="en-US" dirty="0" err="1"/>
              <a:t>kgºC</a:t>
            </a:r>
            <a:r>
              <a:rPr lang="en-GB" altLang="en-US" dirty="0"/>
              <a:t>) · </a:t>
            </a:r>
            <a:r>
              <a:rPr lang="en-GB" altLang="en-US" dirty="0" err="1"/>
              <a:t>T</a:t>
            </a:r>
            <a:r>
              <a:rPr lang="en-GB" altLang="en-US" baseline="-25000" dirty="0" err="1"/>
              <a:t>entrada</a:t>
            </a:r>
            <a:r>
              <a:rPr lang="en-GB" altLang="en-US" dirty="0"/>
              <a:t>(ºC) – h</a:t>
            </a:r>
            <a:r>
              <a:rPr lang="en-GB" altLang="en-US" baseline="-25000" dirty="0"/>
              <a:t>o </a:t>
            </a:r>
            <a:r>
              <a:rPr lang="en-GB" altLang="en-US" dirty="0"/>
              <a:t>(kJ/</a:t>
            </a:r>
            <a:r>
              <a:rPr lang="en-GB" altLang="en-US" dirty="0" err="1"/>
              <a:t>kgºC</a:t>
            </a:r>
            <a:r>
              <a:rPr lang="en-GB" altLang="en-US" dirty="0"/>
              <a:t>) · </a:t>
            </a:r>
            <a:r>
              <a:rPr lang="en-GB" altLang="en-US" dirty="0" err="1"/>
              <a:t>T</a:t>
            </a:r>
            <a:r>
              <a:rPr lang="en-GB" altLang="en-US" baseline="-25000" dirty="0" err="1"/>
              <a:t>salida</a:t>
            </a:r>
            <a:r>
              <a:rPr lang="en-GB" altLang="en-US" dirty="0"/>
              <a:t>(ºC))</a:t>
            </a:r>
          </a:p>
        </p:txBody>
      </p:sp>
      <p:sp>
        <p:nvSpPr>
          <p:cNvPr id="93190" name="1 Rectángulo">
            <a:extLst>
              <a:ext uri="{FF2B5EF4-FFF2-40B4-BE49-F238E27FC236}">
                <a16:creationId xmlns:a16="http://schemas.microsoft.com/office/drawing/2014/main" id="{5A1FB607-8D1D-487F-8CB3-846F37540436}"/>
              </a:ext>
            </a:extLst>
          </p:cNvPr>
          <p:cNvSpPr>
            <a:spLocks noChangeArrowheads="1"/>
          </p:cNvSpPr>
          <p:nvPr/>
        </p:nvSpPr>
        <p:spPr bwMode="auto">
          <a:xfrm>
            <a:off x="4321089" y="5129449"/>
            <a:ext cx="44035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l-GR" altLang="en-US" sz="1400" dirty="0"/>
              <a:t>η</a:t>
            </a:r>
            <a:r>
              <a:rPr lang="es-ES" altLang="en-US" sz="1400" dirty="0"/>
              <a:t> = rendimiento</a:t>
            </a:r>
          </a:p>
          <a:p>
            <a:pPr algn="just" eaLnBrk="1" hangingPunct="1"/>
            <a:r>
              <a:rPr lang="es-ES" altLang="en-US" sz="1400" dirty="0"/>
              <a:t>Q= calor generado</a:t>
            </a:r>
          </a:p>
          <a:p>
            <a:pPr algn="just"/>
            <a:r>
              <a:rPr lang="es-ES" altLang="en-US" sz="1400" dirty="0"/>
              <a:t>b = flujo de combustible de entrada (kg/h </a:t>
            </a:r>
            <a:r>
              <a:rPr lang="es-ES" altLang="en-US" sz="1400" dirty="0" err="1"/>
              <a:t>or</a:t>
            </a:r>
            <a:r>
              <a:rPr lang="es-ES" altLang="en-US" sz="1400" dirty="0"/>
              <a:t> Nm</a:t>
            </a:r>
            <a:r>
              <a:rPr lang="es-ES" altLang="en-US" sz="1400" baseline="30000" dirty="0"/>
              <a:t>3</a:t>
            </a:r>
            <a:r>
              <a:rPr lang="es-ES" altLang="en-US" sz="1400" dirty="0"/>
              <a:t>/h)</a:t>
            </a:r>
          </a:p>
          <a:p>
            <a:pPr algn="just"/>
            <a:r>
              <a:rPr lang="es-ES" altLang="en-US" sz="1400" dirty="0"/>
              <a:t>PCI = menor valor calorífico del combustible(kJ/Nm</a:t>
            </a:r>
            <a:r>
              <a:rPr lang="es-ES" altLang="en-US" sz="1400" baseline="30000" dirty="0"/>
              <a:t>3</a:t>
            </a:r>
            <a:r>
              <a:rPr lang="es-ES" altLang="en-US" sz="1400" dirty="0"/>
              <a:t>)</a:t>
            </a:r>
            <a:endParaRPr lang="en-US" altLang="es-ES" sz="1400" dirty="0"/>
          </a:p>
        </p:txBody>
      </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E3E0D97F-2029-4C1E-B498-9D8E368DA2BC}"/>
                  </a:ext>
                </a:extLst>
              </p:cNvPr>
              <p:cNvSpPr/>
              <p:nvPr/>
            </p:nvSpPr>
            <p:spPr>
              <a:xfrm>
                <a:off x="852501" y="5131378"/>
                <a:ext cx="5670376" cy="528734"/>
              </a:xfrm>
              <a:prstGeom prst="rect">
                <a:avLst/>
              </a:prstGeom>
            </p:spPr>
            <p:txBody>
              <a:bodyPr wrap="square">
                <a:spAutoFit/>
              </a:bodyPr>
              <a:lstStyle/>
              <a:p>
                <a14:m>
                  <m:oMath xmlns:m="http://schemas.openxmlformats.org/officeDocument/2006/math">
                    <m:r>
                      <m:rPr>
                        <m:sty m:val="p"/>
                      </m:rPr>
                      <a:rPr lang="el-GR" altLang="en-US" b="1" i="1" smtClean="0">
                        <a:latin typeface="Cambria Math" panose="02040503050406030204" pitchFamily="18" charset="0"/>
                      </a:rPr>
                      <m:t>η</m:t>
                    </m:r>
                    <m:r>
                      <a:rPr lang="es-ES" altLang="en-US" b="1" i="1" smtClean="0">
                        <a:latin typeface="Cambria Math" panose="02040503050406030204" pitchFamily="18" charset="0"/>
                      </a:rPr>
                      <m:t>= </m:t>
                    </m:r>
                    <m:f>
                      <m:fPr>
                        <m:ctrlPr>
                          <a:rPr lang="pt-BR" altLang="en-US" b="1" i="1">
                            <a:latin typeface="Cambria Math" panose="02040503050406030204" pitchFamily="18" charset="0"/>
                          </a:rPr>
                        </m:ctrlPr>
                      </m:fPr>
                      <m:num>
                        <m:r>
                          <a:rPr lang="es-ES" altLang="en-US" b="1" i="1">
                            <a:latin typeface="Cambria Math" panose="02040503050406030204" pitchFamily="18" charset="0"/>
                          </a:rPr>
                          <m:t>𝑬𝒏𝒆𝒓𝒈𝒊𝒂</m:t>
                        </m:r>
                        <m:r>
                          <a:rPr lang="es-ES" altLang="en-US" b="1" i="1">
                            <a:latin typeface="Cambria Math" panose="02040503050406030204" pitchFamily="18" charset="0"/>
                          </a:rPr>
                          <m:t> </m:t>
                        </m:r>
                        <m:r>
                          <a:rPr lang="es-ES" altLang="en-US" b="1" i="1">
                            <a:latin typeface="Cambria Math" panose="02040503050406030204" pitchFamily="18" charset="0"/>
                          </a:rPr>
                          <m:t>𝒏𝒆𝒕𝒂</m:t>
                        </m:r>
                      </m:num>
                      <m:den>
                        <m:r>
                          <a:rPr lang="es-ES" altLang="en-US" b="1" i="1">
                            <a:latin typeface="Cambria Math" panose="02040503050406030204" pitchFamily="18" charset="0"/>
                          </a:rPr>
                          <m:t>𝑪𝒐𝒏𝒔𝒖𝒎𝒐</m:t>
                        </m:r>
                        <m:r>
                          <a:rPr lang="es-ES" altLang="en-US" b="1" i="1">
                            <a:latin typeface="Cambria Math" panose="02040503050406030204" pitchFamily="18" charset="0"/>
                          </a:rPr>
                          <m:t> </m:t>
                        </m:r>
                        <m:r>
                          <a:rPr lang="es-ES" altLang="en-US" b="1" i="1">
                            <a:latin typeface="Cambria Math" panose="02040503050406030204" pitchFamily="18" charset="0"/>
                          </a:rPr>
                          <m:t>𝒅𝒆</m:t>
                        </m:r>
                        <m:r>
                          <a:rPr lang="es-ES" altLang="en-US" b="1" i="1">
                            <a:latin typeface="Cambria Math" panose="02040503050406030204" pitchFamily="18" charset="0"/>
                          </a:rPr>
                          <m:t> </m:t>
                        </m:r>
                        <m:r>
                          <a:rPr lang="es-ES" altLang="en-US" b="1" i="1">
                            <a:latin typeface="Cambria Math" panose="02040503050406030204" pitchFamily="18" charset="0"/>
                          </a:rPr>
                          <m:t>𝒆𝒏𝒓𝒈𝒊𝒂</m:t>
                        </m:r>
                      </m:den>
                    </m:f>
                  </m:oMath>
                </a14:m>
                <a:r>
                  <a:rPr lang="es-ES" dirty="0"/>
                  <a:t> = </a:t>
                </a:r>
                <a14:m>
                  <m:oMath xmlns:m="http://schemas.openxmlformats.org/officeDocument/2006/math">
                    <m:f>
                      <m:fPr>
                        <m:ctrlPr>
                          <a:rPr lang="pt-BR" altLang="en-US" b="1" i="1">
                            <a:latin typeface="Cambria Math" panose="02040503050406030204" pitchFamily="18" charset="0"/>
                          </a:rPr>
                        </m:ctrlPr>
                      </m:fPr>
                      <m:num>
                        <m:r>
                          <a:rPr lang="es-ES" altLang="en-US" b="1" i="1" smtClean="0">
                            <a:latin typeface="Cambria Math" panose="02040503050406030204" pitchFamily="18" charset="0"/>
                          </a:rPr>
                          <m:t>𝑸</m:t>
                        </m:r>
                      </m:num>
                      <m:den>
                        <m:r>
                          <a:rPr lang="es-ES" altLang="en-US" b="1" i="1" smtClean="0">
                            <a:latin typeface="Cambria Math" panose="02040503050406030204" pitchFamily="18" charset="0"/>
                          </a:rPr>
                          <m:t>𝑩𝒙𝑷𝑪𝑰</m:t>
                        </m:r>
                      </m:den>
                    </m:f>
                  </m:oMath>
                </a14:m>
                <a:endParaRPr lang="es-ES" dirty="0"/>
              </a:p>
            </p:txBody>
          </p:sp>
        </mc:Choice>
        <mc:Fallback xmlns="">
          <p:sp>
            <p:nvSpPr>
              <p:cNvPr id="2" name="Rectángulo 1">
                <a:extLst>
                  <a:ext uri="{FF2B5EF4-FFF2-40B4-BE49-F238E27FC236}">
                    <a16:creationId xmlns:a16="http://schemas.microsoft.com/office/drawing/2014/main" id="{E3E0D97F-2029-4C1E-B498-9D8E368DA2BC}"/>
                  </a:ext>
                </a:extLst>
              </p:cNvPr>
              <p:cNvSpPr>
                <a:spLocks noRot="1" noChangeAspect="1" noMove="1" noResize="1" noEditPoints="1" noAdjustHandles="1" noChangeArrowheads="1" noChangeShapeType="1" noTextEdit="1"/>
              </p:cNvSpPr>
              <p:nvPr/>
            </p:nvSpPr>
            <p:spPr>
              <a:xfrm>
                <a:off x="852501" y="5131378"/>
                <a:ext cx="5670376" cy="528734"/>
              </a:xfrm>
              <a:prstGeom prst="rect">
                <a:avLst/>
              </a:prstGeom>
              <a:blipFill>
                <a:blip r:embed="rId4"/>
                <a:stretch>
                  <a:fillRect b="-5814"/>
                </a:stretch>
              </a:blipFill>
            </p:spPr>
            <p:txBody>
              <a:bodyPr/>
              <a:lstStyle/>
              <a:p>
                <a:r>
                  <a:rPr lang="es-ES">
                    <a:noFill/>
                  </a:rPr>
                  <a:t> </a:t>
                </a:r>
              </a:p>
            </p:txBody>
          </p:sp>
        </mc:Fallback>
      </mc:AlternateContent>
      <p:grpSp>
        <p:nvGrpSpPr>
          <p:cNvPr id="9" name="Grupo 8">
            <a:extLst>
              <a:ext uri="{FF2B5EF4-FFF2-40B4-BE49-F238E27FC236}">
                <a16:creationId xmlns:a16="http://schemas.microsoft.com/office/drawing/2014/main" id="{B563219E-CC3B-418E-A190-A9948BB2A965}"/>
              </a:ext>
            </a:extLst>
          </p:cNvPr>
          <p:cNvGrpSpPr/>
          <p:nvPr/>
        </p:nvGrpSpPr>
        <p:grpSpPr>
          <a:xfrm>
            <a:off x="17051" y="5322"/>
            <a:ext cx="8756813" cy="759382"/>
            <a:chOff x="17051" y="5322"/>
            <a:chExt cx="8756813" cy="759382"/>
          </a:xfrm>
        </p:grpSpPr>
        <p:sp>
          <p:nvSpPr>
            <p:cNvPr id="10" name="Titel 1">
              <a:extLst>
                <a:ext uri="{FF2B5EF4-FFF2-40B4-BE49-F238E27FC236}">
                  <a16:creationId xmlns:a16="http://schemas.microsoft.com/office/drawing/2014/main" id="{DFAFC20B-9E68-484E-AE70-81C8AF3909F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ound Diagonal Corner Rectangle 9">
              <a:extLst>
                <a:ext uri="{FF2B5EF4-FFF2-40B4-BE49-F238E27FC236}">
                  <a16:creationId xmlns:a16="http://schemas.microsoft.com/office/drawing/2014/main" id="{DFACADE2-FD2C-4A78-A23F-767A8F0FC21D}"/>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8C1B9C6A-117D-4BCF-9FCA-8C2C41A325F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A8EA23A4-28FB-4392-900B-81887763DA7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4" name="56 Rectángulo redondeado">
            <a:extLst>
              <a:ext uri="{FF2B5EF4-FFF2-40B4-BE49-F238E27FC236}">
                <a16:creationId xmlns:a16="http://schemas.microsoft.com/office/drawing/2014/main" id="{36758617-B12B-4C55-A2E0-E4311B280970}"/>
              </a:ext>
            </a:extLst>
          </p:cNvPr>
          <p:cNvSpPr>
            <a:spLocks noChangeArrowheads="1"/>
          </p:cNvSpPr>
          <p:nvPr/>
        </p:nvSpPr>
        <p:spPr bwMode="auto">
          <a:xfrm>
            <a:off x="789068" y="4930446"/>
            <a:ext cx="3206867" cy="954107"/>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2">
            <a:extLst>
              <a:ext uri="{FF2B5EF4-FFF2-40B4-BE49-F238E27FC236}">
                <a16:creationId xmlns:a16="http://schemas.microsoft.com/office/drawing/2014/main" id="{7C4C1089-1C76-41B0-BEE0-97CA8F3F3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81" y="1302551"/>
            <a:ext cx="8180387" cy="2664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7" name="1 CuadroTexto">
            <a:extLst>
              <a:ext uri="{FF2B5EF4-FFF2-40B4-BE49-F238E27FC236}">
                <a16:creationId xmlns:a16="http://schemas.microsoft.com/office/drawing/2014/main" id="{798A1D7E-0D6E-4488-A020-72280A635D2D}"/>
              </a:ext>
            </a:extLst>
          </p:cNvPr>
          <p:cNvSpPr txBox="1">
            <a:spLocks noChangeArrowheads="1"/>
          </p:cNvSpPr>
          <p:nvPr/>
        </p:nvSpPr>
        <p:spPr bwMode="auto">
          <a:xfrm>
            <a:off x="2237379" y="3967505"/>
            <a:ext cx="4824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s-ES" sz="1800" dirty="0"/>
              <a:t>Secadores discontinuos (</a:t>
            </a:r>
            <a:r>
              <a:rPr lang="es-ES" altLang="es-ES" sz="1800" dirty="0" err="1"/>
              <a:t>Dendy</a:t>
            </a:r>
            <a:r>
              <a:rPr lang="es-ES" altLang="es-ES" sz="1800" dirty="0"/>
              <a:t>, 2001)</a:t>
            </a:r>
            <a:endParaRPr lang="en-US" altLang="es-ES" sz="1800" dirty="0"/>
          </a:p>
        </p:txBody>
      </p:sp>
      <p:sp>
        <p:nvSpPr>
          <p:cNvPr id="95244" name="3 CuadroTexto">
            <a:extLst>
              <a:ext uri="{FF2B5EF4-FFF2-40B4-BE49-F238E27FC236}">
                <a16:creationId xmlns:a16="http://schemas.microsoft.com/office/drawing/2014/main" id="{AD48D063-8615-4D2E-BC2F-212806F6988D}"/>
              </a:ext>
            </a:extLst>
          </p:cNvPr>
          <p:cNvSpPr txBox="1">
            <a:spLocks noChangeArrowheads="1"/>
          </p:cNvSpPr>
          <p:nvPr/>
        </p:nvSpPr>
        <p:spPr bwMode="auto">
          <a:xfrm>
            <a:off x="3420519" y="5474241"/>
            <a:ext cx="2555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s-ES" dirty="0"/>
              <a:t>Solución ineficiente</a:t>
            </a:r>
          </a:p>
        </p:txBody>
      </p:sp>
      <p:grpSp>
        <p:nvGrpSpPr>
          <p:cNvPr id="6" name="Grupo 5">
            <a:extLst>
              <a:ext uri="{FF2B5EF4-FFF2-40B4-BE49-F238E27FC236}">
                <a16:creationId xmlns:a16="http://schemas.microsoft.com/office/drawing/2014/main" id="{67754CD1-D961-4C98-BA6B-5503BDCEDD61}"/>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72FB00E2-53D7-4492-A900-3D694DD97E1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8" name="Round Diagonal Corner Rectangle 9">
              <a:extLst>
                <a:ext uri="{FF2B5EF4-FFF2-40B4-BE49-F238E27FC236}">
                  <a16:creationId xmlns:a16="http://schemas.microsoft.com/office/drawing/2014/main" id="{8DBA1CF4-4071-4D42-9801-E95E813C57D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E37A8C8C-5388-4200-BF8D-38C2A6F05639}"/>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32B63810-9619-4A46-B461-EF21B998817C}"/>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pic>
        <p:nvPicPr>
          <p:cNvPr id="3" name="Imagen 2" descr="Imagen que contiene objeto&#10;&#10;Descripción generada automáticamente">
            <a:extLst>
              <a:ext uri="{FF2B5EF4-FFF2-40B4-BE49-F238E27FC236}">
                <a16:creationId xmlns:a16="http://schemas.microsoft.com/office/drawing/2014/main" id="{396186DE-969F-411F-9479-F35399305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383" y="5352728"/>
            <a:ext cx="643136" cy="64313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5" name="Picture 2">
            <a:extLst>
              <a:ext uri="{FF2B5EF4-FFF2-40B4-BE49-F238E27FC236}">
                <a16:creationId xmlns:a16="http://schemas.microsoft.com/office/drawing/2014/main" id="{A696B854-9265-49AD-BE23-B02901219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1089819"/>
            <a:ext cx="5657850" cy="467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o 3">
            <a:extLst>
              <a:ext uri="{FF2B5EF4-FFF2-40B4-BE49-F238E27FC236}">
                <a16:creationId xmlns:a16="http://schemas.microsoft.com/office/drawing/2014/main" id="{9A078162-82ED-437C-8A56-D865990933FE}"/>
              </a:ext>
            </a:extLst>
          </p:cNvPr>
          <p:cNvGrpSpPr/>
          <p:nvPr/>
        </p:nvGrpSpPr>
        <p:grpSpPr>
          <a:xfrm>
            <a:off x="17051" y="5322"/>
            <a:ext cx="8756813" cy="759382"/>
            <a:chOff x="17051" y="5322"/>
            <a:chExt cx="8756813" cy="759382"/>
          </a:xfrm>
        </p:grpSpPr>
        <p:sp>
          <p:nvSpPr>
            <p:cNvPr id="5" name="Titel 1">
              <a:extLst>
                <a:ext uri="{FF2B5EF4-FFF2-40B4-BE49-F238E27FC236}">
                  <a16:creationId xmlns:a16="http://schemas.microsoft.com/office/drawing/2014/main" id="{24201D33-2788-457A-B4CD-3EECF85B1F7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6" name="Round Diagonal Corner Rectangle 9">
              <a:extLst>
                <a:ext uri="{FF2B5EF4-FFF2-40B4-BE49-F238E27FC236}">
                  <a16:creationId xmlns:a16="http://schemas.microsoft.com/office/drawing/2014/main" id="{8E8D9AC5-0B1F-47A8-83F6-B2D536CF9B7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7" name="TextBox 3">
              <a:extLst>
                <a:ext uri="{FF2B5EF4-FFF2-40B4-BE49-F238E27FC236}">
                  <a16:creationId xmlns:a16="http://schemas.microsoft.com/office/drawing/2014/main" id="{A90A9CA7-6A49-42BF-8479-3E90D343AAD8}"/>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8" name="Rectángulo 7">
              <a:extLst>
                <a:ext uri="{FF2B5EF4-FFF2-40B4-BE49-F238E27FC236}">
                  <a16:creationId xmlns:a16="http://schemas.microsoft.com/office/drawing/2014/main" id="{92A803B7-F264-4402-8E47-691CA579E4F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CuadroTexto">
            <a:extLst>
              <a:ext uri="{FF2B5EF4-FFF2-40B4-BE49-F238E27FC236}">
                <a16:creationId xmlns:a16="http://schemas.microsoft.com/office/drawing/2014/main" id="{AE82BF06-20EE-4666-8547-6D82BB70BCD3}"/>
              </a:ext>
            </a:extLst>
          </p:cNvPr>
          <p:cNvSpPr txBox="1">
            <a:spLocks noChangeArrowheads="1"/>
          </p:cNvSpPr>
          <p:nvPr/>
        </p:nvSpPr>
        <p:spPr bwMode="auto">
          <a:xfrm>
            <a:off x="372041" y="1016732"/>
            <a:ext cx="8453189" cy="494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sz="1600" b="1" dirty="0">
                <a:solidFill>
                  <a:srgbClr val="FFC000"/>
                </a:solidFill>
              </a:rPr>
              <a:t>MEDIDAS GENERALES DE AHORRO</a:t>
            </a:r>
          </a:p>
          <a:p>
            <a:pPr algn="just"/>
            <a:endParaRPr lang="en-GB" altLang="en-US" sz="1600" dirty="0"/>
          </a:p>
          <a:p>
            <a:pPr marL="285750" indent="-285750" algn="just">
              <a:lnSpc>
                <a:spcPct val="200000"/>
              </a:lnSpc>
              <a:buFont typeface="Wingdings" panose="05000000000000000000" pitchFamily="2" charset="2"/>
              <a:buChar char="§"/>
            </a:pPr>
            <a:r>
              <a:rPr lang="es-ES" altLang="en-US" sz="1600" dirty="0">
                <a:solidFill>
                  <a:schemeClr val="tx1">
                    <a:lumMod val="75000"/>
                    <a:lumOff val="25000"/>
                  </a:schemeClr>
                </a:solidFill>
              </a:rPr>
              <a:t>La eficiencia será mejor cuanto mayor sea la temperatura en la entrada.</a:t>
            </a:r>
          </a:p>
          <a:p>
            <a:pPr marL="285750" indent="-285750" algn="just">
              <a:lnSpc>
                <a:spcPct val="200000"/>
              </a:lnSpc>
              <a:buFont typeface="Wingdings" panose="05000000000000000000" pitchFamily="2" charset="2"/>
              <a:buChar char="§"/>
            </a:pPr>
            <a:r>
              <a:rPr lang="es-ES" altLang="en-US" sz="1600" dirty="0">
                <a:solidFill>
                  <a:schemeClr val="tx1">
                    <a:lumMod val="75000"/>
                    <a:lumOff val="25000"/>
                  </a:schemeClr>
                </a:solidFill>
              </a:rPr>
              <a:t>El calor residual producido por otros equipos puede utilizarse para este fin.</a:t>
            </a:r>
          </a:p>
          <a:p>
            <a:pPr marL="285750" indent="-285750" algn="just">
              <a:lnSpc>
                <a:spcPct val="200000"/>
              </a:lnSpc>
              <a:buFont typeface="Wingdings" panose="05000000000000000000" pitchFamily="2" charset="2"/>
              <a:buChar char="§"/>
            </a:pPr>
            <a:r>
              <a:rPr lang="es-ES" altLang="en-US" sz="1600" dirty="0">
                <a:solidFill>
                  <a:schemeClr val="tx1">
                    <a:lumMod val="75000"/>
                    <a:lumOff val="25000"/>
                  </a:schemeClr>
                </a:solidFill>
              </a:rPr>
              <a:t>Es importante tratar de secarse naturalmente antes de usar la secadora.</a:t>
            </a:r>
          </a:p>
          <a:p>
            <a:pPr marL="285750" indent="-285750" algn="just">
              <a:lnSpc>
                <a:spcPct val="200000"/>
              </a:lnSpc>
              <a:buFont typeface="Wingdings" panose="05000000000000000000" pitchFamily="2" charset="2"/>
              <a:buChar char="§"/>
            </a:pPr>
            <a:r>
              <a:rPr lang="es-ES" altLang="en-US" sz="1600" dirty="0">
                <a:solidFill>
                  <a:schemeClr val="tx1">
                    <a:lumMod val="75000"/>
                    <a:lumOff val="25000"/>
                  </a:schemeClr>
                </a:solidFill>
              </a:rPr>
              <a:t>Es importante no secarse por encima de la temperatura de almacenamiento.</a:t>
            </a:r>
          </a:p>
          <a:p>
            <a:pPr marL="285750" indent="-285750" algn="just">
              <a:lnSpc>
                <a:spcPct val="200000"/>
              </a:lnSpc>
              <a:buFont typeface="Wingdings" panose="05000000000000000000" pitchFamily="2" charset="2"/>
              <a:buChar char="§"/>
            </a:pPr>
            <a:r>
              <a:rPr lang="es-ES" altLang="en-US" sz="1600" dirty="0">
                <a:solidFill>
                  <a:schemeClr val="tx1">
                    <a:lumMod val="75000"/>
                    <a:lumOff val="25000"/>
                  </a:schemeClr>
                </a:solidFill>
              </a:rPr>
              <a:t>El tiempo de secado será más corto, cuanto menor sea el tamaño del producto.</a:t>
            </a:r>
          </a:p>
          <a:p>
            <a:pPr marL="285750" indent="-285750" algn="just">
              <a:lnSpc>
                <a:spcPct val="200000"/>
              </a:lnSpc>
              <a:buFont typeface="Wingdings" panose="05000000000000000000" pitchFamily="2" charset="2"/>
              <a:buChar char="§"/>
            </a:pPr>
            <a:r>
              <a:rPr lang="es-ES" altLang="en-US" sz="1600" dirty="0">
                <a:solidFill>
                  <a:schemeClr val="tx1">
                    <a:lumMod val="75000"/>
                    <a:lumOff val="25000"/>
                  </a:schemeClr>
                </a:solidFill>
              </a:rPr>
              <a:t>Regulación de la combustión (explicada en diapositivas anteriores).</a:t>
            </a:r>
          </a:p>
          <a:p>
            <a:pPr marL="285750" indent="-285750" algn="just">
              <a:lnSpc>
                <a:spcPct val="200000"/>
              </a:lnSpc>
              <a:buFont typeface="Wingdings" panose="05000000000000000000" pitchFamily="2" charset="2"/>
              <a:buChar char="§"/>
            </a:pPr>
            <a:r>
              <a:rPr lang="es-ES" altLang="en-US" sz="1600" dirty="0">
                <a:solidFill>
                  <a:schemeClr val="tx1">
                    <a:lumMod val="75000"/>
                    <a:lumOff val="25000"/>
                  </a:schemeClr>
                </a:solidFill>
              </a:rPr>
              <a:t>Recuperación de calor de los humos de combustión.</a:t>
            </a:r>
          </a:p>
          <a:p>
            <a:pPr marL="285750" indent="-285750" algn="just">
              <a:lnSpc>
                <a:spcPct val="200000"/>
              </a:lnSpc>
              <a:buFont typeface="Wingdings" panose="05000000000000000000" pitchFamily="2" charset="2"/>
              <a:buChar char="§"/>
            </a:pPr>
            <a:r>
              <a:rPr lang="es-ES" altLang="en-US" sz="1600" dirty="0">
                <a:solidFill>
                  <a:schemeClr val="tx1">
                    <a:lumMod val="75000"/>
                    <a:lumOff val="25000"/>
                  </a:schemeClr>
                </a:solidFill>
              </a:rPr>
              <a:t>Aislamiento de secadores para minimizar las pérdidas (cámara de secado, superficie externa como paredes o techo).</a:t>
            </a:r>
            <a:endParaRPr lang="en-GB" altLang="en-US" sz="1600" dirty="0">
              <a:solidFill>
                <a:schemeClr val="tx1">
                  <a:lumMod val="75000"/>
                  <a:lumOff val="25000"/>
                </a:schemeClr>
              </a:solidFill>
            </a:endParaRPr>
          </a:p>
        </p:txBody>
      </p:sp>
      <p:sp>
        <p:nvSpPr>
          <p:cNvPr id="2" name="Flecha: hacia abajo 1">
            <a:extLst>
              <a:ext uri="{FF2B5EF4-FFF2-40B4-BE49-F238E27FC236}">
                <a16:creationId xmlns:a16="http://schemas.microsoft.com/office/drawing/2014/main" id="{CA127E51-B19D-4918-AF37-3E7BFAFE0F1F}"/>
              </a:ext>
            </a:extLst>
          </p:cNvPr>
          <p:cNvSpPr/>
          <p:nvPr/>
        </p:nvSpPr>
        <p:spPr>
          <a:xfrm>
            <a:off x="107505" y="1736811"/>
            <a:ext cx="144016" cy="42202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Grupo 4">
            <a:extLst>
              <a:ext uri="{FF2B5EF4-FFF2-40B4-BE49-F238E27FC236}">
                <a16:creationId xmlns:a16="http://schemas.microsoft.com/office/drawing/2014/main" id="{902240BB-D9DE-4C7B-8C9A-0A7825117D91}"/>
              </a:ext>
            </a:extLst>
          </p:cNvPr>
          <p:cNvGrpSpPr/>
          <p:nvPr/>
        </p:nvGrpSpPr>
        <p:grpSpPr>
          <a:xfrm>
            <a:off x="17051" y="5322"/>
            <a:ext cx="8756813" cy="759382"/>
            <a:chOff x="17051" y="5322"/>
            <a:chExt cx="8756813" cy="759382"/>
          </a:xfrm>
        </p:grpSpPr>
        <p:sp>
          <p:nvSpPr>
            <p:cNvPr id="6" name="Titel 1">
              <a:extLst>
                <a:ext uri="{FF2B5EF4-FFF2-40B4-BE49-F238E27FC236}">
                  <a16:creationId xmlns:a16="http://schemas.microsoft.com/office/drawing/2014/main" id="{A66E26AA-7229-471A-AB89-80C535A20D43}"/>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7" name="Round Diagonal Corner Rectangle 9">
              <a:extLst>
                <a:ext uri="{FF2B5EF4-FFF2-40B4-BE49-F238E27FC236}">
                  <a16:creationId xmlns:a16="http://schemas.microsoft.com/office/drawing/2014/main" id="{84184529-C5B2-4560-BBE7-75763F7EF74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E92A1832-802E-42A4-96C4-158309CDE15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6C78D2E0-3102-4674-A943-B9CBC5B4EE0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CuadroTexto">
            <a:extLst>
              <a:ext uri="{FF2B5EF4-FFF2-40B4-BE49-F238E27FC236}">
                <a16:creationId xmlns:a16="http://schemas.microsoft.com/office/drawing/2014/main" id="{DE3012AC-0A19-48C2-AB42-16F4373E5D8C}"/>
              </a:ext>
            </a:extLst>
          </p:cNvPr>
          <p:cNvSpPr txBox="1">
            <a:spLocks noChangeArrowheads="1"/>
          </p:cNvSpPr>
          <p:nvPr/>
        </p:nvSpPr>
        <p:spPr bwMode="auto">
          <a:xfrm>
            <a:off x="370136" y="905232"/>
            <a:ext cx="842645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cs typeface="Arial" charset="0"/>
              </a:defRPr>
            </a:lvl9pPr>
          </a:lstStyle>
          <a:p>
            <a:pPr algn="just"/>
            <a:r>
              <a:rPr lang="en-GB" altLang="en-US" sz="1800" b="1" dirty="0">
                <a:solidFill>
                  <a:srgbClr val="FFC000"/>
                </a:solidFill>
              </a:rPr>
              <a:t>MEDIDAS GENERALES DE AHORRO</a:t>
            </a:r>
          </a:p>
          <a:p>
            <a:pPr algn="just" eaLnBrk="1" hangingPunct="1">
              <a:defRPr/>
            </a:pPr>
            <a:endParaRPr lang="es-ES" altLang="en-US" sz="1600" dirty="0"/>
          </a:p>
          <a:p>
            <a:pPr marL="285750" indent="-285750" algn="just" eaLnBrk="1" hangingPunct="1">
              <a:buFont typeface="Wingdings" panose="05000000000000000000" pitchFamily="2" charset="2"/>
              <a:buChar char="§"/>
              <a:defRPr/>
            </a:pPr>
            <a:r>
              <a:rPr lang="es-ES" altLang="en-US" sz="1600" b="1" dirty="0">
                <a:solidFill>
                  <a:schemeClr val="tx1">
                    <a:lumMod val="75000"/>
                    <a:lumOff val="25000"/>
                  </a:schemeClr>
                </a:solidFill>
              </a:rPr>
              <a:t>Modificación de las condiciones de funcionamiento.</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Calentar los gases de secado tanto como sea posible.</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Aumentar el alto contenido de humedad en los gases residuales.</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Usar calor sensible y latente de los vapores de escape para precalentar el aire de combustión.</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Recuperar el calor residual sensible del producto seco.</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Secar previamente el producto a través de flujos atmosféricos naturales o forzados.</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Recuperar otro calor residual de la fábrica para calentar el aire entrante para un mejor secado.</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Utilizar el horno o los gases de la caldera.</a:t>
            </a:r>
          </a:p>
          <a:p>
            <a:pPr marL="285750" indent="-285750" algn="just" eaLnBrk="1" hangingPunct="1">
              <a:lnSpc>
                <a:spcPct val="150000"/>
              </a:lnSpc>
              <a:buFont typeface="Wingdings" panose="05000000000000000000" pitchFamily="2" charset="2"/>
              <a:buChar char="§"/>
              <a:defRPr/>
            </a:pPr>
            <a:r>
              <a:rPr lang="es-ES" altLang="en-US" sz="1600" b="1" dirty="0">
                <a:solidFill>
                  <a:schemeClr val="tx1">
                    <a:lumMod val="75000"/>
                    <a:lumOff val="25000"/>
                  </a:schemeClr>
                </a:solidFill>
              </a:rPr>
              <a:t>Minimizar el secado</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No reducir la humedad del producto por debajo de lo necesario.</a:t>
            </a:r>
          </a:p>
          <a:p>
            <a:pPr marL="1028700" lvl="1" algn="just" eaLnBrk="1" hangingPunct="1">
              <a:buFont typeface="Arial" panose="020B0604020202020204" pitchFamily="34" charset="0"/>
              <a:buChar char="•"/>
              <a:defRPr/>
            </a:pPr>
            <a:r>
              <a:rPr lang="es-ES" altLang="en-US" sz="1600" dirty="0">
                <a:solidFill>
                  <a:schemeClr val="tx1">
                    <a:lumMod val="75000"/>
                    <a:lumOff val="25000"/>
                  </a:schemeClr>
                </a:solidFill>
              </a:rPr>
              <a:t>El producto debe secarse antes de ponerlo en los secadores.</a:t>
            </a:r>
          </a:p>
          <a:p>
            <a:pPr marL="285750" indent="-285750" algn="just" eaLnBrk="1" hangingPunct="1">
              <a:lnSpc>
                <a:spcPct val="150000"/>
              </a:lnSpc>
              <a:buFont typeface="Wingdings" panose="05000000000000000000" pitchFamily="2" charset="2"/>
              <a:buChar char="§"/>
              <a:defRPr/>
            </a:pPr>
            <a:r>
              <a:rPr lang="es-ES" altLang="en-US" sz="1600" b="1" dirty="0">
                <a:solidFill>
                  <a:schemeClr val="tx1">
                    <a:lumMod val="75000"/>
                    <a:lumOff val="25000"/>
                  </a:schemeClr>
                </a:solidFill>
              </a:rPr>
              <a:t>Compruebe el grado de secado</a:t>
            </a:r>
            <a:endParaRPr lang="en-GB" altLang="en-US" sz="1600" b="1" dirty="0">
              <a:solidFill>
                <a:schemeClr val="tx1">
                  <a:lumMod val="75000"/>
                  <a:lumOff val="25000"/>
                </a:schemeClr>
              </a:solidFill>
            </a:endParaRPr>
          </a:p>
          <a:p>
            <a:pPr marL="1085850" lvl="1" indent="-342900" algn="just" eaLnBrk="1" hangingPunct="1">
              <a:buFont typeface="Arial" panose="020B0604020202020204" pitchFamily="34" charset="0"/>
              <a:buChar char="•"/>
              <a:defRPr/>
            </a:pPr>
            <a:r>
              <a:rPr lang="es-ES" altLang="en-US" sz="1600" dirty="0">
                <a:solidFill>
                  <a:schemeClr val="tx1">
                    <a:lumMod val="75000"/>
                    <a:lumOff val="25000"/>
                  </a:schemeClr>
                </a:solidFill>
              </a:rPr>
              <a:t>Es necesario estudiar la curva de secado del producto para garantizar el equilibrio entre la humedad y la temperatura ambiente.</a:t>
            </a:r>
            <a:endParaRPr lang="en-GB" altLang="en-US" sz="1600" dirty="0">
              <a:solidFill>
                <a:schemeClr val="tx1">
                  <a:lumMod val="75000"/>
                  <a:lumOff val="25000"/>
                </a:schemeClr>
              </a:solidFill>
            </a:endParaRPr>
          </a:p>
        </p:txBody>
      </p:sp>
      <p:grpSp>
        <p:nvGrpSpPr>
          <p:cNvPr id="5" name="Grupo 4">
            <a:extLst>
              <a:ext uri="{FF2B5EF4-FFF2-40B4-BE49-F238E27FC236}">
                <a16:creationId xmlns:a16="http://schemas.microsoft.com/office/drawing/2014/main" id="{DC7E85A3-C12C-407D-9C2B-D277EB4D4BD0}"/>
              </a:ext>
            </a:extLst>
          </p:cNvPr>
          <p:cNvGrpSpPr/>
          <p:nvPr/>
        </p:nvGrpSpPr>
        <p:grpSpPr>
          <a:xfrm>
            <a:off x="17051" y="5322"/>
            <a:ext cx="8756813" cy="759382"/>
            <a:chOff x="17051" y="5322"/>
            <a:chExt cx="8756813" cy="759382"/>
          </a:xfrm>
        </p:grpSpPr>
        <p:sp>
          <p:nvSpPr>
            <p:cNvPr id="6" name="Titel 1">
              <a:extLst>
                <a:ext uri="{FF2B5EF4-FFF2-40B4-BE49-F238E27FC236}">
                  <a16:creationId xmlns:a16="http://schemas.microsoft.com/office/drawing/2014/main" id="{5E8B7D57-C03F-4054-BADB-AEDBCCBD590D}"/>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7" name="Round Diagonal Corner Rectangle 9">
              <a:extLst>
                <a:ext uri="{FF2B5EF4-FFF2-40B4-BE49-F238E27FC236}">
                  <a16:creationId xmlns:a16="http://schemas.microsoft.com/office/drawing/2014/main" id="{BA6552BE-F2C5-4B9B-AC32-E8890E802FB2}"/>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83B23D83-52DC-43DF-A285-971E7221FF6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92780574-0885-4D74-AE4F-029EA37DC53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2 CuadroTexto">
            <a:extLst>
              <a:ext uri="{FF2B5EF4-FFF2-40B4-BE49-F238E27FC236}">
                <a16:creationId xmlns:a16="http://schemas.microsoft.com/office/drawing/2014/main" id="{01ACD558-7CBF-46A5-9002-CC3B3339339A}"/>
              </a:ext>
            </a:extLst>
          </p:cNvPr>
          <p:cNvSpPr txBox="1">
            <a:spLocks noChangeArrowheads="1"/>
          </p:cNvSpPr>
          <p:nvPr/>
        </p:nvSpPr>
        <p:spPr bwMode="auto">
          <a:xfrm>
            <a:off x="354751" y="1317726"/>
            <a:ext cx="84037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dirty="0">
                <a:solidFill>
                  <a:schemeClr val="tx1">
                    <a:lumMod val="75000"/>
                    <a:lumOff val="25000"/>
                  </a:schemeClr>
                </a:solidFill>
              </a:rPr>
              <a:t>Según </a:t>
            </a:r>
            <a:r>
              <a:rPr lang="es-ES" altLang="en-US" b="1" dirty="0">
                <a:solidFill>
                  <a:schemeClr val="tx1">
                    <a:lumMod val="75000"/>
                    <a:lumOff val="25000"/>
                  </a:schemeClr>
                </a:solidFill>
              </a:rPr>
              <a:t>la cámara de combustión, </a:t>
            </a:r>
            <a:r>
              <a:rPr lang="es-ES" altLang="en-US" dirty="0">
                <a:solidFill>
                  <a:schemeClr val="tx1">
                    <a:lumMod val="75000"/>
                    <a:lumOff val="25000"/>
                  </a:schemeClr>
                </a:solidFill>
              </a:rPr>
              <a:t>las principales diferencias entre ambos tipos de calderas son:</a:t>
            </a:r>
          </a:p>
        </p:txBody>
      </p:sp>
      <p:grpSp>
        <p:nvGrpSpPr>
          <p:cNvPr id="22" name="Grupo 21">
            <a:extLst>
              <a:ext uri="{FF2B5EF4-FFF2-40B4-BE49-F238E27FC236}">
                <a16:creationId xmlns:a16="http://schemas.microsoft.com/office/drawing/2014/main" id="{941FB783-BA82-4A8D-A7A4-A5FA69ACF599}"/>
              </a:ext>
            </a:extLst>
          </p:cNvPr>
          <p:cNvGrpSpPr/>
          <p:nvPr/>
        </p:nvGrpSpPr>
        <p:grpSpPr>
          <a:xfrm>
            <a:off x="17051" y="5322"/>
            <a:ext cx="8756813" cy="759382"/>
            <a:chOff x="17051" y="5322"/>
            <a:chExt cx="8756813" cy="759382"/>
          </a:xfrm>
        </p:grpSpPr>
        <p:sp>
          <p:nvSpPr>
            <p:cNvPr id="23" name="Titel 1">
              <a:extLst>
                <a:ext uri="{FF2B5EF4-FFF2-40B4-BE49-F238E27FC236}">
                  <a16:creationId xmlns:a16="http://schemas.microsoft.com/office/drawing/2014/main" id="{848E3806-C83A-4F6A-8C68-163EB09FEC4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24" name="Round Diagonal Corner Rectangle 9">
              <a:extLst>
                <a:ext uri="{FF2B5EF4-FFF2-40B4-BE49-F238E27FC236}">
                  <a16:creationId xmlns:a16="http://schemas.microsoft.com/office/drawing/2014/main" id="{28B3A1D5-9185-4EE7-8765-C01BA723E42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5" name="TextBox 3">
              <a:extLst>
                <a:ext uri="{FF2B5EF4-FFF2-40B4-BE49-F238E27FC236}">
                  <a16:creationId xmlns:a16="http://schemas.microsoft.com/office/drawing/2014/main" id="{2A6082C5-6C72-4189-B54D-7E6836C6EC78}"/>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6" name="Rectángulo 25">
              <a:extLst>
                <a:ext uri="{FF2B5EF4-FFF2-40B4-BE49-F238E27FC236}">
                  <a16:creationId xmlns:a16="http://schemas.microsoft.com/office/drawing/2014/main" id="{8839FA3E-CEE7-4A34-9C3C-0219896A2E9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27" name="Tabla 26">
            <a:extLst>
              <a:ext uri="{FF2B5EF4-FFF2-40B4-BE49-F238E27FC236}">
                <a16:creationId xmlns:a16="http://schemas.microsoft.com/office/drawing/2014/main" id="{5F9F1EB2-B5A7-4E18-8017-31F609DD7EFD}"/>
              </a:ext>
            </a:extLst>
          </p:cNvPr>
          <p:cNvGraphicFramePr>
            <a:graphicFrameLocks noGrp="1"/>
          </p:cNvGraphicFramePr>
          <p:nvPr>
            <p:extLst>
              <p:ext uri="{D42A27DB-BD31-4B8C-83A1-F6EECF244321}">
                <p14:modId xmlns:p14="http://schemas.microsoft.com/office/powerpoint/2010/main" val="2791142142"/>
              </p:ext>
            </p:extLst>
          </p:nvPr>
        </p:nvGraphicFramePr>
        <p:xfrm>
          <a:off x="354752" y="2384884"/>
          <a:ext cx="8403727" cy="3010654"/>
        </p:xfrm>
        <a:graphic>
          <a:graphicData uri="http://schemas.openxmlformats.org/drawingml/2006/table">
            <a:tbl>
              <a:tblPr bandRow="1">
                <a:tableStyleId>{5C22544A-7EE6-4342-B048-85BDC9FD1C3A}</a:tableStyleId>
              </a:tblPr>
              <a:tblGrid>
                <a:gridCol w="1935295">
                  <a:extLst>
                    <a:ext uri="{9D8B030D-6E8A-4147-A177-3AD203B41FA5}">
                      <a16:colId xmlns:a16="http://schemas.microsoft.com/office/drawing/2014/main" val="2400921830"/>
                    </a:ext>
                  </a:extLst>
                </a:gridCol>
                <a:gridCol w="2988332">
                  <a:extLst>
                    <a:ext uri="{9D8B030D-6E8A-4147-A177-3AD203B41FA5}">
                      <a16:colId xmlns:a16="http://schemas.microsoft.com/office/drawing/2014/main" val="71559482"/>
                    </a:ext>
                  </a:extLst>
                </a:gridCol>
                <a:gridCol w="3480100">
                  <a:extLst>
                    <a:ext uri="{9D8B030D-6E8A-4147-A177-3AD203B41FA5}">
                      <a16:colId xmlns:a16="http://schemas.microsoft.com/office/drawing/2014/main" val="3636381258"/>
                    </a:ext>
                  </a:extLst>
                </a:gridCol>
              </a:tblGrid>
              <a:tr h="79208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En calderas de vapor:</a:t>
                      </a:r>
                    </a:p>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a:t>
                      </a:r>
                      <a:r>
                        <a:rPr lang="es-ES" sz="1200" b="1" dirty="0" err="1">
                          <a:latin typeface="Arial" panose="020B0604020202020204" pitchFamily="34" charset="0"/>
                          <a:cs typeface="Arial" panose="020B0604020202020204" pitchFamily="34" charset="0"/>
                        </a:rPr>
                        <a:t>Acuatubular</a:t>
                      </a:r>
                      <a:endParaRPr lang="es-ES" sz="1200" b="1" dirty="0">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a:t>
                      </a:r>
                      <a:r>
                        <a:rPr lang="es-ES" sz="1200" b="1" dirty="0" err="1">
                          <a:latin typeface="Arial" panose="020B0604020202020204" pitchFamily="34" charset="0"/>
                          <a:cs typeface="Arial" panose="020B0604020202020204" pitchFamily="34" charset="0"/>
                        </a:rPr>
                        <a:t>Pirotubular</a:t>
                      </a:r>
                      <a:endParaRPr lang="es-ES" sz="1200" b="1" dirty="0">
                        <a:latin typeface="Arial" panose="020B0604020202020204" pitchFamily="34" charset="0"/>
                        <a:cs typeface="Arial" panose="020B0604020202020204" pitchFamily="34" charset="0"/>
                      </a:endParaRP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Atmosféricas</a:t>
                      </a: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Estancas o herméticas</a:t>
                      </a:r>
                    </a:p>
                  </a:txBody>
                  <a:tcPr anchor="ctr">
                    <a:solidFill>
                      <a:srgbClr val="FFC000"/>
                    </a:solidFill>
                  </a:tcPr>
                </a:tc>
                <a:extLst>
                  <a:ext uri="{0D108BD9-81ED-4DB2-BD59-A6C34878D82A}">
                    <a16:rowId xmlns:a16="http://schemas.microsoft.com/office/drawing/2014/main" val="1786670265"/>
                  </a:ext>
                </a:extLst>
              </a:tr>
              <a:tr h="1215986">
                <a:tc>
                  <a:txBody>
                    <a:bodyPr/>
                    <a:lstStyle/>
                    <a:p>
                      <a:pPr algn="ctr"/>
                      <a:r>
                        <a:rPr lang="es-ES" sz="1100" i="1" dirty="0"/>
                        <a:t>Descripción</a:t>
                      </a:r>
                    </a:p>
                  </a:txBody>
                  <a:tcPr anchor="ctr">
                    <a:solidFill>
                      <a:srgbClr val="E7EEEF"/>
                    </a:solidFill>
                  </a:tcPr>
                </a:tc>
                <a:tc>
                  <a:txBody>
                    <a:bodyPr/>
                    <a:lstStyle/>
                    <a:p>
                      <a:pPr algn="just"/>
                      <a:r>
                        <a:rPr lang="es-ES" sz="1100" dirty="0"/>
                        <a:t>-La cámara de combustión está abierta.</a:t>
                      </a:r>
                    </a:p>
                    <a:p>
                      <a:pPr algn="just"/>
                      <a:r>
                        <a:rPr lang="es-ES" sz="1100" dirty="0"/>
                        <a:t>-El aire, que es necesario para la combustión, se toma del espacio donde se instala la caldera. </a:t>
                      </a:r>
                    </a:p>
                  </a:txBody>
                  <a:tcPr anchor="ctr">
                    <a:solidFill>
                      <a:srgbClr val="E7EEEF"/>
                    </a:solidFill>
                  </a:tcPr>
                </a:tc>
                <a:tc>
                  <a:txBody>
                    <a:bodyPr/>
                    <a:lstStyle/>
                    <a:p>
                      <a:pPr algn="just"/>
                      <a:r>
                        <a:rPr lang="es-ES" sz="1100" dirty="0"/>
                        <a:t>-La cámara de combustión es estanca o hermética.</a:t>
                      </a:r>
                    </a:p>
                    <a:p>
                      <a:pPr algn="just"/>
                      <a:r>
                        <a:rPr lang="es-ES" sz="1100" dirty="0"/>
                        <a:t>-El aire se obtiene mediante un tubo concéntrico situado en la parte superior.</a:t>
                      </a:r>
                    </a:p>
                    <a:p>
                      <a:pPr algn="just"/>
                      <a:r>
                        <a:rPr lang="es-ES" sz="1100" dirty="0"/>
                        <a:t>-Este tubo también se utiliza para expulsar gases de combustión.</a:t>
                      </a:r>
                    </a:p>
                  </a:txBody>
                  <a:tcPr anchor="ctr">
                    <a:solidFill>
                      <a:srgbClr val="E7EEEF"/>
                    </a:solidFill>
                  </a:tcPr>
                </a:tc>
                <a:extLst>
                  <a:ext uri="{0D108BD9-81ED-4DB2-BD59-A6C34878D82A}">
                    <a16:rowId xmlns:a16="http://schemas.microsoft.com/office/drawing/2014/main" val="2953285026"/>
                  </a:ext>
                </a:extLst>
              </a:tr>
              <a:tr h="501290">
                <a:tc>
                  <a:txBody>
                    <a:bodyPr/>
                    <a:lstStyle/>
                    <a:p>
                      <a:pPr algn="ctr"/>
                      <a:r>
                        <a:rPr lang="es-ES" sz="1100" i="1" dirty="0"/>
                        <a:t>Seguridad</a:t>
                      </a:r>
                    </a:p>
                  </a:txBody>
                  <a:tcPr anchor="ctr">
                    <a:solidFill>
                      <a:srgbClr val="E7EEEF"/>
                    </a:solidFill>
                  </a:tcPr>
                </a:tc>
                <a:tc>
                  <a:txBody>
                    <a:bodyPr/>
                    <a:lstStyle/>
                    <a:p>
                      <a:pPr algn="just"/>
                      <a:r>
                        <a:rPr lang="es-ES" sz="1100" dirty="0"/>
                        <a:t>-Estas calderas son menos seguras.</a:t>
                      </a:r>
                    </a:p>
                    <a:p>
                      <a:pPr algn="just"/>
                      <a:r>
                        <a:rPr lang="es-ES" sz="1100" dirty="0"/>
                        <a:t>-La cámara de combustión no está aislada.</a:t>
                      </a:r>
                    </a:p>
                  </a:txBody>
                  <a:tcPr anchor="ctr">
                    <a:solidFill>
                      <a:srgbClr val="E7EEEF"/>
                    </a:solidFill>
                  </a:tcPr>
                </a:tc>
                <a:tc>
                  <a:txBody>
                    <a:bodyPr/>
                    <a:lstStyle/>
                    <a:p>
                      <a:pPr algn="just"/>
                      <a:r>
                        <a:rPr lang="es-ES" sz="1100" dirty="0"/>
                        <a:t>-Estas calderas son seguras</a:t>
                      </a:r>
                    </a:p>
                  </a:txBody>
                  <a:tcPr anchor="ctr">
                    <a:solidFill>
                      <a:srgbClr val="E7EEEF"/>
                    </a:solidFill>
                  </a:tcPr>
                </a:tc>
                <a:extLst>
                  <a:ext uri="{0D108BD9-81ED-4DB2-BD59-A6C34878D82A}">
                    <a16:rowId xmlns:a16="http://schemas.microsoft.com/office/drawing/2014/main" val="490796100"/>
                  </a:ext>
                </a:extLst>
              </a:tr>
              <a:tr h="501290">
                <a:tc>
                  <a:txBody>
                    <a:bodyPr/>
                    <a:lstStyle/>
                    <a:p>
                      <a:pPr algn="ctr"/>
                      <a:r>
                        <a:rPr lang="es-ES" sz="1100" i="1" dirty="0"/>
                        <a:t>Legislación</a:t>
                      </a:r>
                    </a:p>
                  </a:txBody>
                  <a:tcPr anchor="ctr">
                    <a:solidFill>
                      <a:srgbClr val="E7EEEF"/>
                    </a:solidFill>
                  </a:tcPr>
                </a:tc>
                <a:tc>
                  <a:txBody>
                    <a:bodyPr/>
                    <a:lstStyle/>
                    <a:p>
                      <a:pPr algn="just"/>
                      <a:r>
                        <a:rPr lang="es-ES" sz="1100" dirty="0"/>
                        <a:t>-Desde el 1 de enero del 2010 la instalación de estas calderas está prohibida en Europa</a:t>
                      </a:r>
                    </a:p>
                  </a:txBody>
                  <a:tcPr anchor="ctr">
                    <a:solidFill>
                      <a:srgbClr val="E7EEEF"/>
                    </a:solidFill>
                  </a:tcPr>
                </a:tc>
                <a:tc>
                  <a:txBody>
                    <a:bodyPr/>
                    <a:lstStyle/>
                    <a:p>
                      <a:pPr algn="just"/>
                      <a:endParaRPr lang="es-ES" sz="1100" dirty="0"/>
                    </a:p>
                  </a:txBody>
                  <a:tcPr anchor="ctr">
                    <a:solidFill>
                      <a:srgbClr val="E7EEEF"/>
                    </a:solidFill>
                  </a:tcPr>
                </a:tc>
                <a:extLst>
                  <a:ext uri="{0D108BD9-81ED-4DB2-BD59-A6C34878D82A}">
                    <a16:rowId xmlns:a16="http://schemas.microsoft.com/office/drawing/2014/main" val="1911806124"/>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CuadroTexto">
            <a:extLst>
              <a:ext uri="{FF2B5EF4-FFF2-40B4-BE49-F238E27FC236}">
                <a16:creationId xmlns:a16="http://schemas.microsoft.com/office/drawing/2014/main" id="{D9CA39B5-5BA1-4543-8E1A-706C8CB80F41}"/>
              </a:ext>
            </a:extLst>
          </p:cNvPr>
          <p:cNvSpPr txBox="1">
            <a:spLocks noChangeArrowheads="1"/>
          </p:cNvSpPr>
          <p:nvPr/>
        </p:nvSpPr>
        <p:spPr bwMode="auto">
          <a:xfrm>
            <a:off x="325583" y="1304764"/>
            <a:ext cx="842645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sz="1600" b="1" dirty="0">
                <a:solidFill>
                  <a:srgbClr val="FFC000"/>
                </a:solidFill>
              </a:rPr>
              <a:t>VALORES MÁXIMOS DE HUMEDAD RELATIVA DE ALMACENAJE</a:t>
            </a:r>
          </a:p>
          <a:p>
            <a:pPr algn="just"/>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a:endParaRPr lang="es-ES" altLang="en-US" sz="1600" dirty="0"/>
          </a:p>
          <a:p>
            <a:pPr algn="just"/>
            <a:r>
              <a:rPr lang="es-ES" altLang="en-US" sz="1600" dirty="0"/>
              <a:t>Estos datos dependen de las condiciones climatológicas.</a:t>
            </a:r>
            <a:endParaRPr lang="en-GB" altLang="en-US" sz="1600" dirty="0"/>
          </a:p>
          <a:p>
            <a:pPr algn="just" eaLnBrk="1" hangingPunct="1"/>
            <a:endParaRPr lang="en-GB" altLang="en-US" sz="1600" dirty="0"/>
          </a:p>
          <a:p>
            <a:pPr algn="just" eaLnBrk="1" hangingPunct="1"/>
            <a:endParaRPr lang="en-GB" altLang="en-US" sz="1600" dirty="0"/>
          </a:p>
        </p:txBody>
      </p:sp>
      <p:grpSp>
        <p:nvGrpSpPr>
          <p:cNvPr id="6" name="Grupo 5">
            <a:extLst>
              <a:ext uri="{FF2B5EF4-FFF2-40B4-BE49-F238E27FC236}">
                <a16:creationId xmlns:a16="http://schemas.microsoft.com/office/drawing/2014/main" id="{BB3586D4-011D-4130-A4D4-7397516D6B1C}"/>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3E743A78-0594-436B-AE5B-EC5A85F4F67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8" name="Round Diagonal Corner Rectangle 9">
              <a:extLst>
                <a:ext uri="{FF2B5EF4-FFF2-40B4-BE49-F238E27FC236}">
                  <a16:creationId xmlns:a16="http://schemas.microsoft.com/office/drawing/2014/main" id="{85181655-1B77-4E24-9963-5AA4424EB04C}"/>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80BF49B9-D088-4142-ABB8-F0F6972B008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1C62874A-483E-41DE-9875-6ABDA3F55D3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11" name="Tabla 10">
            <a:extLst>
              <a:ext uri="{FF2B5EF4-FFF2-40B4-BE49-F238E27FC236}">
                <a16:creationId xmlns:a16="http://schemas.microsoft.com/office/drawing/2014/main" id="{DDCF2015-D426-4297-A6E1-AE2566FB5E2A}"/>
              </a:ext>
            </a:extLst>
          </p:cNvPr>
          <p:cNvGraphicFramePr>
            <a:graphicFrameLocks noGrp="1"/>
          </p:cNvGraphicFramePr>
          <p:nvPr>
            <p:extLst>
              <p:ext uri="{D42A27DB-BD31-4B8C-83A1-F6EECF244321}">
                <p14:modId xmlns:p14="http://schemas.microsoft.com/office/powerpoint/2010/main" val="551064191"/>
              </p:ext>
            </p:extLst>
          </p:nvPr>
        </p:nvGraphicFramePr>
        <p:xfrm>
          <a:off x="325583" y="2435699"/>
          <a:ext cx="8426449" cy="2037415"/>
        </p:xfrm>
        <a:graphic>
          <a:graphicData uri="http://schemas.openxmlformats.org/drawingml/2006/table">
            <a:tbl>
              <a:tblPr bandRow="1">
                <a:tableStyleId>{5C22544A-7EE6-4342-B048-85BDC9FD1C3A}</a:tableStyleId>
              </a:tblPr>
              <a:tblGrid>
                <a:gridCol w="4200210">
                  <a:extLst>
                    <a:ext uri="{9D8B030D-6E8A-4147-A177-3AD203B41FA5}">
                      <a16:colId xmlns:a16="http://schemas.microsoft.com/office/drawing/2014/main" val="1259084843"/>
                    </a:ext>
                  </a:extLst>
                </a:gridCol>
                <a:gridCol w="4226239">
                  <a:extLst>
                    <a:ext uri="{9D8B030D-6E8A-4147-A177-3AD203B41FA5}">
                      <a16:colId xmlns:a16="http://schemas.microsoft.com/office/drawing/2014/main" val="607729516"/>
                    </a:ext>
                  </a:extLst>
                </a:gridCol>
              </a:tblGrid>
              <a:tr h="43080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dirty="0">
                          <a:solidFill>
                            <a:schemeClr val="tx1"/>
                          </a:solidFill>
                          <a:latin typeface="Arial" panose="020B0604020202020204" pitchFamily="34" charset="0"/>
                          <a:cs typeface="Arial" panose="020B0604020202020204" pitchFamily="34" charset="0"/>
                        </a:rPr>
                        <a:t>CEREAL</a:t>
                      </a:r>
                      <a:endParaRPr lang="es-ES" sz="1600" b="1" dirty="0">
                        <a:latin typeface="Arial" panose="020B0604020202020204" pitchFamily="34" charset="0"/>
                        <a:cs typeface="Arial" panose="020B0604020202020204" pitchFamily="34" charset="0"/>
                      </a:endParaRPr>
                    </a:p>
                  </a:txBody>
                  <a:tcP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600" b="1" dirty="0">
                          <a:latin typeface="Arial" panose="020B0604020202020204" pitchFamily="34" charset="0"/>
                          <a:cs typeface="Arial" panose="020B0604020202020204" pitchFamily="34" charset="0"/>
                        </a:rPr>
                        <a:t>HUMEDAD RELATIVA MÁXIMA (%)</a:t>
                      </a:r>
                    </a:p>
                  </a:txBody>
                  <a:tcPr>
                    <a:solidFill>
                      <a:srgbClr val="FFC000"/>
                    </a:solidFill>
                  </a:tcPr>
                </a:tc>
                <a:extLst>
                  <a:ext uri="{0D108BD9-81ED-4DB2-BD59-A6C34878D82A}">
                    <a16:rowId xmlns:a16="http://schemas.microsoft.com/office/drawing/2014/main" val="1786670265"/>
                  </a:ext>
                </a:extLst>
              </a:tr>
              <a:tr h="401652">
                <a:tc>
                  <a:txBody>
                    <a:bodyPr/>
                    <a:lstStyle/>
                    <a:p>
                      <a:pPr algn="ctr"/>
                      <a:r>
                        <a:rPr lang="es-ES" sz="1600" dirty="0"/>
                        <a:t>Trigo</a:t>
                      </a:r>
                    </a:p>
                  </a:txBody>
                  <a:tcPr anchor="ctr">
                    <a:solidFill>
                      <a:srgbClr val="E7EEEF"/>
                    </a:solidFill>
                  </a:tcPr>
                </a:tc>
                <a:tc>
                  <a:txBody>
                    <a:bodyPr/>
                    <a:lstStyle/>
                    <a:p>
                      <a:pPr algn="ctr"/>
                      <a:r>
                        <a:rPr lang="es-ES" sz="1600" dirty="0"/>
                        <a:t>13,5%</a:t>
                      </a:r>
                    </a:p>
                  </a:txBody>
                  <a:tcPr anchor="ctr">
                    <a:solidFill>
                      <a:srgbClr val="E7EEEF"/>
                    </a:solidFill>
                  </a:tcPr>
                </a:tc>
                <a:extLst>
                  <a:ext uri="{0D108BD9-81ED-4DB2-BD59-A6C34878D82A}">
                    <a16:rowId xmlns:a16="http://schemas.microsoft.com/office/drawing/2014/main" val="2953285026"/>
                  </a:ext>
                </a:extLst>
              </a:tr>
              <a:tr h="401652">
                <a:tc>
                  <a:txBody>
                    <a:bodyPr/>
                    <a:lstStyle/>
                    <a:p>
                      <a:pPr algn="ctr"/>
                      <a:r>
                        <a:rPr lang="es-ES" sz="1600" dirty="0"/>
                        <a:t>Maíz</a:t>
                      </a:r>
                    </a:p>
                  </a:txBody>
                  <a:tcPr anchor="ctr">
                    <a:solidFill>
                      <a:srgbClr val="E7EEEF"/>
                    </a:solidFill>
                  </a:tcPr>
                </a:tc>
                <a:tc>
                  <a:txBody>
                    <a:bodyPr/>
                    <a:lstStyle/>
                    <a:p>
                      <a:pPr algn="ctr"/>
                      <a:r>
                        <a:rPr lang="es-ES" sz="1600" dirty="0"/>
                        <a:t>13,5%</a:t>
                      </a:r>
                    </a:p>
                  </a:txBody>
                  <a:tcPr anchor="ctr">
                    <a:solidFill>
                      <a:srgbClr val="E7EEEF"/>
                    </a:solidFill>
                  </a:tcPr>
                </a:tc>
                <a:extLst>
                  <a:ext uri="{0D108BD9-81ED-4DB2-BD59-A6C34878D82A}">
                    <a16:rowId xmlns:a16="http://schemas.microsoft.com/office/drawing/2014/main" val="3604748055"/>
                  </a:ext>
                </a:extLst>
              </a:tr>
              <a:tr h="401652">
                <a:tc>
                  <a:txBody>
                    <a:bodyPr/>
                    <a:lstStyle/>
                    <a:p>
                      <a:pPr algn="ctr"/>
                      <a:r>
                        <a:rPr lang="es-ES" sz="1600" dirty="0"/>
                        <a:t>Arroz con cáscara</a:t>
                      </a:r>
                    </a:p>
                  </a:txBody>
                  <a:tcPr anchor="ctr">
                    <a:solidFill>
                      <a:srgbClr val="E7EEEF"/>
                    </a:solidFill>
                  </a:tcPr>
                </a:tc>
                <a:tc>
                  <a:txBody>
                    <a:bodyPr/>
                    <a:lstStyle/>
                    <a:p>
                      <a:pPr algn="ctr"/>
                      <a:r>
                        <a:rPr lang="es-ES" sz="1600" dirty="0"/>
                        <a:t>15%</a:t>
                      </a:r>
                    </a:p>
                  </a:txBody>
                  <a:tcPr anchor="ctr">
                    <a:solidFill>
                      <a:srgbClr val="E7EEEF"/>
                    </a:solidFill>
                  </a:tcPr>
                </a:tc>
                <a:extLst>
                  <a:ext uri="{0D108BD9-81ED-4DB2-BD59-A6C34878D82A}">
                    <a16:rowId xmlns:a16="http://schemas.microsoft.com/office/drawing/2014/main" val="1043345157"/>
                  </a:ext>
                </a:extLst>
              </a:tr>
              <a:tr h="401652">
                <a:tc>
                  <a:txBody>
                    <a:bodyPr/>
                    <a:lstStyle/>
                    <a:p>
                      <a:pPr algn="ctr"/>
                      <a:r>
                        <a:rPr lang="es-ES" sz="1600" dirty="0"/>
                        <a:t>Arroz</a:t>
                      </a:r>
                    </a:p>
                  </a:txBody>
                  <a:tcPr anchor="ctr">
                    <a:solidFill>
                      <a:srgbClr val="E7EEEF"/>
                    </a:solidFill>
                  </a:tcPr>
                </a:tc>
                <a:tc>
                  <a:txBody>
                    <a:bodyPr/>
                    <a:lstStyle/>
                    <a:p>
                      <a:pPr algn="ctr"/>
                      <a:r>
                        <a:rPr lang="es-ES" sz="1600" dirty="0"/>
                        <a:t>13%</a:t>
                      </a:r>
                    </a:p>
                  </a:txBody>
                  <a:tcPr anchor="ctr">
                    <a:solidFill>
                      <a:srgbClr val="E7EEEF"/>
                    </a:solidFill>
                  </a:tcPr>
                </a:tc>
                <a:extLst>
                  <a:ext uri="{0D108BD9-81ED-4DB2-BD59-A6C34878D82A}">
                    <a16:rowId xmlns:a16="http://schemas.microsoft.com/office/drawing/2014/main" val="365806048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37">
            <a:extLst>
              <a:ext uri="{FF2B5EF4-FFF2-40B4-BE49-F238E27FC236}">
                <a16:creationId xmlns:a16="http://schemas.microsoft.com/office/drawing/2014/main" id="{6A162FE2-4724-4EAB-9036-70D54DAF39B9}"/>
              </a:ext>
            </a:extLst>
          </p:cNvPr>
          <p:cNvGrpSpPr/>
          <p:nvPr/>
        </p:nvGrpSpPr>
        <p:grpSpPr>
          <a:xfrm>
            <a:off x="668271" y="2251607"/>
            <a:ext cx="522671" cy="503895"/>
            <a:chOff x="2850424" y="1533376"/>
            <a:chExt cx="755923" cy="755923"/>
          </a:xfrm>
        </p:grpSpPr>
        <p:sp>
          <p:nvSpPr>
            <p:cNvPr id="19" name="Oval 24">
              <a:extLst>
                <a:ext uri="{FF2B5EF4-FFF2-40B4-BE49-F238E27FC236}">
                  <a16:creationId xmlns:a16="http://schemas.microsoft.com/office/drawing/2014/main" id="{D5FC8345-A974-417A-87EB-E7B787F87FD4}"/>
                </a:ext>
              </a:extLst>
            </p:cNvPr>
            <p:cNvSpPr/>
            <p:nvPr/>
          </p:nvSpPr>
          <p:spPr>
            <a:xfrm>
              <a:off x="2850424" y="1533376"/>
              <a:ext cx="755923" cy="755923"/>
            </a:xfrm>
            <a:prstGeom prst="ellipse">
              <a:avLst/>
            </a:prstGeom>
            <a:solidFill>
              <a:srgbClr val="9DC6A5"/>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0" name="Oval 25">
              <a:extLst>
                <a:ext uri="{FF2B5EF4-FFF2-40B4-BE49-F238E27FC236}">
                  <a16:creationId xmlns:a16="http://schemas.microsoft.com/office/drawing/2014/main" id="{1EE67C25-DC43-413A-B10C-854540544AF7}"/>
                </a:ext>
              </a:extLst>
            </p:cNvPr>
            <p:cNvSpPr/>
            <p:nvPr/>
          </p:nvSpPr>
          <p:spPr>
            <a:xfrm>
              <a:off x="2923289" y="1606241"/>
              <a:ext cx="610192" cy="610192"/>
            </a:xfrm>
            <a:prstGeom prst="ellipse">
              <a:avLst/>
            </a:prstGeom>
            <a:solidFill>
              <a:srgbClr val="FAFAFA"/>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1</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1" name="Group 38">
            <a:extLst>
              <a:ext uri="{FF2B5EF4-FFF2-40B4-BE49-F238E27FC236}">
                <a16:creationId xmlns:a16="http://schemas.microsoft.com/office/drawing/2014/main" id="{8137349C-F23C-4ED5-9069-9EC2CE7098AE}"/>
              </a:ext>
            </a:extLst>
          </p:cNvPr>
          <p:cNvGrpSpPr/>
          <p:nvPr/>
        </p:nvGrpSpPr>
        <p:grpSpPr>
          <a:xfrm>
            <a:off x="668271" y="2850271"/>
            <a:ext cx="522671" cy="523799"/>
            <a:chOff x="2850424" y="2366365"/>
            <a:chExt cx="755923" cy="755923"/>
          </a:xfrm>
        </p:grpSpPr>
        <p:sp>
          <p:nvSpPr>
            <p:cNvPr id="22" name="Oval 22">
              <a:extLst>
                <a:ext uri="{FF2B5EF4-FFF2-40B4-BE49-F238E27FC236}">
                  <a16:creationId xmlns:a16="http://schemas.microsoft.com/office/drawing/2014/main" id="{C8D6FDA6-BE83-4105-922A-A4FFC4F7A952}"/>
                </a:ext>
              </a:extLst>
            </p:cNvPr>
            <p:cNvSpPr/>
            <p:nvPr/>
          </p:nvSpPr>
          <p:spPr>
            <a:xfrm>
              <a:off x="2850424" y="2366365"/>
              <a:ext cx="755923" cy="755923"/>
            </a:xfrm>
            <a:prstGeom prst="ellipse">
              <a:avLst/>
            </a:prstGeom>
            <a:solidFill>
              <a:srgbClr val="95AFB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3" name="Oval 23">
              <a:extLst>
                <a:ext uri="{FF2B5EF4-FFF2-40B4-BE49-F238E27FC236}">
                  <a16:creationId xmlns:a16="http://schemas.microsoft.com/office/drawing/2014/main" id="{90EDDC02-7F8B-4E61-9310-BBE2BA193D3D}"/>
                </a:ext>
              </a:extLst>
            </p:cNvPr>
            <p:cNvSpPr/>
            <p:nvPr/>
          </p:nvSpPr>
          <p:spPr>
            <a:xfrm>
              <a:off x="2923289" y="2439230"/>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4" name="Group 39">
            <a:extLst>
              <a:ext uri="{FF2B5EF4-FFF2-40B4-BE49-F238E27FC236}">
                <a16:creationId xmlns:a16="http://schemas.microsoft.com/office/drawing/2014/main" id="{5BA9E8B9-215E-4FFD-A083-EB29491DA163}"/>
              </a:ext>
            </a:extLst>
          </p:cNvPr>
          <p:cNvGrpSpPr/>
          <p:nvPr/>
        </p:nvGrpSpPr>
        <p:grpSpPr>
          <a:xfrm>
            <a:off x="668271" y="3427002"/>
            <a:ext cx="522671" cy="523800"/>
            <a:chOff x="2850424" y="3195153"/>
            <a:chExt cx="755923" cy="755923"/>
          </a:xfrm>
        </p:grpSpPr>
        <p:sp>
          <p:nvSpPr>
            <p:cNvPr id="25" name="Oval 20">
              <a:extLst>
                <a:ext uri="{FF2B5EF4-FFF2-40B4-BE49-F238E27FC236}">
                  <a16:creationId xmlns:a16="http://schemas.microsoft.com/office/drawing/2014/main" id="{57624D09-C489-480F-92A4-F064291FD114}"/>
                </a:ext>
              </a:extLst>
            </p:cNvPr>
            <p:cNvSpPr/>
            <p:nvPr/>
          </p:nvSpPr>
          <p:spPr>
            <a:xfrm>
              <a:off x="2850424" y="3195153"/>
              <a:ext cx="755923" cy="755923"/>
            </a:xfrm>
            <a:prstGeom prst="ellipse">
              <a:avLst/>
            </a:prstGeom>
            <a:solidFill>
              <a:srgbClr val="F4D762"/>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6" name="Oval 21">
              <a:extLst>
                <a:ext uri="{FF2B5EF4-FFF2-40B4-BE49-F238E27FC236}">
                  <a16:creationId xmlns:a16="http://schemas.microsoft.com/office/drawing/2014/main" id="{DB138EAC-02A9-4A3F-93FA-FF72E8ADFB4C}"/>
                </a:ext>
              </a:extLst>
            </p:cNvPr>
            <p:cNvSpPr/>
            <p:nvPr/>
          </p:nvSpPr>
          <p:spPr>
            <a:xfrm>
              <a:off x="2923289" y="3268018"/>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7" name="Group 40">
            <a:extLst>
              <a:ext uri="{FF2B5EF4-FFF2-40B4-BE49-F238E27FC236}">
                <a16:creationId xmlns:a16="http://schemas.microsoft.com/office/drawing/2014/main" id="{0EC9003D-6C82-42C4-824B-074181F2ACFA}"/>
              </a:ext>
            </a:extLst>
          </p:cNvPr>
          <p:cNvGrpSpPr/>
          <p:nvPr/>
        </p:nvGrpSpPr>
        <p:grpSpPr>
          <a:xfrm>
            <a:off x="668271" y="4011230"/>
            <a:ext cx="522671" cy="525879"/>
            <a:chOff x="2837248" y="4031483"/>
            <a:chExt cx="755923" cy="755923"/>
          </a:xfrm>
        </p:grpSpPr>
        <p:sp>
          <p:nvSpPr>
            <p:cNvPr id="28" name="Oval 11">
              <a:extLst>
                <a:ext uri="{FF2B5EF4-FFF2-40B4-BE49-F238E27FC236}">
                  <a16:creationId xmlns:a16="http://schemas.microsoft.com/office/drawing/2014/main" id="{02A187ED-7C7B-4821-8DCC-302431E6F287}"/>
                </a:ext>
              </a:extLst>
            </p:cNvPr>
            <p:cNvSpPr/>
            <p:nvPr/>
          </p:nvSpPr>
          <p:spPr>
            <a:xfrm>
              <a:off x="2837248" y="4031483"/>
              <a:ext cx="755923" cy="755923"/>
            </a:xfrm>
            <a:prstGeom prst="ellipse">
              <a:avLst/>
            </a:prstGeom>
            <a:solidFill>
              <a:schemeClr val="accent6">
                <a:lumMod val="75000"/>
              </a:schemeClr>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9" name="Oval 12">
              <a:extLst>
                <a:ext uri="{FF2B5EF4-FFF2-40B4-BE49-F238E27FC236}">
                  <a16:creationId xmlns:a16="http://schemas.microsoft.com/office/drawing/2014/main" id="{EC747142-90E5-4BA7-A71C-F58DD4E94C90}"/>
                </a:ext>
              </a:extLst>
            </p:cNvPr>
            <p:cNvSpPr/>
            <p:nvPr/>
          </p:nvSpPr>
          <p:spPr>
            <a:xfrm>
              <a:off x="2908299" y="4104347"/>
              <a:ext cx="610193"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pic>
        <p:nvPicPr>
          <p:cNvPr id="3" name="Imagen 2">
            <a:extLst>
              <a:ext uri="{FF2B5EF4-FFF2-40B4-BE49-F238E27FC236}">
                <a16:creationId xmlns:a16="http://schemas.microsoft.com/office/drawing/2014/main" id="{E8C946D6-D160-4B07-8F7D-684387B46D8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63889" y="922527"/>
            <a:ext cx="6078936" cy="6078936"/>
          </a:xfrm>
          <a:prstGeom prst="rect">
            <a:avLst/>
          </a:prstGeom>
        </p:spPr>
      </p:pic>
      <p:grpSp>
        <p:nvGrpSpPr>
          <p:cNvPr id="34" name="Grupo 33">
            <a:extLst>
              <a:ext uri="{FF2B5EF4-FFF2-40B4-BE49-F238E27FC236}">
                <a16:creationId xmlns:a16="http://schemas.microsoft.com/office/drawing/2014/main" id="{73B76148-0CB8-4F9D-83D3-9CF86E00CBC5}"/>
              </a:ext>
            </a:extLst>
          </p:cNvPr>
          <p:cNvGrpSpPr/>
          <p:nvPr/>
        </p:nvGrpSpPr>
        <p:grpSpPr>
          <a:xfrm>
            <a:off x="17051" y="5322"/>
            <a:ext cx="8756813" cy="759382"/>
            <a:chOff x="17051" y="5322"/>
            <a:chExt cx="8756813" cy="759382"/>
          </a:xfrm>
        </p:grpSpPr>
        <p:sp>
          <p:nvSpPr>
            <p:cNvPr id="35" name="Titel 1">
              <a:extLst>
                <a:ext uri="{FF2B5EF4-FFF2-40B4-BE49-F238E27FC236}">
                  <a16:creationId xmlns:a16="http://schemas.microsoft.com/office/drawing/2014/main" id="{DD8F24E4-6B4C-448E-9455-1D6C3C10F53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36" name="Round Diagonal Corner Rectangle 9">
              <a:extLst>
                <a:ext uri="{FF2B5EF4-FFF2-40B4-BE49-F238E27FC236}">
                  <a16:creationId xmlns:a16="http://schemas.microsoft.com/office/drawing/2014/main" id="{4BFEF89E-BDE4-41DD-9801-30E7EA31963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37" name="TextBox 3">
              <a:extLst>
                <a:ext uri="{FF2B5EF4-FFF2-40B4-BE49-F238E27FC236}">
                  <a16:creationId xmlns:a16="http://schemas.microsoft.com/office/drawing/2014/main" id="{4DD145C3-B99B-44DD-8E0E-88DB8FEBBE6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38" name="Rectángulo 37">
              <a:extLst>
                <a:ext uri="{FF2B5EF4-FFF2-40B4-BE49-F238E27FC236}">
                  <a16:creationId xmlns:a16="http://schemas.microsoft.com/office/drawing/2014/main" id="{EAFEA971-C213-4AAD-BFC9-058E74D9312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33" name="Rectángulo 32">
            <a:extLst>
              <a:ext uri="{FF2B5EF4-FFF2-40B4-BE49-F238E27FC236}">
                <a16:creationId xmlns:a16="http://schemas.microsoft.com/office/drawing/2014/main" id="{A1F02C33-21A3-42EC-9D7A-534C6D25EC3C}"/>
              </a:ext>
            </a:extLst>
          </p:cNvPr>
          <p:cNvSpPr/>
          <p:nvPr/>
        </p:nvSpPr>
        <p:spPr>
          <a:xfrm>
            <a:off x="4103948" y="1484784"/>
            <a:ext cx="4730404" cy="464451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474" name="1 CuadroTexto">
            <a:extLst>
              <a:ext uri="{FF2B5EF4-FFF2-40B4-BE49-F238E27FC236}">
                <a16:creationId xmlns:a16="http://schemas.microsoft.com/office/drawing/2014/main" id="{C93C75DE-329C-4634-9309-3E45B7600EC3}"/>
              </a:ext>
            </a:extLst>
          </p:cNvPr>
          <p:cNvSpPr txBox="1">
            <a:spLocks noChangeArrowheads="1"/>
          </p:cNvSpPr>
          <p:nvPr/>
        </p:nvSpPr>
        <p:spPr bwMode="auto">
          <a:xfrm>
            <a:off x="370137" y="1664804"/>
            <a:ext cx="841508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t>¿Qué parámetros se pueden ajustar?</a:t>
            </a:r>
          </a:p>
          <a:p>
            <a:pPr algn="just"/>
            <a:endParaRPr lang="es-ES" altLang="en-US" dirty="0"/>
          </a:p>
          <a:p>
            <a:pPr algn="just" eaLnBrk="1" hangingPunct="1"/>
            <a:r>
              <a:rPr lang="es-ES" altLang="en-US" dirty="0"/>
              <a:t>	Temperatura del aire</a:t>
            </a:r>
          </a:p>
          <a:p>
            <a:pPr algn="just" eaLnBrk="1" hangingPunct="1"/>
            <a:endParaRPr lang="es-ES" altLang="en-US" dirty="0"/>
          </a:p>
          <a:p>
            <a:pPr algn="just" eaLnBrk="1" hangingPunct="1"/>
            <a:r>
              <a:rPr lang="es-ES" altLang="en-US" dirty="0"/>
              <a:t>	Velocidad del aire</a:t>
            </a:r>
          </a:p>
          <a:p>
            <a:pPr algn="just" eaLnBrk="1" hangingPunct="1"/>
            <a:endParaRPr lang="es-ES" altLang="en-US" dirty="0"/>
          </a:p>
          <a:p>
            <a:pPr algn="just" eaLnBrk="1" hangingPunct="1"/>
            <a:r>
              <a:rPr lang="es-ES" altLang="en-US" dirty="0"/>
              <a:t>	Humedad del aire</a:t>
            </a:r>
          </a:p>
          <a:p>
            <a:pPr algn="just" eaLnBrk="1" hangingPunct="1"/>
            <a:endParaRPr lang="es-ES" altLang="en-US" dirty="0"/>
          </a:p>
          <a:p>
            <a:pPr algn="just"/>
            <a:r>
              <a:rPr lang="es-ES" altLang="en-US" dirty="0"/>
              <a:t>	Tamaño del producto</a:t>
            </a:r>
          </a:p>
          <a:p>
            <a:pPr algn="just" eaLnBrk="1" hangingPunct="1"/>
            <a:endParaRPr lang="en-GB" altLang="en-US" dirty="0"/>
          </a:p>
          <a:p>
            <a:pPr algn="just" eaLnBrk="1" hangingPunct="1"/>
            <a:endParaRPr lang="en-GB" altLang="en-US" dirty="0"/>
          </a:p>
          <a:p>
            <a:pPr algn="just" eaLnBrk="1" hangingPunct="1"/>
            <a:r>
              <a:rPr lang="en-GB" altLang="en-US" dirty="0"/>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iángulo isósceles 17">
            <a:extLst>
              <a:ext uri="{FF2B5EF4-FFF2-40B4-BE49-F238E27FC236}">
                <a16:creationId xmlns:a16="http://schemas.microsoft.com/office/drawing/2014/main" id="{03BC96CC-144E-44D1-A21C-7A9D184C2E44}"/>
              </a:ext>
            </a:extLst>
          </p:cNvPr>
          <p:cNvSpPr/>
          <p:nvPr/>
        </p:nvSpPr>
        <p:spPr>
          <a:xfrm rot="5400000">
            <a:off x="-1510290" y="3580394"/>
            <a:ext cx="3949700" cy="929120"/>
          </a:xfrm>
          <a:prstGeom prst="triangle">
            <a:avLst>
              <a:gd name="adj" fmla="val 57958"/>
            </a:avLst>
          </a:prstGeom>
          <a:solidFill>
            <a:srgbClr val="C6F2C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Paralelogramo 9">
            <a:extLst>
              <a:ext uri="{FF2B5EF4-FFF2-40B4-BE49-F238E27FC236}">
                <a16:creationId xmlns:a16="http://schemas.microsoft.com/office/drawing/2014/main" id="{1A6A0B7E-2DA0-4F21-88BE-0A6E2223918C}"/>
              </a:ext>
            </a:extLst>
          </p:cNvPr>
          <p:cNvSpPr/>
          <p:nvPr/>
        </p:nvSpPr>
        <p:spPr>
          <a:xfrm rot="18000000">
            <a:off x="-1403613" y="1086454"/>
            <a:ext cx="9761271" cy="2229056"/>
          </a:xfrm>
          <a:prstGeom prst="parallelogram">
            <a:avLst>
              <a:gd name="adj" fmla="val 77741"/>
            </a:avLst>
          </a:prstGeom>
          <a:solidFill>
            <a:srgbClr val="C6F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Paralelogramo 7">
            <a:extLst>
              <a:ext uri="{FF2B5EF4-FFF2-40B4-BE49-F238E27FC236}">
                <a16:creationId xmlns:a16="http://schemas.microsoft.com/office/drawing/2014/main" id="{714FAA7F-3B6D-42CC-8FF0-E0E188A57B63}"/>
              </a:ext>
            </a:extLst>
          </p:cNvPr>
          <p:cNvSpPr/>
          <p:nvPr/>
        </p:nvSpPr>
        <p:spPr>
          <a:xfrm rot="17925076" flipH="1">
            <a:off x="909952" y="1844330"/>
            <a:ext cx="9662986" cy="3229192"/>
          </a:xfrm>
          <a:prstGeom prst="parallelogram">
            <a:avLst>
              <a:gd name="adj" fmla="val 41048"/>
            </a:avLst>
          </a:prstGeom>
          <a:solidFill>
            <a:srgbClr val="88E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Paralelogramo 2">
            <a:extLst>
              <a:ext uri="{FF2B5EF4-FFF2-40B4-BE49-F238E27FC236}">
                <a16:creationId xmlns:a16="http://schemas.microsoft.com/office/drawing/2014/main" id="{B33A711C-71B7-4E63-9D3E-67DCCB556F9B}"/>
              </a:ext>
            </a:extLst>
          </p:cNvPr>
          <p:cNvSpPr/>
          <p:nvPr/>
        </p:nvSpPr>
        <p:spPr>
          <a:xfrm rot="2718216">
            <a:off x="-2133441" y="2619917"/>
            <a:ext cx="11251879" cy="1592768"/>
          </a:xfrm>
          <a:prstGeom prst="parallelogram">
            <a:avLst>
              <a:gd name="adj" fmla="val 981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 name="Conector recto 4">
            <a:extLst>
              <a:ext uri="{FF2B5EF4-FFF2-40B4-BE49-F238E27FC236}">
                <a16:creationId xmlns:a16="http://schemas.microsoft.com/office/drawing/2014/main" id="{8EA922D2-E6D2-4989-9A0C-73512C0AF37B}"/>
              </a:ext>
            </a:extLst>
          </p:cNvPr>
          <p:cNvCxnSpPr>
            <a:cxnSpLocks/>
          </p:cNvCxnSpPr>
          <p:nvPr/>
        </p:nvCxnSpPr>
        <p:spPr>
          <a:xfrm flipH="1" flipV="1">
            <a:off x="0" y="2070100"/>
            <a:ext cx="2001916" cy="4914902"/>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6495D4D-19AE-4D23-9516-38C3C622BD06}"/>
              </a:ext>
            </a:extLst>
          </p:cNvPr>
          <p:cNvCxnSpPr>
            <a:cxnSpLocks/>
          </p:cNvCxnSpPr>
          <p:nvPr/>
        </p:nvCxnSpPr>
        <p:spPr>
          <a:xfrm flipV="1">
            <a:off x="5553075" y="0"/>
            <a:ext cx="3927900" cy="7153276"/>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982A145-4A24-473F-90CA-74FA44BA0DC5}"/>
              </a:ext>
            </a:extLst>
          </p:cNvPr>
          <p:cNvCxnSpPr>
            <a:cxnSpLocks/>
          </p:cNvCxnSpPr>
          <p:nvPr/>
        </p:nvCxnSpPr>
        <p:spPr>
          <a:xfrm flipV="1">
            <a:off x="2023670" y="-266700"/>
            <a:ext cx="3901892" cy="7153275"/>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2510569" y="1376499"/>
            <a:ext cx="4105002" cy="4105002"/>
          </a:xfrm>
          <a:prstGeom prst="ellipse">
            <a:avLst/>
          </a:prstGeom>
          <a:solidFill>
            <a:srgbClr val="FAFAFA">
              <a:alpha val="84000"/>
            </a:srgbClr>
          </a:solidFill>
          <a:ln w="12700" cap="flat" cmpd="sng" algn="ctr">
            <a:noFill/>
            <a:prstDash val="solid"/>
            <a:miter lim="800000"/>
          </a:ln>
          <a:effectLst/>
        </p:spPr>
        <p:txBody>
          <a:bodyPr rtlCol="0" anchor="ctr"/>
          <a:lstStyle/>
          <a:p>
            <a:pPr algn="ctr" defTabSz="713232"/>
            <a:endParaRPr lang="de-DE" sz="1404" kern="0" dirty="0">
              <a:solidFill>
                <a:srgbClr val="34719E"/>
              </a:solidFill>
              <a:latin typeface="Arial"/>
            </a:endParaRPr>
          </a:p>
        </p:txBody>
      </p:sp>
      <p:sp>
        <p:nvSpPr>
          <p:cNvPr id="7" name="TextBox 23"/>
          <p:cNvSpPr txBox="1"/>
          <p:nvPr/>
        </p:nvSpPr>
        <p:spPr>
          <a:xfrm>
            <a:off x="2915813" y="3753036"/>
            <a:ext cx="3312372" cy="600164"/>
          </a:xfrm>
          <a:prstGeom prst="rect">
            <a:avLst/>
          </a:prstGeom>
          <a:noFill/>
        </p:spPr>
        <p:txBody>
          <a:bodyPr wrap="square" rtlCol="0">
            <a:spAutoFit/>
          </a:bodyPr>
          <a:lstStyle/>
          <a:p>
            <a:pPr algn="ctr"/>
            <a:r>
              <a:rPr lang="en-US" sz="1100" b="1" cap="all" dirty="0">
                <a:solidFill>
                  <a:schemeClr val="accent1"/>
                </a:solidFill>
                <a:latin typeface="+mj-lt"/>
                <a:ea typeface="Lato Light" panose="020F0502020204030203" pitchFamily="34" charset="0"/>
                <a:cs typeface="Lato Light" panose="020F0502020204030203" pitchFamily="34" charset="0"/>
              </a:rPr>
              <a:t>Towards a sustainable agro-food industry. Capacity building programmes in energy efficiency.</a:t>
            </a:r>
            <a:endParaRPr lang="en-GB" sz="1100" b="1" cap="all" dirty="0">
              <a:solidFill>
                <a:schemeClr val="accent1"/>
              </a:solidFill>
              <a:latin typeface="+mj-lt"/>
              <a:ea typeface="Lato Light" panose="020F0502020204030203" pitchFamily="34" charset="0"/>
              <a:cs typeface="Lato Light" panose="020F050202020403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6898" y="2646850"/>
            <a:ext cx="2472345" cy="59336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EDCA113B-56F1-4F43-92C5-0B60BA529B5B}"/>
              </a:ext>
            </a:extLst>
          </p:cNvPr>
          <p:cNvCxnSpPr>
            <a:cxnSpLocks/>
          </p:cNvCxnSpPr>
          <p:nvPr/>
        </p:nvCxnSpPr>
        <p:spPr>
          <a:xfrm flipV="1">
            <a:off x="-170725" y="-857249"/>
            <a:ext cx="4109594" cy="7134224"/>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448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10">
            <a:extLst>
              <a:ext uri="{FF2B5EF4-FFF2-40B4-BE49-F238E27FC236}">
                <a16:creationId xmlns:a16="http://schemas.microsoft.com/office/drawing/2014/main" id="{8F96DB02-8BE4-45E5-A8E8-7E8AB7F58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32"/>
          <a:stretch/>
        </p:blipFill>
        <p:spPr bwMode="auto">
          <a:xfrm>
            <a:off x="6067310" y="2580087"/>
            <a:ext cx="2706554" cy="3687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3" name="Picture 12" descr="Resultado de imagen de caldera atmosférica">
            <a:hlinkClick r:id="rId4"/>
            <a:extLst>
              <a:ext uri="{FF2B5EF4-FFF2-40B4-BE49-F238E27FC236}">
                <a16:creationId xmlns:a16="http://schemas.microsoft.com/office/drawing/2014/main" id="{125A046D-1484-4D71-A6F4-20C9F4FE77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3" b="4253"/>
          <a:stretch/>
        </p:blipFill>
        <p:spPr bwMode="auto">
          <a:xfrm>
            <a:off x="1549400" y="2559629"/>
            <a:ext cx="2651560" cy="35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2 CuadroTexto">
            <a:extLst>
              <a:ext uri="{FF2B5EF4-FFF2-40B4-BE49-F238E27FC236}">
                <a16:creationId xmlns:a16="http://schemas.microsoft.com/office/drawing/2014/main" id="{D2C5EA4D-47E8-43B1-AA07-FC1C9949C32E}"/>
              </a:ext>
            </a:extLst>
          </p:cNvPr>
          <p:cNvSpPr txBox="1">
            <a:spLocks noChangeArrowheads="1"/>
          </p:cNvSpPr>
          <p:nvPr/>
        </p:nvSpPr>
        <p:spPr bwMode="auto">
          <a:xfrm>
            <a:off x="373909" y="1160463"/>
            <a:ext cx="839995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Según </a:t>
            </a:r>
            <a:r>
              <a:rPr lang="es-ES" altLang="en-US" b="1" dirty="0">
                <a:solidFill>
                  <a:schemeClr val="tx1">
                    <a:lumMod val="75000"/>
                    <a:lumOff val="25000"/>
                  </a:schemeClr>
                </a:solidFill>
              </a:rPr>
              <a:t>la cámara de combustión, </a:t>
            </a:r>
            <a:r>
              <a:rPr lang="es-ES" altLang="en-US" dirty="0">
                <a:solidFill>
                  <a:schemeClr val="tx1">
                    <a:lumMod val="75000"/>
                    <a:lumOff val="25000"/>
                  </a:schemeClr>
                </a:solidFill>
              </a:rPr>
              <a:t>las principales diferencias entre ambos tipos de calderas son:</a:t>
            </a:r>
          </a:p>
        </p:txBody>
      </p:sp>
      <p:sp>
        <p:nvSpPr>
          <p:cNvPr id="21509" name="13 CuadroTexto">
            <a:extLst>
              <a:ext uri="{FF2B5EF4-FFF2-40B4-BE49-F238E27FC236}">
                <a16:creationId xmlns:a16="http://schemas.microsoft.com/office/drawing/2014/main" id="{FD336AEF-711C-4D26-A6C8-B99CC7CE8955}"/>
              </a:ext>
            </a:extLst>
          </p:cNvPr>
          <p:cNvSpPr txBox="1">
            <a:spLocks noChangeArrowheads="1"/>
          </p:cNvSpPr>
          <p:nvPr/>
        </p:nvSpPr>
        <p:spPr bwMode="auto">
          <a:xfrm>
            <a:off x="4339153" y="2422942"/>
            <a:ext cx="1728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a:solidFill>
                  <a:srgbClr val="404040"/>
                </a:solidFill>
              </a:rPr>
              <a:t>estancas o herméticas</a:t>
            </a:r>
          </a:p>
        </p:txBody>
      </p:sp>
      <p:sp>
        <p:nvSpPr>
          <p:cNvPr id="21511" name="15 CuadroTexto">
            <a:extLst>
              <a:ext uri="{FF2B5EF4-FFF2-40B4-BE49-F238E27FC236}">
                <a16:creationId xmlns:a16="http://schemas.microsoft.com/office/drawing/2014/main" id="{B10BD278-89B0-487D-8862-6C1E6215E5EB}"/>
              </a:ext>
            </a:extLst>
          </p:cNvPr>
          <p:cNvSpPr txBox="1">
            <a:spLocks noChangeArrowheads="1"/>
          </p:cNvSpPr>
          <p:nvPr/>
        </p:nvSpPr>
        <p:spPr bwMode="auto">
          <a:xfrm>
            <a:off x="326751" y="2568816"/>
            <a:ext cx="183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solidFill>
                  <a:srgbClr val="404040"/>
                </a:solidFill>
              </a:rPr>
              <a:t>atmosféricas</a:t>
            </a:r>
          </a:p>
        </p:txBody>
      </p:sp>
      <p:grpSp>
        <p:nvGrpSpPr>
          <p:cNvPr id="11" name="Grupo 10">
            <a:extLst>
              <a:ext uri="{FF2B5EF4-FFF2-40B4-BE49-F238E27FC236}">
                <a16:creationId xmlns:a16="http://schemas.microsoft.com/office/drawing/2014/main" id="{8545410F-EE51-4C8E-B9A7-E187CAF4FACA}"/>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4DC6D02C-2B7A-488F-BEC1-DB2D66A3E9B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3" name="Round Diagonal Corner Rectangle 9">
              <a:extLst>
                <a:ext uri="{FF2B5EF4-FFF2-40B4-BE49-F238E27FC236}">
                  <a16:creationId xmlns:a16="http://schemas.microsoft.com/office/drawing/2014/main" id="{316E3F15-4DA2-4BCF-ACE4-76D09EBFB42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7E365860-E9D4-4AB5-8E25-B97DF895B82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5" name="Rectángulo 14">
              <a:extLst>
                <a:ext uri="{FF2B5EF4-FFF2-40B4-BE49-F238E27FC236}">
                  <a16:creationId xmlns:a16="http://schemas.microsoft.com/office/drawing/2014/main" id="{6ADC5368-8BA2-4D5C-927F-26515DB9BE3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6" name="Elipse 15">
            <a:extLst>
              <a:ext uri="{FF2B5EF4-FFF2-40B4-BE49-F238E27FC236}">
                <a16:creationId xmlns:a16="http://schemas.microsoft.com/office/drawing/2014/main" id="{FB232CC6-BF8B-4ED3-B0F3-4B0D78890892}"/>
              </a:ext>
            </a:extLst>
          </p:cNvPr>
          <p:cNvSpPr/>
          <p:nvPr/>
        </p:nvSpPr>
        <p:spPr>
          <a:xfrm>
            <a:off x="382190" y="1950929"/>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8AA8B6BD-5284-46CD-A817-95BE0275F668}"/>
              </a:ext>
            </a:extLst>
          </p:cNvPr>
          <p:cNvSpPr/>
          <p:nvPr/>
        </p:nvSpPr>
        <p:spPr>
          <a:xfrm>
            <a:off x="4331119" y="1950931"/>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2 CuadroTexto">
            <a:extLst>
              <a:ext uri="{FF2B5EF4-FFF2-40B4-BE49-F238E27FC236}">
                <a16:creationId xmlns:a16="http://schemas.microsoft.com/office/drawing/2014/main" id="{C8B6B865-F6A5-421B-83A3-92C19C3599B0}"/>
              </a:ext>
            </a:extLst>
          </p:cNvPr>
          <p:cNvSpPr txBox="1">
            <a:spLocks noChangeArrowheads="1"/>
          </p:cNvSpPr>
          <p:nvPr/>
        </p:nvSpPr>
        <p:spPr bwMode="auto">
          <a:xfrm>
            <a:off x="370136" y="1268413"/>
            <a:ext cx="84037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Según </a:t>
            </a:r>
            <a:r>
              <a:rPr lang="es-ES" altLang="en-US" b="1" dirty="0">
                <a:solidFill>
                  <a:schemeClr val="tx1">
                    <a:lumMod val="75000"/>
                    <a:lumOff val="25000"/>
                  </a:schemeClr>
                </a:solidFill>
              </a:rPr>
              <a:t>el dispositivo intercambiador de calor, </a:t>
            </a:r>
            <a:r>
              <a:rPr lang="es-ES" altLang="en-US" dirty="0">
                <a:solidFill>
                  <a:schemeClr val="tx1">
                    <a:lumMod val="75000"/>
                    <a:lumOff val="25000"/>
                  </a:schemeClr>
                </a:solidFill>
              </a:rPr>
              <a:t>las principales diferencias entre ambos tipos de calderas son:</a:t>
            </a:r>
          </a:p>
        </p:txBody>
      </p:sp>
      <p:sp>
        <p:nvSpPr>
          <p:cNvPr id="23560" name="3 CuadroTexto">
            <a:extLst>
              <a:ext uri="{FF2B5EF4-FFF2-40B4-BE49-F238E27FC236}">
                <a16:creationId xmlns:a16="http://schemas.microsoft.com/office/drawing/2014/main" id="{C2E01880-E512-421B-94B7-D17B3D56AB87}"/>
              </a:ext>
            </a:extLst>
          </p:cNvPr>
          <p:cNvSpPr txBox="1">
            <a:spLocks noChangeArrowheads="1"/>
          </p:cNvSpPr>
          <p:nvPr/>
        </p:nvSpPr>
        <p:spPr bwMode="auto">
          <a:xfrm>
            <a:off x="1317506" y="4133205"/>
            <a:ext cx="29555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dirty="0"/>
              <a:t>El fluido a calentar fluye a través de un serpentín que rodean la cámara de combustión.</a:t>
            </a:r>
            <a:endParaRPr lang="en-GB" altLang="en-US" sz="1800" dirty="0"/>
          </a:p>
        </p:txBody>
      </p:sp>
      <p:sp>
        <p:nvSpPr>
          <p:cNvPr id="23561" name="27 CuadroTexto">
            <a:extLst>
              <a:ext uri="{FF2B5EF4-FFF2-40B4-BE49-F238E27FC236}">
                <a16:creationId xmlns:a16="http://schemas.microsoft.com/office/drawing/2014/main" id="{8DD3593C-65BA-4E00-BBD2-32AFA9C8A2A5}"/>
              </a:ext>
            </a:extLst>
          </p:cNvPr>
          <p:cNvSpPr txBox="1">
            <a:spLocks noChangeArrowheads="1"/>
          </p:cNvSpPr>
          <p:nvPr/>
        </p:nvSpPr>
        <p:spPr bwMode="auto">
          <a:xfrm>
            <a:off x="5760132" y="4133206"/>
            <a:ext cx="32416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dirty="0"/>
              <a:t>Los gases de combustión fluyen a través de una red de tubos que están en contacto directo con el flujo de agua.</a:t>
            </a:r>
            <a:endParaRPr lang="en-GB" altLang="en-US" sz="1800" dirty="0"/>
          </a:p>
        </p:txBody>
      </p:sp>
      <p:grpSp>
        <p:nvGrpSpPr>
          <p:cNvPr id="11" name="Grupo 10">
            <a:extLst>
              <a:ext uri="{FF2B5EF4-FFF2-40B4-BE49-F238E27FC236}">
                <a16:creationId xmlns:a16="http://schemas.microsoft.com/office/drawing/2014/main" id="{C6165F42-FFE5-488D-A5D8-41400C589342}"/>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45D437D4-8751-4AA1-81CA-0ACC215FE86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3" name="Round Diagonal Corner Rectangle 9">
              <a:extLst>
                <a:ext uri="{FF2B5EF4-FFF2-40B4-BE49-F238E27FC236}">
                  <a16:creationId xmlns:a16="http://schemas.microsoft.com/office/drawing/2014/main" id="{78BD8147-F31C-4A8F-AC46-E5D7006C238E}"/>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908FDA72-DC56-4A66-A537-E5236C4FC39E}"/>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5" name="Rectángulo 14">
              <a:extLst>
                <a:ext uri="{FF2B5EF4-FFF2-40B4-BE49-F238E27FC236}">
                  <a16:creationId xmlns:a16="http://schemas.microsoft.com/office/drawing/2014/main" id="{B461C73C-549F-4F1B-B631-D816619680E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3" name="Grupo 2">
            <a:extLst>
              <a:ext uri="{FF2B5EF4-FFF2-40B4-BE49-F238E27FC236}">
                <a16:creationId xmlns:a16="http://schemas.microsoft.com/office/drawing/2014/main" id="{01BA2A8B-1A7F-4FFE-B000-F7D78660A270}"/>
              </a:ext>
            </a:extLst>
          </p:cNvPr>
          <p:cNvGrpSpPr/>
          <p:nvPr/>
        </p:nvGrpSpPr>
        <p:grpSpPr>
          <a:xfrm>
            <a:off x="4808631" y="2228728"/>
            <a:ext cx="1744196" cy="1652049"/>
            <a:chOff x="5680729" y="2232559"/>
            <a:chExt cx="1744196" cy="1652049"/>
          </a:xfrm>
        </p:grpSpPr>
        <p:sp>
          <p:nvSpPr>
            <p:cNvPr id="23557" name="13 CuadroTexto">
              <a:extLst>
                <a:ext uri="{FF2B5EF4-FFF2-40B4-BE49-F238E27FC236}">
                  <a16:creationId xmlns:a16="http://schemas.microsoft.com/office/drawing/2014/main" id="{BFCA9256-2C74-4D67-9751-772F8CC8082C}"/>
                </a:ext>
              </a:extLst>
            </p:cNvPr>
            <p:cNvSpPr txBox="1">
              <a:spLocks noChangeArrowheads="1"/>
            </p:cNvSpPr>
            <p:nvPr/>
          </p:nvSpPr>
          <p:spPr bwMode="auto">
            <a:xfrm>
              <a:off x="5696137" y="2748755"/>
              <a:ext cx="1728788" cy="707886"/>
            </a:xfrm>
            <a:prstGeom prst="rect">
              <a:avLst/>
            </a:prstGeom>
            <a:noFill/>
            <a:ln w="9525">
              <a:noFill/>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solidFill>
                    <a:srgbClr val="404040"/>
                  </a:solidFill>
                </a:rPr>
                <a:t>Serpentín de gases</a:t>
              </a:r>
            </a:p>
          </p:txBody>
        </p:sp>
        <p:sp>
          <p:nvSpPr>
            <p:cNvPr id="16" name="Elipse 15">
              <a:extLst>
                <a:ext uri="{FF2B5EF4-FFF2-40B4-BE49-F238E27FC236}">
                  <a16:creationId xmlns:a16="http://schemas.microsoft.com/office/drawing/2014/main" id="{419C0A6B-16E9-4FB9-8846-0695467C27B6}"/>
                </a:ext>
              </a:extLst>
            </p:cNvPr>
            <p:cNvSpPr/>
            <p:nvPr/>
          </p:nvSpPr>
          <p:spPr>
            <a:xfrm>
              <a:off x="5680729" y="2232559"/>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 name="Grupo 1">
            <a:extLst>
              <a:ext uri="{FF2B5EF4-FFF2-40B4-BE49-F238E27FC236}">
                <a16:creationId xmlns:a16="http://schemas.microsoft.com/office/drawing/2014/main" id="{0C086937-4FCB-4078-B4D1-191DF88E1F9A}"/>
              </a:ext>
            </a:extLst>
          </p:cNvPr>
          <p:cNvGrpSpPr/>
          <p:nvPr/>
        </p:nvGrpSpPr>
        <p:grpSpPr>
          <a:xfrm>
            <a:off x="253231" y="2232558"/>
            <a:ext cx="2153170" cy="1652049"/>
            <a:chOff x="1482726" y="2232559"/>
            <a:chExt cx="2153170" cy="1652049"/>
          </a:xfrm>
        </p:grpSpPr>
        <p:sp>
          <p:nvSpPr>
            <p:cNvPr id="23559" name="15 CuadroTexto">
              <a:extLst>
                <a:ext uri="{FF2B5EF4-FFF2-40B4-BE49-F238E27FC236}">
                  <a16:creationId xmlns:a16="http://schemas.microsoft.com/office/drawing/2014/main" id="{2DC75991-5256-4C47-B105-D5B46AF72E3A}"/>
                </a:ext>
              </a:extLst>
            </p:cNvPr>
            <p:cNvSpPr txBox="1">
              <a:spLocks noChangeArrowheads="1"/>
            </p:cNvSpPr>
            <p:nvPr/>
          </p:nvSpPr>
          <p:spPr bwMode="auto">
            <a:xfrm>
              <a:off x="1482726" y="2708921"/>
              <a:ext cx="2153170" cy="707886"/>
            </a:xfrm>
            <a:prstGeom prst="rect">
              <a:avLst/>
            </a:prstGeom>
            <a:noFill/>
            <a:ln w="9525">
              <a:noFill/>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solidFill>
                    <a:srgbClr val="404040"/>
                  </a:solidFill>
                </a:rPr>
                <a:t>Serpentín</a:t>
              </a:r>
            </a:p>
            <a:p>
              <a:pPr eaLnBrk="1" hangingPunct="1"/>
              <a:r>
                <a:rPr lang="es-ES" altLang="en-US" b="1" dirty="0">
                  <a:solidFill>
                    <a:srgbClr val="404040"/>
                  </a:solidFill>
                </a:rPr>
                <a:t> agua</a:t>
              </a:r>
            </a:p>
          </p:txBody>
        </p:sp>
        <p:sp>
          <p:nvSpPr>
            <p:cNvPr id="17" name="Elipse 16">
              <a:extLst>
                <a:ext uri="{FF2B5EF4-FFF2-40B4-BE49-F238E27FC236}">
                  <a16:creationId xmlns:a16="http://schemas.microsoft.com/office/drawing/2014/main" id="{28157F0A-B2BA-4E1B-B5C7-5D6CC7D6A3BA}"/>
                </a:ext>
              </a:extLst>
            </p:cNvPr>
            <p:cNvSpPr/>
            <p:nvPr/>
          </p:nvSpPr>
          <p:spPr>
            <a:xfrm>
              <a:off x="1701837" y="2232559"/>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2 CuadroTexto">
            <a:extLst>
              <a:ext uri="{FF2B5EF4-FFF2-40B4-BE49-F238E27FC236}">
                <a16:creationId xmlns:a16="http://schemas.microsoft.com/office/drawing/2014/main" id="{C8B6B865-F6A5-421B-83A3-92C19C3599B0}"/>
              </a:ext>
            </a:extLst>
          </p:cNvPr>
          <p:cNvSpPr txBox="1">
            <a:spLocks noChangeArrowheads="1"/>
          </p:cNvSpPr>
          <p:nvPr/>
        </p:nvSpPr>
        <p:spPr bwMode="auto">
          <a:xfrm>
            <a:off x="370136" y="1268413"/>
            <a:ext cx="84037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Según </a:t>
            </a:r>
            <a:r>
              <a:rPr lang="es-ES" altLang="en-US" b="1" dirty="0">
                <a:solidFill>
                  <a:schemeClr val="tx1">
                    <a:lumMod val="75000"/>
                    <a:lumOff val="25000"/>
                  </a:schemeClr>
                </a:solidFill>
              </a:rPr>
              <a:t>el dispositivo intercambiador de calor, </a:t>
            </a:r>
            <a:r>
              <a:rPr lang="es-ES" altLang="en-US" dirty="0">
                <a:solidFill>
                  <a:schemeClr val="tx1">
                    <a:lumMod val="75000"/>
                    <a:lumOff val="25000"/>
                  </a:schemeClr>
                </a:solidFill>
              </a:rPr>
              <a:t>las principales diferencias entre ambos tipos de calderas son:</a:t>
            </a:r>
          </a:p>
        </p:txBody>
      </p:sp>
      <p:pic>
        <p:nvPicPr>
          <p:cNvPr id="11" name="Picture 3">
            <a:extLst>
              <a:ext uri="{FF2B5EF4-FFF2-40B4-BE49-F238E27FC236}">
                <a16:creationId xmlns:a16="http://schemas.microsoft.com/office/drawing/2014/main" id="{6F471CAC-7F28-4974-8D01-0804F3F2B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23" t="35478" r="57164" b="21428"/>
          <a:stretch>
            <a:fillRect/>
          </a:stretch>
        </p:blipFill>
        <p:spPr bwMode="auto">
          <a:xfrm>
            <a:off x="5019754" y="3426109"/>
            <a:ext cx="3687762" cy="268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B00439C8-65F3-4C66-A74B-6E7518001C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035" t="25806" r="56311" b="9715"/>
          <a:stretch>
            <a:fillRect/>
          </a:stretch>
        </p:blipFill>
        <p:spPr bwMode="auto">
          <a:xfrm>
            <a:off x="1262012" y="3429284"/>
            <a:ext cx="2376487"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upo 12">
            <a:extLst>
              <a:ext uri="{FF2B5EF4-FFF2-40B4-BE49-F238E27FC236}">
                <a16:creationId xmlns:a16="http://schemas.microsoft.com/office/drawing/2014/main" id="{098CA134-3177-4572-9C6A-8C722989DC15}"/>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7EFCAC42-3132-4DDB-ABAF-B6D1F2DDFC6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5" name="Round Diagonal Corner Rectangle 9">
              <a:extLst>
                <a:ext uri="{FF2B5EF4-FFF2-40B4-BE49-F238E27FC236}">
                  <a16:creationId xmlns:a16="http://schemas.microsoft.com/office/drawing/2014/main" id="{30C9D3D8-3255-4847-BC88-7918E57118FA}"/>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9AA5DAEF-E897-4473-A88A-0EEE623EB88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7" name="Rectángulo 16">
              <a:extLst>
                <a:ext uri="{FF2B5EF4-FFF2-40B4-BE49-F238E27FC236}">
                  <a16:creationId xmlns:a16="http://schemas.microsoft.com/office/drawing/2014/main" id="{CF714A69-2EE8-430D-B34C-DAB4A8E975C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1" name="Grupo 20">
            <a:extLst>
              <a:ext uri="{FF2B5EF4-FFF2-40B4-BE49-F238E27FC236}">
                <a16:creationId xmlns:a16="http://schemas.microsoft.com/office/drawing/2014/main" id="{036EAFD6-223F-4554-88B3-3BB5915959E1}"/>
              </a:ext>
            </a:extLst>
          </p:cNvPr>
          <p:cNvGrpSpPr/>
          <p:nvPr/>
        </p:nvGrpSpPr>
        <p:grpSpPr>
          <a:xfrm>
            <a:off x="189621" y="1986659"/>
            <a:ext cx="2153170" cy="1652049"/>
            <a:chOff x="1482726" y="2232559"/>
            <a:chExt cx="2153170" cy="1652049"/>
          </a:xfrm>
          <a:solidFill>
            <a:schemeClr val="bg1"/>
          </a:solidFill>
        </p:grpSpPr>
        <p:sp>
          <p:nvSpPr>
            <p:cNvPr id="23" name="Elipse 22">
              <a:extLst>
                <a:ext uri="{FF2B5EF4-FFF2-40B4-BE49-F238E27FC236}">
                  <a16:creationId xmlns:a16="http://schemas.microsoft.com/office/drawing/2014/main" id="{296CB337-A430-4921-8064-E1BFC052C449}"/>
                </a:ext>
              </a:extLst>
            </p:cNvPr>
            <p:cNvSpPr/>
            <p:nvPr/>
          </p:nvSpPr>
          <p:spPr>
            <a:xfrm>
              <a:off x="1701837" y="2232559"/>
              <a:ext cx="1706561" cy="1652049"/>
            </a:xfrm>
            <a:prstGeom prst="ellipse">
              <a:avLst/>
            </a:prstGeom>
            <a:grp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15 CuadroTexto">
              <a:extLst>
                <a:ext uri="{FF2B5EF4-FFF2-40B4-BE49-F238E27FC236}">
                  <a16:creationId xmlns:a16="http://schemas.microsoft.com/office/drawing/2014/main" id="{9940F3CA-A604-47B7-A6FE-87F0358D4540}"/>
                </a:ext>
              </a:extLst>
            </p:cNvPr>
            <p:cNvSpPr txBox="1">
              <a:spLocks noChangeArrowheads="1"/>
            </p:cNvSpPr>
            <p:nvPr/>
          </p:nvSpPr>
          <p:spPr bwMode="auto">
            <a:xfrm>
              <a:off x="1482726" y="2774800"/>
              <a:ext cx="2153170" cy="707886"/>
            </a:xfrm>
            <a:prstGeom prst="rect">
              <a:avLst/>
            </a:prstGeom>
            <a:noFill/>
            <a:ln w="9525">
              <a:noFill/>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solidFill>
                    <a:srgbClr val="404040"/>
                  </a:solidFill>
                </a:rPr>
                <a:t>Serpentín de agua</a:t>
              </a:r>
            </a:p>
          </p:txBody>
        </p:sp>
      </p:grpSp>
      <p:grpSp>
        <p:nvGrpSpPr>
          <p:cNvPr id="24" name="Grupo 23">
            <a:extLst>
              <a:ext uri="{FF2B5EF4-FFF2-40B4-BE49-F238E27FC236}">
                <a16:creationId xmlns:a16="http://schemas.microsoft.com/office/drawing/2014/main" id="{C150761E-42B0-47CF-A75B-1413BF56B6B4}"/>
              </a:ext>
            </a:extLst>
          </p:cNvPr>
          <p:cNvGrpSpPr/>
          <p:nvPr/>
        </p:nvGrpSpPr>
        <p:grpSpPr>
          <a:xfrm>
            <a:off x="4139952" y="1986659"/>
            <a:ext cx="1744196" cy="1652049"/>
            <a:chOff x="5680729" y="2232559"/>
            <a:chExt cx="1744196" cy="1652049"/>
          </a:xfrm>
        </p:grpSpPr>
        <p:sp>
          <p:nvSpPr>
            <p:cNvPr id="26" name="Elipse 25">
              <a:extLst>
                <a:ext uri="{FF2B5EF4-FFF2-40B4-BE49-F238E27FC236}">
                  <a16:creationId xmlns:a16="http://schemas.microsoft.com/office/drawing/2014/main" id="{01D81A36-F7FF-4AA7-935B-44E7E5E7C10F}"/>
                </a:ext>
              </a:extLst>
            </p:cNvPr>
            <p:cNvSpPr/>
            <p:nvPr/>
          </p:nvSpPr>
          <p:spPr>
            <a:xfrm>
              <a:off x="5680729" y="2232559"/>
              <a:ext cx="1706561" cy="1652049"/>
            </a:xfrm>
            <a:prstGeom prst="ellipse">
              <a:avLst/>
            </a:prstGeom>
            <a:solidFill>
              <a:schemeClr val="bg1"/>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13 CuadroTexto">
              <a:extLst>
                <a:ext uri="{FF2B5EF4-FFF2-40B4-BE49-F238E27FC236}">
                  <a16:creationId xmlns:a16="http://schemas.microsoft.com/office/drawing/2014/main" id="{B2D7AEF3-FD10-4CEF-B61D-5AF3888145FE}"/>
                </a:ext>
              </a:extLst>
            </p:cNvPr>
            <p:cNvSpPr txBox="1">
              <a:spLocks noChangeArrowheads="1"/>
            </p:cNvSpPr>
            <p:nvPr/>
          </p:nvSpPr>
          <p:spPr bwMode="auto">
            <a:xfrm>
              <a:off x="5696137" y="2738796"/>
              <a:ext cx="1728788" cy="707886"/>
            </a:xfrm>
            <a:prstGeom prst="rect">
              <a:avLst/>
            </a:prstGeom>
            <a:noFill/>
            <a:ln w="9525">
              <a:noFill/>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solidFill>
                    <a:srgbClr val="404040"/>
                  </a:solidFill>
                </a:rPr>
                <a:t>Serpentín de gas</a:t>
              </a:r>
            </a:p>
          </p:txBody>
        </p:sp>
      </p:grpSp>
    </p:spTree>
    <p:extLst>
      <p:ext uri="{BB962C8B-B14F-4D97-AF65-F5344CB8AC3E}">
        <p14:creationId xmlns:p14="http://schemas.microsoft.com/office/powerpoint/2010/main" val="3867644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2 CuadroTexto">
            <a:extLst>
              <a:ext uri="{FF2B5EF4-FFF2-40B4-BE49-F238E27FC236}">
                <a16:creationId xmlns:a16="http://schemas.microsoft.com/office/drawing/2014/main" id="{5EAC5C11-10E2-4B34-A385-DB44E6F16E03}"/>
              </a:ext>
            </a:extLst>
          </p:cNvPr>
          <p:cNvSpPr txBox="1">
            <a:spLocks noChangeArrowheads="1"/>
          </p:cNvSpPr>
          <p:nvPr/>
        </p:nvSpPr>
        <p:spPr bwMode="auto">
          <a:xfrm>
            <a:off x="370137" y="1052513"/>
            <a:ext cx="45979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chemeClr val="tx1">
                    <a:lumMod val="75000"/>
                    <a:lumOff val="25000"/>
                  </a:schemeClr>
                </a:solidFill>
              </a:rPr>
              <a:t>Según </a:t>
            </a:r>
            <a:r>
              <a:rPr lang="es-ES" altLang="en-US" b="1" dirty="0">
                <a:solidFill>
                  <a:schemeClr val="tx1">
                    <a:lumMod val="75000"/>
                    <a:lumOff val="25000"/>
                  </a:schemeClr>
                </a:solidFill>
              </a:rPr>
              <a:t>la tasa de eficiencia, </a:t>
            </a:r>
          </a:p>
          <a:p>
            <a:pPr algn="just"/>
            <a:r>
              <a:rPr lang="es-ES" altLang="en-US" sz="1400" dirty="0">
                <a:solidFill>
                  <a:schemeClr val="tx1">
                    <a:lumMod val="75000"/>
                    <a:lumOff val="25000"/>
                  </a:schemeClr>
                </a:solidFill>
              </a:rPr>
              <a:t>las principales diferencias son:</a:t>
            </a:r>
            <a:endParaRPr lang="es-ES" altLang="en-US" dirty="0">
              <a:solidFill>
                <a:schemeClr val="tx1">
                  <a:lumMod val="75000"/>
                  <a:lumOff val="25000"/>
                </a:schemeClr>
              </a:solidFill>
            </a:endParaRPr>
          </a:p>
        </p:txBody>
      </p:sp>
      <p:pic>
        <p:nvPicPr>
          <p:cNvPr id="27652" name="Picture 7" descr="rendimiento-calderas">
            <a:extLst>
              <a:ext uri="{FF2B5EF4-FFF2-40B4-BE49-F238E27FC236}">
                <a16:creationId xmlns:a16="http://schemas.microsoft.com/office/drawing/2014/main" id="{13BBBF42-CD9C-4D23-9A46-A0FEF7A34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252" y="764704"/>
            <a:ext cx="3599953"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3 CuadroTexto">
            <a:extLst>
              <a:ext uri="{FF2B5EF4-FFF2-40B4-BE49-F238E27FC236}">
                <a16:creationId xmlns:a16="http://schemas.microsoft.com/office/drawing/2014/main" id="{678724DA-CD7D-44A7-BEB3-1B0B4D5041C6}"/>
              </a:ext>
            </a:extLst>
          </p:cNvPr>
          <p:cNvSpPr txBox="1">
            <a:spLocks noChangeArrowheads="1"/>
          </p:cNvSpPr>
          <p:nvPr/>
        </p:nvSpPr>
        <p:spPr bwMode="auto">
          <a:xfrm>
            <a:off x="370136" y="1700213"/>
            <a:ext cx="470592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dirty="0">
                <a:solidFill>
                  <a:schemeClr val="tx1">
                    <a:lumMod val="75000"/>
                    <a:lumOff val="25000"/>
                  </a:schemeClr>
                </a:solidFill>
              </a:rPr>
              <a:t>La Directiva Europea 92/42 CEE clasifica las calderas de acuerdo con la temperatura mínima que pueden operar y la eficiencia.</a:t>
            </a:r>
          </a:p>
          <a:p>
            <a:pPr algn="just"/>
            <a:endParaRPr lang="es-ES" altLang="en-US" sz="1600" dirty="0">
              <a:solidFill>
                <a:schemeClr val="tx1">
                  <a:lumMod val="75000"/>
                  <a:lumOff val="25000"/>
                </a:schemeClr>
              </a:solidFill>
            </a:endParaRPr>
          </a:p>
          <a:p>
            <a:pPr marL="285750" indent="-285750" algn="just" eaLnBrk="1" hangingPunct="1">
              <a:buFont typeface="Wingdings" panose="05000000000000000000" pitchFamily="2" charset="2"/>
              <a:buChar char="§"/>
            </a:pPr>
            <a:r>
              <a:rPr lang="es-ES" altLang="en-US" sz="1600" b="1" dirty="0">
                <a:solidFill>
                  <a:schemeClr val="tx1">
                    <a:lumMod val="75000"/>
                    <a:lumOff val="25000"/>
                  </a:schemeClr>
                </a:solidFill>
              </a:rPr>
              <a:t>Convencional (3): </a:t>
            </a:r>
            <a:r>
              <a:rPr lang="es-ES" altLang="en-US" sz="1600" dirty="0">
                <a:solidFill>
                  <a:schemeClr val="tx1">
                    <a:lumMod val="75000"/>
                    <a:lumOff val="25000"/>
                  </a:schemeClr>
                </a:solidFill>
              </a:rPr>
              <a:t>se utilizan comúnmente para producir agua caliente a una temperatura constante de 70ºC a 90ºC.</a:t>
            </a:r>
          </a:p>
          <a:p>
            <a:pPr marL="285750" indent="-285750" algn="just" eaLnBrk="1" hangingPunct="1">
              <a:buFont typeface="Wingdings" panose="05000000000000000000" pitchFamily="2" charset="2"/>
              <a:buChar char="ü"/>
            </a:pPr>
            <a:endParaRPr lang="es-ES" altLang="en-US" sz="1600" dirty="0">
              <a:solidFill>
                <a:schemeClr val="tx1">
                  <a:lumMod val="75000"/>
                  <a:lumOff val="25000"/>
                </a:schemeClr>
              </a:solidFill>
            </a:endParaRPr>
          </a:p>
          <a:p>
            <a:pPr marL="285750" indent="-285750" algn="just" eaLnBrk="1" hangingPunct="1">
              <a:buFont typeface="Wingdings" panose="05000000000000000000" pitchFamily="2" charset="2"/>
              <a:buChar char="§"/>
            </a:pPr>
            <a:r>
              <a:rPr lang="es-ES" altLang="en-US" sz="1600" b="1" dirty="0">
                <a:solidFill>
                  <a:schemeClr val="tx1">
                    <a:lumMod val="75000"/>
                    <a:lumOff val="25000"/>
                  </a:schemeClr>
                </a:solidFill>
              </a:rPr>
              <a:t>Baja temperatura (2): </a:t>
            </a:r>
            <a:r>
              <a:rPr lang="es-ES" altLang="en-US" sz="1600" dirty="0">
                <a:solidFill>
                  <a:schemeClr val="tx1">
                    <a:lumMod val="75000"/>
                    <a:lumOff val="25000"/>
                  </a:schemeClr>
                </a:solidFill>
              </a:rPr>
              <a:t>la temperatura del agua de retorno es de 35ºC a 40ºC. Cuento más baja sea la temperatura, mayor será la eficiencia. </a:t>
            </a:r>
          </a:p>
          <a:p>
            <a:pPr marL="285750" indent="-285750" algn="just" eaLnBrk="1" hangingPunct="1">
              <a:buFont typeface="Wingdings" panose="05000000000000000000" pitchFamily="2" charset="2"/>
              <a:buChar char="ü"/>
            </a:pPr>
            <a:endParaRPr lang="es-ES" altLang="en-US" sz="1600" b="1" dirty="0">
              <a:solidFill>
                <a:schemeClr val="tx1">
                  <a:lumMod val="75000"/>
                  <a:lumOff val="25000"/>
                </a:schemeClr>
              </a:solidFill>
            </a:endParaRPr>
          </a:p>
          <a:p>
            <a:pPr marL="285750" indent="-285750" algn="just" eaLnBrk="1" hangingPunct="1">
              <a:buFont typeface="Wingdings" panose="05000000000000000000" pitchFamily="2" charset="2"/>
              <a:buChar char="§"/>
            </a:pPr>
            <a:r>
              <a:rPr lang="es-ES" altLang="en-US" sz="1600" b="1" dirty="0">
                <a:solidFill>
                  <a:schemeClr val="tx1">
                    <a:lumMod val="75000"/>
                    <a:lumOff val="25000"/>
                  </a:schemeClr>
                </a:solidFill>
              </a:rPr>
              <a:t>Condensación (1): </a:t>
            </a:r>
            <a:r>
              <a:rPr lang="es-ES" altLang="en-US" sz="1600" dirty="0">
                <a:solidFill>
                  <a:schemeClr val="tx1">
                    <a:lumMod val="75000"/>
                    <a:lumOff val="25000"/>
                  </a:schemeClr>
                </a:solidFill>
              </a:rPr>
              <a:t>están diseñadas para condensar el vapor de agua que se encuentra en los gases de escape. Aprovecha el calor de condensación.</a:t>
            </a:r>
          </a:p>
        </p:txBody>
      </p:sp>
      <p:grpSp>
        <p:nvGrpSpPr>
          <p:cNvPr id="8" name="Grupo 7">
            <a:extLst>
              <a:ext uri="{FF2B5EF4-FFF2-40B4-BE49-F238E27FC236}">
                <a16:creationId xmlns:a16="http://schemas.microsoft.com/office/drawing/2014/main" id="{4AF49F85-6194-43CC-A44C-18FB9CA15DF6}"/>
              </a:ext>
            </a:extLst>
          </p:cNvPr>
          <p:cNvGrpSpPr/>
          <p:nvPr/>
        </p:nvGrpSpPr>
        <p:grpSpPr>
          <a:xfrm>
            <a:off x="17051" y="5322"/>
            <a:ext cx="8756813" cy="759382"/>
            <a:chOff x="17051" y="5322"/>
            <a:chExt cx="8756813" cy="759382"/>
          </a:xfrm>
        </p:grpSpPr>
        <p:sp>
          <p:nvSpPr>
            <p:cNvPr id="9" name="Titel 1">
              <a:extLst>
                <a:ext uri="{FF2B5EF4-FFF2-40B4-BE49-F238E27FC236}">
                  <a16:creationId xmlns:a16="http://schemas.microsoft.com/office/drawing/2014/main" id="{50E9EC1F-E5E9-4253-811E-CAB4D1F45E1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0" name="Round Diagonal Corner Rectangle 9">
              <a:extLst>
                <a:ext uri="{FF2B5EF4-FFF2-40B4-BE49-F238E27FC236}">
                  <a16:creationId xmlns:a16="http://schemas.microsoft.com/office/drawing/2014/main" id="{D1C20137-A1EC-44F8-89A5-B9E9E9031F82}"/>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EDBFA68C-6FC3-4217-8F55-1A74F854380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B9DD91FA-B97A-435D-A111-BCC1783F9D6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13" name="Tabla 12">
            <a:extLst>
              <a:ext uri="{FF2B5EF4-FFF2-40B4-BE49-F238E27FC236}">
                <a16:creationId xmlns:a16="http://schemas.microsoft.com/office/drawing/2014/main" id="{D6CA3BAF-368A-4289-9D6B-EE7AE8B45B22}"/>
              </a:ext>
            </a:extLst>
          </p:cNvPr>
          <p:cNvGraphicFramePr>
            <a:graphicFrameLocks noGrp="1"/>
          </p:cNvGraphicFramePr>
          <p:nvPr>
            <p:extLst>
              <p:ext uri="{D42A27DB-BD31-4B8C-83A1-F6EECF244321}">
                <p14:modId xmlns:p14="http://schemas.microsoft.com/office/powerpoint/2010/main" val="826068846"/>
              </p:ext>
            </p:extLst>
          </p:nvPr>
        </p:nvGraphicFramePr>
        <p:xfrm>
          <a:off x="5211852" y="4943840"/>
          <a:ext cx="3686751" cy="1277250"/>
        </p:xfrm>
        <a:graphic>
          <a:graphicData uri="http://schemas.openxmlformats.org/drawingml/2006/table">
            <a:tbl>
              <a:tblPr bandRow="1">
                <a:tableStyleId>{5C22544A-7EE6-4342-B048-85BDC9FD1C3A}</a:tableStyleId>
              </a:tblPr>
              <a:tblGrid>
                <a:gridCol w="1837681">
                  <a:extLst>
                    <a:ext uri="{9D8B030D-6E8A-4147-A177-3AD203B41FA5}">
                      <a16:colId xmlns:a16="http://schemas.microsoft.com/office/drawing/2014/main" val="1259084843"/>
                    </a:ext>
                  </a:extLst>
                </a:gridCol>
                <a:gridCol w="1849070">
                  <a:extLst>
                    <a:ext uri="{9D8B030D-6E8A-4147-A177-3AD203B41FA5}">
                      <a16:colId xmlns:a16="http://schemas.microsoft.com/office/drawing/2014/main" val="607729516"/>
                    </a:ext>
                  </a:extLst>
                </a:gridCol>
              </a:tblGrid>
              <a:tr h="39710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Arial" panose="020B0604020202020204" pitchFamily="34" charset="0"/>
                          <a:cs typeface="Arial" panose="020B0604020202020204" pitchFamily="34" charset="0"/>
                        </a:rPr>
                        <a:t>Tipo de caldera</a:t>
                      </a:r>
                      <a:endParaRPr lang="es-ES" sz="1200" b="1" dirty="0">
                        <a:latin typeface="Arial" panose="020B0604020202020204" pitchFamily="34" charset="0"/>
                        <a:cs typeface="Arial" panose="020B0604020202020204" pitchFamily="34" charset="0"/>
                      </a:endParaRPr>
                    </a:p>
                  </a:txBody>
                  <a:tcP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Ahorro de combustible (%)</a:t>
                      </a:r>
                    </a:p>
                  </a:txBody>
                  <a:tcPr>
                    <a:solidFill>
                      <a:srgbClr val="FFC000"/>
                    </a:solidFill>
                  </a:tcPr>
                </a:tc>
                <a:extLst>
                  <a:ext uri="{0D108BD9-81ED-4DB2-BD59-A6C34878D82A}">
                    <a16:rowId xmlns:a16="http://schemas.microsoft.com/office/drawing/2014/main" val="1786670265"/>
                  </a:ext>
                </a:extLst>
              </a:tr>
              <a:tr h="273350">
                <a:tc>
                  <a:txBody>
                    <a:bodyPr/>
                    <a:lstStyle/>
                    <a:p>
                      <a:pPr algn="ctr"/>
                      <a:r>
                        <a:rPr lang="es-ES" sz="1100" dirty="0"/>
                        <a:t>Convencional</a:t>
                      </a:r>
                    </a:p>
                  </a:txBody>
                  <a:tcPr anchor="ctr">
                    <a:solidFill>
                      <a:srgbClr val="E7EEEF"/>
                    </a:solidFill>
                  </a:tcPr>
                </a:tc>
                <a:tc>
                  <a:txBody>
                    <a:bodyPr/>
                    <a:lstStyle/>
                    <a:p>
                      <a:pPr algn="ctr"/>
                      <a:r>
                        <a:rPr lang="es-ES" sz="1100" dirty="0"/>
                        <a:t>---</a:t>
                      </a:r>
                    </a:p>
                  </a:txBody>
                  <a:tcPr anchor="ctr">
                    <a:solidFill>
                      <a:srgbClr val="E7EEEF"/>
                    </a:solidFill>
                  </a:tcPr>
                </a:tc>
                <a:extLst>
                  <a:ext uri="{0D108BD9-81ED-4DB2-BD59-A6C34878D82A}">
                    <a16:rowId xmlns:a16="http://schemas.microsoft.com/office/drawing/2014/main" val="2953285026"/>
                  </a:ext>
                </a:extLst>
              </a:tr>
              <a:tr h="273350">
                <a:tc>
                  <a:txBody>
                    <a:bodyPr/>
                    <a:lstStyle/>
                    <a:p>
                      <a:pPr algn="ctr"/>
                      <a:r>
                        <a:rPr lang="es-ES" sz="1100" dirty="0"/>
                        <a:t>Baja temperatura</a:t>
                      </a:r>
                    </a:p>
                  </a:txBody>
                  <a:tcPr anchor="ctr">
                    <a:solidFill>
                      <a:srgbClr val="E7EEEF"/>
                    </a:solidFill>
                  </a:tcPr>
                </a:tc>
                <a:tc>
                  <a:txBody>
                    <a:bodyPr/>
                    <a:lstStyle/>
                    <a:p>
                      <a:pPr algn="ctr"/>
                      <a:r>
                        <a:rPr lang="es-ES" sz="1100" dirty="0"/>
                        <a:t>8-10%</a:t>
                      </a:r>
                    </a:p>
                  </a:txBody>
                  <a:tcPr anchor="ctr">
                    <a:solidFill>
                      <a:srgbClr val="E7EEEF"/>
                    </a:solidFill>
                  </a:tcPr>
                </a:tc>
                <a:extLst>
                  <a:ext uri="{0D108BD9-81ED-4DB2-BD59-A6C34878D82A}">
                    <a16:rowId xmlns:a16="http://schemas.microsoft.com/office/drawing/2014/main" val="3604748055"/>
                  </a:ext>
                </a:extLst>
              </a:tr>
              <a:tr h="273350">
                <a:tc>
                  <a:txBody>
                    <a:bodyPr/>
                    <a:lstStyle/>
                    <a:p>
                      <a:pPr algn="ctr"/>
                      <a:r>
                        <a:rPr lang="es-ES" sz="1100" dirty="0"/>
                        <a:t>Condensación</a:t>
                      </a:r>
                    </a:p>
                  </a:txBody>
                  <a:tcPr anchor="ctr">
                    <a:solidFill>
                      <a:srgbClr val="E7EEEF"/>
                    </a:solidFill>
                  </a:tcPr>
                </a:tc>
                <a:tc>
                  <a:txBody>
                    <a:bodyPr/>
                    <a:lstStyle/>
                    <a:p>
                      <a:pPr algn="ctr"/>
                      <a:r>
                        <a:rPr lang="es-ES" sz="1100" dirty="0"/>
                        <a:t>18-20%</a:t>
                      </a:r>
                    </a:p>
                  </a:txBody>
                  <a:tcPr anchor="ctr">
                    <a:solidFill>
                      <a:srgbClr val="E7EEEF"/>
                    </a:solidFill>
                  </a:tcPr>
                </a:tc>
                <a:extLst>
                  <a:ext uri="{0D108BD9-81ED-4DB2-BD59-A6C34878D82A}">
                    <a16:rowId xmlns:a16="http://schemas.microsoft.com/office/drawing/2014/main" val="1043345157"/>
                  </a:ext>
                </a:extLst>
              </a:tr>
            </a:tbl>
          </a:graphicData>
        </a:graphic>
      </p:graphicFrame>
    </p:spTree>
  </p:cSld>
  <p:clrMapOvr>
    <a:masterClrMapping/>
  </p:clrMapOvr>
</p:sld>
</file>

<file path=ppt/theme/theme1.xml><?xml version="1.0" encoding="utf-8"?>
<a:theme xmlns:a="http://schemas.openxmlformats.org/drawingml/2006/main" name="Larissa">
  <a:themeElements>
    <a:clrScheme name="INDUCE Colors">
      <a:dk1>
        <a:srgbClr val="000000"/>
      </a:dk1>
      <a:lt1>
        <a:srgbClr val="FFFFFF"/>
      </a:lt1>
      <a:dk2>
        <a:srgbClr val="262626"/>
      </a:dk2>
      <a:lt2>
        <a:srgbClr val="F2F2F2"/>
      </a:lt2>
      <a:accent1>
        <a:srgbClr val="1B8E95"/>
      </a:accent1>
      <a:accent2>
        <a:srgbClr val="23B98C"/>
      </a:accent2>
      <a:accent3>
        <a:srgbClr val="4FD576"/>
      </a:accent3>
      <a:accent4>
        <a:srgbClr val="87DE8D"/>
      </a:accent4>
      <a:accent5>
        <a:srgbClr val="7952A2"/>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3564</TotalTime>
  <Words>3545</Words>
  <Application>Microsoft Office PowerPoint</Application>
  <PresentationFormat>Presentación en pantalla (4:3)</PresentationFormat>
  <Paragraphs>644</Paragraphs>
  <Slides>52</Slides>
  <Notes>49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52</vt:i4>
      </vt:variant>
    </vt:vector>
  </HeadingPairs>
  <TitlesOfParts>
    <vt:vector size="57" baseType="lpstr">
      <vt:lpstr>Arial</vt:lpstr>
      <vt:lpstr>Calibri</vt:lpstr>
      <vt:lpstr>Cambria Math</vt:lpstr>
      <vt:lpstr>Wingdings</vt:lpstr>
      <vt:lpstr>Larissa</vt:lpstr>
      <vt:lpstr>Presentación de PowerPoint</vt:lpstr>
      <vt:lpstr>    Eficiencia Energética en Calderas   Eficiencia Energética en Secadores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SYNYO</dc:creator>
  <cp:lastModifiedBy>Gema Millan Ballesteros</cp:lastModifiedBy>
  <cp:revision>314</cp:revision>
  <dcterms:created xsi:type="dcterms:W3CDTF">2015-07-06T02:50:51Z</dcterms:created>
  <dcterms:modified xsi:type="dcterms:W3CDTF">2019-10-14T18:54:11Z</dcterms:modified>
</cp:coreProperties>
</file>