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4" r:id="rId2"/>
    <p:sldId id="279" r:id="rId3"/>
    <p:sldId id="295" r:id="rId4"/>
    <p:sldId id="297" r:id="rId5"/>
    <p:sldId id="265" r:id="rId6"/>
    <p:sldId id="296" r:id="rId7"/>
    <p:sldId id="314" r:id="rId8"/>
    <p:sldId id="277" r:id="rId9"/>
    <p:sldId id="312" r:id="rId10"/>
    <p:sldId id="276" r:id="rId11"/>
    <p:sldId id="299" r:id="rId12"/>
    <p:sldId id="300" r:id="rId13"/>
    <p:sldId id="301" r:id="rId14"/>
    <p:sldId id="308" r:id="rId15"/>
    <p:sldId id="288" r:id="rId16"/>
    <p:sldId id="303" r:id="rId17"/>
    <p:sldId id="278" r:id="rId18"/>
    <p:sldId id="306" r:id="rId19"/>
    <p:sldId id="307" r:id="rId20"/>
    <p:sldId id="309" r:id="rId21"/>
    <p:sldId id="310" r:id="rId22"/>
    <p:sldId id="304" r:id="rId23"/>
    <p:sldId id="311" r:id="rId24"/>
    <p:sldId id="285" r:id="rId25"/>
    <p:sldId id="342" r:id="rId2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77">
          <p15:clr>
            <a:srgbClr val="A4A3A4"/>
          </p15:clr>
        </p15:guide>
        <p15:guide id="3" pos="2880">
          <p15:clr>
            <a:srgbClr val="A4A3A4"/>
          </p15:clr>
        </p15:guide>
        <p15:guide id="4" pos="295">
          <p15:clr>
            <a:srgbClr val="A4A3A4"/>
          </p15:clr>
        </p15:guide>
        <p15:guide id="5"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178087"/>
    <a:srgbClr val="88E28F"/>
    <a:srgbClr val="34719E"/>
    <a:srgbClr val="97BABD"/>
    <a:srgbClr val="42AEB6"/>
    <a:srgbClr val="31999E"/>
    <a:srgbClr val="9DC6A5"/>
    <a:srgbClr val="44546A"/>
    <a:srgbClr val="F76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0A5D8-2E99-44E8-BDE4-77B2B99F812E}" v="48" dt="2019-07-24T12:59:03.33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1" autoAdjust="0"/>
    <p:restoredTop sz="94638" autoAdjust="0"/>
  </p:normalViewPr>
  <p:slideViewPr>
    <p:cSldViewPr snapToObjects="1" showGuides="1">
      <p:cViewPr varScale="1">
        <p:scale>
          <a:sx n="104" d="100"/>
          <a:sy n="104" d="100"/>
        </p:scale>
        <p:origin x="1044" y="108"/>
      </p:cViewPr>
      <p:guideLst>
        <p:guide orient="horz" pos="2160"/>
        <p:guide orient="horz" pos="777"/>
        <p:guide pos="2880"/>
        <p:guide pos="295"/>
        <p:guide pos="5465"/>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00" d="100"/>
        <a:sy n="100" d="100"/>
      </p:scale>
      <p:origin x="0" y="0"/>
    </p:cViewPr>
  </p:sorterViewPr>
  <p:notesViewPr>
    <p:cSldViewPr snapToObjects="1" showGuides="1">
      <p:cViewPr varScale="1">
        <p:scale>
          <a:sx n="102" d="100"/>
          <a:sy n="102" d="100"/>
        </p:scale>
        <p:origin x="-3558"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Zarazaga Navarro" userId="S::szarazaga@fcirce.es::3d120633-b5e1-4aa4-9335-407903167109" providerId="AD" clId="Web-{CA98B77C-87A6-BCE5-B5F6-9E4BFEC15071}"/>
    <pc:docChg chg="modSld">
      <pc:chgData name="Sara Zarazaga Navarro" userId="S::szarazaga@fcirce.es::3d120633-b5e1-4aa4-9335-407903167109" providerId="AD" clId="Web-{CA98B77C-87A6-BCE5-B5F6-9E4BFEC15071}" dt="2019-07-24T13:00:20.570" v="0"/>
      <pc:docMkLst>
        <pc:docMk/>
      </pc:docMkLst>
      <pc:sldChg chg="modSp">
        <pc:chgData name="Sara Zarazaga Navarro" userId="S::szarazaga@fcirce.es::3d120633-b5e1-4aa4-9335-407903167109" providerId="AD" clId="Web-{CA98B77C-87A6-BCE5-B5F6-9E4BFEC15071}" dt="2019-07-24T13:00:20.570" v="0"/>
        <pc:sldMkLst>
          <pc:docMk/>
          <pc:sldMk cId="4168246240" sldId="295"/>
        </pc:sldMkLst>
        <pc:spChg chg="mod">
          <ac:chgData name="Sara Zarazaga Navarro" userId="S::szarazaga@fcirce.es::3d120633-b5e1-4aa4-9335-407903167109" providerId="AD" clId="Web-{CA98B77C-87A6-BCE5-B5F6-9E4BFEC15071}" dt="2019-07-24T13:00:20.570" v="0"/>
          <ac:spMkLst>
            <pc:docMk/>
            <pc:sldMk cId="4168246240" sldId="295"/>
            <ac:spMk id="3" creationId="{00000000-0000-0000-0000-000000000000}"/>
          </ac:spMkLst>
        </pc:spChg>
      </pc:sldChg>
    </pc:docChg>
  </pc:docChgLst>
  <pc:docChgLst>
    <pc:chgData name="Sara Zarazaga Navarro" userId="3d120633-b5e1-4aa4-9335-407903167109" providerId="ADAL" clId="{8DB0A5D8-2E99-44E8-BDE4-77B2B99F812E}"/>
    <pc:docChg chg="undo custSel addSld delSld modSld">
      <pc:chgData name="Sara Zarazaga Navarro" userId="3d120633-b5e1-4aa4-9335-407903167109" providerId="ADAL" clId="{8DB0A5D8-2E99-44E8-BDE4-77B2B99F812E}" dt="2019-07-24T12:59:06.659" v="59" actId="167"/>
      <pc:docMkLst>
        <pc:docMk/>
      </pc:docMkLst>
      <pc:sldChg chg="addSp delSp modSp">
        <pc:chgData name="Sara Zarazaga Navarro" userId="3d120633-b5e1-4aa4-9335-407903167109" providerId="ADAL" clId="{8DB0A5D8-2E99-44E8-BDE4-77B2B99F812E}" dt="2019-07-24T12:49:21.153" v="10" actId="478"/>
        <pc:sldMkLst>
          <pc:docMk/>
          <pc:sldMk cId="1648672644" sldId="277"/>
        </pc:sldMkLst>
        <pc:spChg chg="mod">
          <ac:chgData name="Sara Zarazaga Navarro" userId="3d120633-b5e1-4aa4-9335-407903167109" providerId="ADAL" clId="{8DB0A5D8-2E99-44E8-BDE4-77B2B99F812E}" dt="2019-07-24T12:49:19.097" v="9" actId="207"/>
          <ac:spMkLst>
            <pc:docMk/>
            <pc:sldMk cId="1648672644" sldId="277"/>
            <ac:spMk id="4" creationId="{00000000-0000-0000-0000-000000000000}"/>
          </ac:spMkLst>
        </pc:spChg>
        <pc:spChg chg="add del mod">
          <ac:chgData name="Sara Zarazaga Navarro" userId="3d120633-b5e1-4aa4-9335-407903167109" providerId="ADAL" clId="{8DB0A5D8-2E99-44E8-BDE4-77B2B99F812E}" dt="2019-07-24T12:49:21.153" v="10" actId="478"/>
          <ac:spMkLst>
            <pc:docMk/>
            <pc:sldMk cId="1648672644" sldId="277"/>
            <ac:spMk id="13" creationId="{4A751EA7-3124-4A4C-BF55-A2C5ACB43121}"/>
          </ac:spMkLst>
        </pc:spChg>
      </pc:sldChg>
      <pc:sldChg chg="modSp">
        <pc:chgData name="Sara Zarazaga Navarro" userId="3d120633-b5e1-4aa4-9335-407903167109" providerId="ADAL" clId="{8DB0A5D8-2E99-44E8-BDE4-77B2B99F812E}" dt="2019-07-24T12:50:23.207" v="22" actId="14100"/>
        <pc:sldMkLst>
          <pc:docMk/>
          <pc:sldMk cId="1610617624" sldId="278"/>
        </pc:sldMkLst>
        <pc:graphicFrameChg chg="mod">
          <ac:chgData name="Sara Zarazaga Navarro" userId="3d120633-b5e1-4aa4-9335-407903167109" providerId="ADAL" clId="{8DB0A5D8-2E99-44E8-BDE4-77B2B99F812E}" dt="2019-07-24T12:50:23.207" v="22" actId="14100"/>
          <ac:graphicFrameMkLst>
            <pc:docMk/>
            <pc:sldMk cId="1610617624" sldId="278"/>
            <ac:graphicFrameMk id="9" creationId="{00000000-0000-0000-0000-000000000000}"/>
          </ac:graphicFrameMkLst>
        </pc:graphicFrameChg>
      </pc:sldChg>
      <pc:sldChg chg="addSp delSp del">
        <pc:chgData name="Sara Zarazaga Navarro" userId="3d120633-b5e1-4aa4-9335-407903167109" providerId="ADAL" clId="{8DB0A5D8-2E99-44E8-BDE4-77B2B99F812E}" dt="2019-07-24T12:45:24.327" v="3" actId="2696"/>
        <pc:sldMkLst>
          <pc:docMk/>
          <pc:sldMk cId="3749282474" sldId="291"/>
        </pc:sldMkLst>
        <pc:spChg chg="add del">
          <ac:chgData name="Sara Zarazaga Navarro" userId="3d120633-b5e1-4aa4-9335-407903167109" providerId="ADAL" clId="{8DB0A5D8-2E99-44E8-BDE4-77B2B99F812E}" dt="2019-07-24T12:45:08.574" v="1"/>
          <ac:spMkLst>
            <pc:docMk/>
            <pc:sldMk cId="3749282474" sldId="291"/>
            <ac:spMk id="3" creationId="{F1F071D7-1B6C-4102-9C45-9FC752174440}"/>
          </ac:spMkLst>
        </pc:spChg>
      </pc:sldChg>
      <pc:sldChg chg="modSp">
        <pc:chgData name="Sara Zarazaga Navarro" userId="3d120633-b5e1-4aa4-9335-407903167109" providerId="ADAL" clId="{8DB0A5D8-2E99-44E8-BDE4-77B2B99F812E}" dt="2019-07-24T12:57:50.812" v="54" actId="207"/>
        <pc:sldMkLst>
          <pc:docMk/>
          <pc:sldMk cId="3433674326" sldId="304"/>
        </pc:sldMkLst>
        <pc:spChg chg="mod">
          <ac:chgData name="Sara Zarazaga Navarro" userId="3d120633-b5e1-4aa4-9335-407903167109" providerId="ADAL" clId="{8DB0A5D8-2E99-44E8-BDE4-77B2B99F812E}" dt="2019-07-24T12:57:50.812" v="54" actId="207"/>
          <ac:spMkLst>
            <pc:docMk/>
            <pc:sldMk cId="3433674326" sldId="304"/>
            <ac:spMk id="6" creationId="{00000000-0000-0000-0000-000000000000}"/>
          </ac:spMkLst>
        </pc:spChg>
      </pc:sldChg>
      <pc:sldChg chg="modSp">
        <pc:chgData name="Sara Zarazaga Navarro" userId="3d120633-b5e1-4aa4-9335-407903167109" providerId="ADAL" clId="{8DB0A5D8-2E99-44E8-BDE4-77B2B99F812E}" dt="2019-07-24T12:57:40.975" v="53" actId="207"/>
        <pc:sldMkLst>
          <pc:docMk/>
          <pc:sldMk cId="4188940147" sldId="306"/>
        </pc:sldMkLst>
        <pc:spChg chg="mod">
          <ac:chgData name="Sara Zarazaga Navarro" userId="3d120633-b5e1-4aa4-9335-407903167109" providerId="ADAL" clId="{8DB0A5D8-2E99-44E8-BDE4-77B2B99F812E}" dt="2019-07-24T12:57:40.975" v="53" actId="207"/>
          <ac:spMkLst>
            <pc:docMk/>
            <pc:sldMk cId="4188940147" sldId="306"/>
            <ac:spMk id="35" creationId="{00000000-0000-0000-0000-000000000000}"/>
          </ac:spMkLst>
        </pc:spChg>
        <pc:spChg chg="mod">
          <ac:chgData name="Sara Zarazaga Navarro" userId="3d120633-b5e1-4aa4-9335-407903167109" providerId="ADAL" clId="{8DB0A5D8-2E99-44E8-BDE4-77B2B99F812E}" dt="2019-07-24T12:57:40.975" v="53" actId="207"/>
          <ac:spMkLst>
            <pc:docMk/>
            <pc:sldMk cId="4188940147" sldId="306"/>
            <ac:spMk id="114" creationId="{00000000-0000-0000-0000-000000000000}"/>
          </ac:spMkLst>
        </pc:spChg>
        <pc:spChg chg="mod">
          <ac:chgData name="Sara Zarazaga Navarro" userId="3d120633-b5e1-4aa4-9335-407903167109" providerId="ADAL" clId="{8DB0A5D8-2E99-44E8-BDE4-77B2B99F812E}" dt="2019-07-24T12:57:40.975" v="53" actId="207"/>
          <ac:spMkLst>
            <pc:docMk/>
            <pc:sldMk cId="4188940147" sldId="306"/>
            <ac:spMk id="115" creationId="{00000000-0000-0000-0000-000000000000}"/>
          </ac:spMkLst>
        </pc:spChg>
        <pc:spChg chg="mod">
          <ac:chgData name="Sara Zarazaga Navarro" userId="3d120633-b5e1-4aa4-9335-407903167109" providerId="ADAL" clId="{8DB0A5D8-2E99-44E8-BDE4-77B2B99F812E}" dt="2019-07-24T12:57:40.975" v="53" actId="207"/>
          <ac:spMkLst>
            <pc:docMk/>
            <pc:sldMk cId="4188940147" sldId="306"/>
            <ac:spMk id="116" creationId="{00000000-0000-0000-0000-000000000000}"/>
          </ac:spMkLst>
        </pc:spChg>
        <pc:picChg chg="mod">
          <ac:chgData name="Sara Zarazaga Navarro" userId="3d120633-b5e1-4aa4-9335-407903167109" providerId="ADAL" clId="{8DB0A5D8-2E99-44E8-BDE4-77B2B99F812E}" dt="2019-07-24T12:51:06.581" v="23"/>
          <ac:picMkLst>
            <pc:docMk/>
            <pc:sldMk cId="4188940147" sldId="306"/>
            <ac:picMk id="1028" creationId="{00000000-0000-0000-0000-000000000000}"/>
          </ac:picMkLst>
        </pc:picChg>
        <pc:picChg chg="mod">
          <ac:chgData name="Sara Zarazaga Navarro" userId="3d120633-b5e1-4aa4-9335-407903167109" providerId="ADAL" clId="{8DB0A5D8-2E99-44E8-BDE4-77B2B99F812E}" dt="2019-07-24T12:51:10.116" v="24"/>
          <ac:picMkLst>
            <pc:docMk/>
            <pc:sldMk cId="4188940147" sldId="306"/>
            <ac:picMk id="1030" creationId="{00000000-0000-0000-0000-000000000000}"/>
          </ac:picMkLst>
        </pc:picChg>
        <pc:picChg chg="mod">
          <ac:chgData name="Sara Zarazaga Navarro" userId="3d120633-b5e1-4aa4-9335-407903167109" providerId="ADAL" clId="{8DB0A5D8-2E99-44E8-BDE4-77B2B99F812E}" dt="2019-07-24T12:51:13.654" v="25"/>
          <ac:picMkLst>
            <pc:docMk/>
            <pc:sldMk cId="4188940147" sldId="306"/>
            <ac:picMk id="1040" creationId="{00000000-0000-0000-0000-000000000000}"/>
          </ac:picMkLst>
        </pc:picChg>
      </pc:sldChg>
      <pc:sldChg chg="modSp">
        <pc:chgData name="Sara Zarazaga Navarro" userId="3d120633-b5e1-4aa4-9335-407903167109" providerId="ADAL" clId="{8DB0A5D8-2E99-44E8-BDE4-77B2B99F812E}" dt="2019-07-24T12:52:53.696" v="39" actId="207"/>
        <pc:sldMkLst>
          <pc:docMk/>
          <pc:sldMk cId="228137863" sldId="307"/>
        </pc:sldMkLst>
        <pc:spChg chg="mod">
          <ac:chgData name="Sara Zarazaga Navarro" userId="3d120633-b5e1-4aa4-9335-407903167109" providerId="ADAL" clId="{8DB0A5D8-2E99-44E8-BDE4-77B2B99F812E}" dt="2019-07-24T12:52:44.508" v="36" actId="207"/>
          <ac:spMkLst>
            <pc:docMk/>
            <pc:sldMk cId="228137863" sldId="307"/>
            <ac:spMk id="13" creationId="{00000000-0000-0000-0000-000000000000}"/>
          </ac:spMkLst>
        </pc:spChg>
        <pc:spChg chg="mod">
          <ac:chgData name="Sara Zarazaga Navarro" userId="3d120633-b5e1-4aa4-9335-407903167109" providerId="ADAL" clId="{8DB0A5D8-2E99-44E8-BDE4-77B2B99F812E}" dt="2019-07-24T12:52:46.724" v="37" actId="207"/>
          <ac:spMkLst>
            <pc:docMk/>
            <pc:sldMk cId="228137863" sldId="307"/>
            <ac:spMk id="20" creationId="{00000000-0000-0000-0000-000000000000}"/>
          </ac:spMkLst>
        </pc:spChg>
        <pc:spChg chg="mod">
          <ac:chgData name="Sara Zarazaga Navarro" userId="3d120633-b5e1-4aa4-9335-407903167109" providerId="ADAL" clId="{8DB0A5D8-2E99-44E8-BDE4-77B2B99F812E}" dt="2019-07-24T12:52:49.038" v="38" actId="207"/>
          <ac:spMkLst>
            <pc:docMk/>
            <pc:sldMk cId="228137863" sldId="307"/>
            <ac:spMk id="23" creationId="{00000000-0000-0000-0000-000000000000}"/>
          </ac:spMkLst>
        </pc:spChg>
        <pc:spChg chg="mod">
          <ac:chgData name="Sara Zarazaga Navarro" userId="3d120633-b5e1-4aa4-9335-407903167109" providerId="ADAL" clId="{8DB0A5D8-2E99-44E8-BDE4-77B2B99F812E}" dt="2019-07-24T12:52:53.696" v="39" actId="207"/>
          <ac:spMkLst>
            <pc:docMk/>
            <pc:sldMk cId="228137863" sldId="307"/>
            <ac:spMk id="25" creationId="{00000000-0000-0000-0000-000000000000}"/>
          </ac:spMkLst>
        </pc:spChg>
      </pc:sldChg>
      <pc:sldChg chg="modSp">
        <pc:chgData name="Sara Zarazaga Navarro" userId="3d120633-b5e1-4aa4-9335-407903167109" providerId="ADAL" clId="{8DB0A5D8-2E99-44E8-BDE4-77B2B99F812E}" dt="2019-07-24T12:57:03.132" v="43" actId="207"/>
        <pc:sldMkLst>
          <pc:docMk/>
          <pc:sldMk cId="2447837882" sldId="309"/>
        </pc:sldMkLst>
        <pc:spChg chg="mod">
          <ac:chgData name="Sara Zarazaga Navarro" userId="3d120633-b5e1-4aa4-9335-407903167109" providerId="ADAL" clId="{8DB0A5D8-2E99-44E8-BDE4-77B2B99F812E}" dt="2019-07-24T12:56:58.276" v="40" actId="207"/>
          <ac:spMkLst>
            <pc:docMk/>
            <pc:sldMk cId="2447837882" sldId="309"/>
            <ac:spMk id="11" creationId="{00000000-0000-0000-0000-000000000000}"/>
          </ac:spMkLst>
        </pc:spChg>
        <pc:spChg chg="mod">
          <ac:chgData name="Sara Zarazaga Navarro" userId="3d120633-b5e1-4aa4-9335-407903167109" providerId="ADAL" clId="{8DB0A5D8-2E99-44E8-BDE4-77B2B99F812E}" dt="2019-07-24T12:57:03.132" v="43" actId="207"/>
          <ac:spMkLst>
            <pc:docMk/>
            <pc:sldMk cId="2447837882" sldId="309"/>
            <ac:spMk id="15" creationId="{00000000-0000-0000-0000-000000000000}"/>
          </ac:spMkLst>
        </pc:spChg>
        <pc:picChg chg="mod">
          <ac:chgData name="Sara Zarazaga Navarro" userId="3d120633-b5e1-4aa4-9335-407903167109" providerId="ADAL" clId="{8DB0A5D8-2E99-44E8-BDE4-77B2B99F812E}" dt="2019-07-24T12:51:57.064" v="30" actId="1076"/>
          <ac:picMkLst>
            <pc:docMk/>
            <pc:sldMk cId="2447837882" sldId="309"/>
            <ac:picMk id="14" creationId="{00000000-0000-0000-0000-000000000000}"/>
          </ac:picMkLst>
        </pc:picChg>
      </pc:sldChg>
      <pc:sldChg chg="modSp">
        <pc:chgData name="Sara Zarazaga Navarro" userId="3d120633-b5e1-4aa4-9335-407903167109" providerId="ADAL" clId="{8DB0A5D8-2E99-44E8-BDE4-77B2B99F812E}" dt="2019-07-24T12:57:28.885" v="52" actId="1037"/>
        <pc:sldMkLst>
          <pc:docMk/>
          <pc:sldMk cId="1567115147" sldId="310"/>
        </pc:sldMkLst>
        <pc:spChg chg="mod">
          <ac:chgData name="Sara Zarazaga Navarro" userId="3d120633-b5e1-4aa4-9335-407903167109" providerId="ADAL" clId="{8DB0A5D8-2E99-44E8-BDE4-77B2B99F812E}" dt="2019-07-24T12:57:11.501" v="45" actId="207"/>
          <ac:spMkLst>
            <pc:docMk/>
            <pc:sldMk cId="1567115147" sldId="310"/>
            <ac:spMk id="7" creationId="{00000000-0000-0000-0000-000000000000}"/>
          </ac:spMkLst>
        </pc:spChg>
        <pc:picChg chg="mod">
          <ac:chgData name="Sara Zarazaga Navarro" userId="3d120633-b5e1-4aa4-9335-407903167109" providerId="ADAL" clId="{8DB0A5D8-2E99-44E8-BDE4-77B2B99F812E}" dt="2019-07-24T12:57:26.433" v="49" actId="1076"/>
          <ac:picMkLst>
            <pc:docMk/>
            <pc:sldMk cId="1567115147" sldId="310"/>
            <ac:picMk id="4098" creationId="{00000000-0000-0000-0000-000000000000}"/>
          </ac:picMkLst>
        </pc:picChg>
        <pc:picChg chg="mod">
          <ac:chgData name="Sara Zarazaga Navarro" userId="3d120633-b5e1-4aa4-9335-407903167109" providerId="ADAL" clId="{8DB0A5D8-2E99-44E8-BDE4-77B2B99F812E}" dt="2019-07-24T12:57:28.885" v="52" actId="1037"/>
          <ac:picMkLst>
            <pc:docMk/>
            <pc:sldMk cId="1567115147" sldId="310"/>
            <ac:picMk id="4099" creationId="{00000000-0000-0000-0000-000000000000}"/>
          </ac:picMkLst>
        </pc:picChg>
      </pc:sldChg>
      <pc:sldChg chg="addSp delSp modSp">
        <pc:chgData name="Sara Zarazaga Navarro" userId="3d120633-b5e1-4aa4-9335-407903167109" providerId="ADAL" clId="{8DB0A5D8-2E99-44E8-BDE4-77B2B99F812E}" dt="2019-07-24T12:59:06.659" v="59" actId="167"/>
        <pc:sldMkLst>
          <pc:docMk/>
          <pc:sldMk cId="1339018929" sldId="311"/>
        </pc:sldMkLst>
        <pc:spChg chg="mod">
          <ac:chgData name="Sara Zarazaga Navarro" userId="3d120633-b5e1-4aa4-9335-407903167109" providerId="ADAL" clId="{8DB0A5D8-2E99-44E8-BDE4-77B2B99F812E}" dt="2019-07-24T12:58:00.625" v="55" actId="207"/>
          <ac:spMkLst>
            <pc:docMk/>
            <pc:sldMk cId="1339018929" sldId="311"/>
            <ac:spMk id="3" creationId="{00000000-0000-0000-0000-000000000000}"/>
          </ac:spMkLst>
        </pc:spChg>
        <pc:picChg chg="add ord">
          <ac:chgData name="Sara Zarazaga Navarro" userId="3d120633-b5e1-4aa4-9335-407903167109" providerId="ADAL" clId="{8DB0A5D8-2E99-44E8-BDE4-77B2B99F812E}" dt="2019-07-24T12:59:06.659" v="59" actId="167"/>
          <ac:picMkLst>
            <pc:docMk/>
            <pc:sldMk cId="1339018929" sldId="311"/>
            <ac:picMk id="16" creationId="{FE316D5E-4918-4AB0-980B-7E2A547D3F62}"/>
          </ac:picMkLst>
        </pc:picChg>
        <pc:picChg chg="del">
          <ac:chgData name="Sara Zarazaga Navarro" userId="3d120633-b5e1-4aa4-9335-407903167109" providerId="ADAL" clId="{8DB0A5D8-2E99-44E8-BDE4-77B2B99F812E}" dt="2019-07-24T12:59:02.886" v="56" actId="478"/>
          <ac:picMkLst>
            <pc:docMk/>
            <pc:sldMk cId="1339018929" sldId="311"/>
            <ac:picMk id="17" creationId="{DE6920DB-8FB9-4D95-9968-B61F5451F9BF}"/>
          </ac:picMkLst>
        </pc:picChg>
      </pc:sldChg>
      <pc:sldChg chg="modSp">
        <pc:chgData name="Sara Zarazaga Navarro" userId="3d120633-b5e1-4aa4-9335-407903167109" providerId="ADAL" clId="{8DB0A5D8-2E99-44E8-BDE4-77B2B99F812E}" dt="2019-07-24T12:49:41.492" v="14" actId="207"/>
        <pc:sldMkLst>
          <pc:docMk/>
          <pc:sldMk cId="3486865475" sldId="312"/>
        </pc:sldMkLst>
        <pc:spChg chg="mod">
          <ac:chgData name="Sara Zarazaga Navarro" userId="3d120633-b5e1-4aa4-9335-407903167109" providerId="ADAL" clId="{8DB0A5D8-2E99-44E8-BDE4-77B2B99F812E}" dt="2019-07-24T12:49:41.492" v="14" actId="207"/>
          <ac:spMkLst>
            <pc:docMk/>
            <pc:sldMk cId="3486865475" sldId="312"/>
            <ac:spMk id="4" creationId="{00000000-0000-0000-0000-000000000000}"/>
          </ac:spMkLst>
        </pc:spChg>
      </pc:sldChg>
      <pc:sldChg chg="add">
        <pc:chgData name="Sara Zarazaga Navarro" userId="3d120633-b5e1-4aa4-9335-407903167109" providerId="ADAL" clId="{8DB0A5D8-2E99-44E8-BDE4-77B2B99F812E}" dt="2019-07-24T12:45:22.910" v="2"/>
        <pc:sldMkLst>
          <pc:docMk/>
          <pc:sldMk cId="4051448276" sldId="342"/>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0.12147894686706427"/>
          <c:w val="0.78344831491532818"/>
          <c:h val="0.65539914175055936"/>
        </c:manualLayout>
      </c:layout>
      <c:lineChart>
        <c:grouping val="standard"/>
        <c:varyColors val="0"/>
        <c:ser>
          <c:idx val="0"/>
          <c:order val="0"/>
          <c:tx>
            <c:strRef>
              <c:f>Feuil1!$A$16</c:f>
              <c:strCache>
                <c:ptCount val="1"/>
                <c:pt idx="0">
                  <c:v>Before ECM</c:v>
                </c:pt>
              </c:strCache>
            </c:strRef>
          </c:tx>
          <c:marker>
            <c:symbol val="none"/>
          </c:marker>
          <c:cat>
            <c:strRef>
              <c:f>Feuil1!$B$15:$M$15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Feuil1!$B$16:$M$16</c:f>
              <c:numCache>
                <c:formatCode>General</c:formatCode>
                <c:ptCount val="12"/>
                <c:pt idx="0">
                  <c:v>485</c:v>
                </c:pt>
                <c:pt idx="1">
                  <c:v>497</c:v>
                </c:pt>
                <c:pt idx="2">
                  <c:v>503</c:v>
                </c:pt>
                <c:pt idx="3">
                  <c:v>506</c:v>
                </c:pt>
                <c:pt idx="4">
                  <c:v>500</c:v>
                </c:pt>
                <c:pt idx="5">
                  <c:v>479</c:v>
                </c:pt>
                <c:pt idx="6">
                  <c:v>461</c:v>
                </c:pt>
                <c:pt idx="7">
                  <c:v>450</c:v>
                </c:pt>
                <c:pt idx="8">
                  <c:v>458</c:v>
                </c:pt>
                <c:pt idx="9">
                  <c:v>482</c:v>
                </c:pt>
                <c:pt idx="10">
                  <c:v>500</c:v>
                </c:pt>
                <c:pt idx="11">
                  <c:v>491</c:v>
                </c:pt>
              </c:numCache>
            </c:numRef>
          </c:val>
          <c:smooth val="0"/>
          <c:extLst>
            <c:ext xmlns:c16="http://schemas.microsoft.com/office/drawing/2014/chart" uri="{C3380CC4-5D6E-409C-BE32-E72D297353CC}">
              <c16:uniqueId val="{00000000-55D8-4D4D-93B5-5D4B94A3DF31}"/>
            </c:ext>
          </c:extLst>
        </c:ser>
        <c:ser>
          <c:idx val="1"/>
          <c:order val="1"/>
          <c:tx>
            <c:strRef>
              <c:f>Feuil1!$A$17</c:f>
              <c:strCache>
                <c:ptCount val="1"/>
                <c:pt idx="0">
                  <c:v>After ECM</c:v>
                </c:pt>
              </c:strCache>
            </c:strRef>
          </c:tx>
          <c:marker>
            <c:symbol val="none"/>
          </c:marker>
          <c:cat>
            <c:strRef>
              <c:f>Feuil1!$B$15:$M$15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Feuil1!$B$17:$M$17</c:f>
              <c:numCache>
                <c:formatCode>General</c:formatCode>
                <c:ptCount val="12"/>
                <c:pt idx="0">
                  <c:v>339</c:v>
                </c:pt>
                <c:pt idx="1">
                  <c:v>323</c:v>
                </c:pt>
                <c:pt idx="2">
                  <c:v>327</c:v>
                </c:pt>
                <c:pt idx="3">
                  <c:v>329</c:v>
                </c:pt>
                <c:pt idx="4">
                  <c:v>325</c:v>
                </c:pt>
                <c:pt idx="5">
                  <c:v>335</c:v>
                </c:pt>
                <c:pt idx="6">
                  <c:v>323</c:v>
                </c:pt>
                <c:pt idx="7">
                  <c:v>315</c:v>
                </c:pt>
                <c:pt idx="8">
                  <c:v>320</c:v>
                </c:pt>
                <c:pt idx="9">
                  <c:v>337</c:v>
                </c:pt>
                <c:pt idx="10">
                  <c:v>350</c:v>
                </c:pt>
                <c:pt idx="11">
                  <c:v>344</c:v>
                </c:pt>
              </c:numCache>
            </c:numRef>
          </c:val>
          <c:smooth val="0"/>
          <c:extLst>
            <c:ext xmlns:c16="http://schemas.microsoft.com/office/drawing/2014/chart" uri="{C3380CC4-5D6E-409C-BE32-E72D297353CC}">
              <c16:uniqueId val="{00000001-55D8-4D4D-93B5-5D4B94A3DF31}"/>
            </c:ext>
          </c:extLst>
        </c:ser>
        <c:dLbls>
          <c:showLegendKey val="0"/>
          <c:showVal val="0"/>
          <c:showCatName val="0"/>
          <c:showSerName val="0"/>
          <c:showPercent val="0"/>
          <c:showBubbleSize val="0"/>
        </c:dLbls>
        <c:smooth val="0"/>
        <c:axId val="190151680"/>
        <c:axId val="190161664"/>
      </c:lineChart>
      <c:catAx>
        <c:axId val="190151680"/>
        <c:scaling>
          <c:orientation val="minMax"/>
        </c:scaling>
        <c:delete val="0"/>
        <c:axPos val="b"/>
        <c:numFmt formatCode="General" sourceLinked="0"/>
        <c:majorTickMark val="out"/>
        <c:minorTickMark val="none"/>
        <c:tickLblPos val="nextTo"/>
        <c:crossAx val="190161664"/>
        <c:crosses val="autoZero"/>
        <c:auto val="1"/>
        <c:lblAlgn val="ctr"/>
        <c:lblOffset val="100"/>
        <c:noMultiLvlLbl val="0"/>
      </c:catAx>
      <c:valAx>
        <c:axId val="190161664"/>
        <c:scaling>
          <c:orientation val="minMax"/>
          <c:max val="550"/>
          <c:min val="250"/>
        </c:scaling>
        <c:delete val="0"/>
        <c:axPos val="l"/>
        <c:majorGridlines/>
        <c:title>
          <c:tx>
            <c:rich>
              <a:bodyPr rot="-5400000" vert="horz"/>
              <a:lstStyle/>
              <a:p>
                <a:pPr>
                  <a:defRPr/>
                </a:pPr>
                <a:r>
                  <a:rPr lang="fr-FR" sz="1100"/>
                  <a:t>kWh</a:t>
                </a:r>
              </a:p>
            </c:rich>
          </c:tx>
          <c:overlay val="0"/>
        </c:title>
        <c:numFmt formatCode="General" sourceLinked="1"/>
        <c:majorTickMark val="out"/>
        <c:minorTickMark val="none"/>
        <c:tickLblPos val="nextTo"/>
        <c:crossAx val="190151680"/>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E4DEC8-5562-4B2E-B3B5-2685D10F80CC}" type="doc">
      <dgm:prSet loTypeId="urn:microsoft.com/office/officeart/2005/8/layout/vList3" loCatId="picture" qsTypeId="urn:microsoft.com/office/officeart/2005/8/quickstyle/simple1" qsCatId="simple" csTypeId="urn:microsoft.com/office/officeart/2005/8/colors/accent1_3" csCatId="accent1" phldr="1"/>
      <dgm:spPr/>
    </dgm:pt>
    <dgm:pt modelId="{1403A187-C095-409E-B63F-43B407FEE1C7}">
      <dgm:prSet phldrT="[Texte]" custT="1"/>
      <dgm:spPr>
        <a:solidFill>
          <a:srgbClr val="178087"/>
        </a:solidFill>
      </dgm:spPr>
      <dgm:t>
        <a:bodyPr/>
        <a:lstStyle/>
        <a:p>
          <a:pPr algn="l"/>
          <a:r>
            <a:rPr lang="es-ES" sz="1200" b="1" u="none" noProof="0" dirty="0">
              <a:effectLst>
                <a:outerShdw blurRad="38100" dist="38100" dir="2700000" algn="tl">
                  <a:srgbClr val="000000">
                    <a:alpha val="43137"/>
                  </a:srgbClr>
                </a:outerShdw>
              </a:effectLst>
            </a:rPr>
            <a:t>  Efluentes líquidos</a:t>
          </a:r>
          <a:r>
            <a:rPr lang="es-ES" sz="1200" dirty="0"/>
            <a:t>:</a:t>
          </a:r>
        </a:p>
        <a:p>
          <a:r>
            <a:rPr lang="es-ES" sz="1200" b="0" i="1" noProof="0" dirty="0"/>
            <a:t>Muy bajas temperaturas (30 ° C): aguas residuales residenciales.</a:t>
          </a:r>
        </a:p>
        <a:p>
          <a:r>
            <a:rPr lang="es-ES" sz="1200" b="0" i="1" noProof="0" dirty="0"/>
            <a:t>Temperaturas bajas (30 a 60 ° C): agua de refrigeración (compresores de aire, horno de inductancia) y lavado.</a:t>
          </a:r>
        </a:p>
        <a:p>
          <a:r>
            <a:rPr lang="es-ES" sz="1200" b="0" i="1" noProof="0" dirty="0"/>
            <a:t>Temperaturas medias (70 a 100 ° C): agua de refrigeración (habitaciones a alta temperatura, moldes de fundición, etc.)</a:t>
          </a:r>
        </a:p>
        <a:p>
          <a:r>
            <a:rPr lang="es-ES" sz="1200" b="0" i="1" noProof="0" dirty="0"/>
            <a:t>Alta temperatura (100 a 130 ° C): purgas de calderas, condensados de vapor, etc</a:t>
          </a:r>
          <a:r>
            <a:rPr lang="es-ES" sz="1100" b="0" i="1" noProof="0" dirty="0"/>
            <a:t>.</a:t>
          </a:r>
          <a:endParaRPr lang="es-ES" sz="1100" i="0" noProof="0" dirty="0"/>
        </a:p>
      </dgm:t>
    </dgm:pt>
    <dgm:pt modelId="{EDDC7756-8FE6-48B0-8E6B-812B44073B62}" type="parTrans" cxnId="{DE9612A3-7452-45CB-BE9C-F3DE84E71EF1}">
      <dgm:prSet/>
      <dgm:spPr/>
      <dgm:t>
        <a:bodyPr/>
        <a:lstStyle/>
        <a:p>
          <a:endParaRPr lang="fr-FR"/>
        </a:p>
      </dgm:t>
    </dgm:pt>
    <dgm:pt modelId="{E5F405DF-C98E-46CE-90D4-718976C4A77D}" type="sibTrans" cxnId="{DE9612A3-7452-45CB-BE9C-F3DE84E71EF1}">
      <dgm:prSet/>
      <dgm:spPr/>
      <dgm:t>
        <a:bodyPr/>
        <a:lstStyle/>
        <a:p>
          <a:endParaRPr lang="fr-FR"/>
        </a:p>
      </dgm:t>
    </dgm:pt>
    <dgm:pt modelId="{34A4878A-DDDA-4DB3-8FA0-C707C2E19207}">
      <dgm:prSet phldrT="[Texte]" custT="1"/>
      <dgm:spPr>
        <a:solidFill>
          <a:srgbClr val="42AEB6"/>
        </a:solidFill>
      </dgm:spPr>
      <dgm:t>
        <a:bodyPr/>
        <a:lstStyle/>
        <a:p>
          <a:pPr algn="l"/>
          <a:r>
            <a:rPr lang="es-ES" sz="1300" b="1" noProof="0" dirty="0">
              <a:effectLst>
                <a:outerShdw blurRad="38100" dist="38100" dir="2700000" algn="tl">
                  <a:srgbClr val="000000">
                    <a:alpha val="43137"/>
                  </a:srgbClr>
                </a:outerShdw>
              </a:effectLst>
            </a:rPr>
            <a:t>Descargas de gas</a:t>
          </a:r>
          <a:r>
            <a:rPr lang="en-US" sz="1300" b="1" noProof="0" dirty="0">
              <a:effectLst>
                <a:outerShdw blurRad="38100" dist="38100" dir="2700000" algn="tl">
                  <a:srgbClr val="000000">
                    <a:alpha val="43137"/>
                  </a:srgbClr>
                </a:outerShdw>
              </a:effectLst>
            </a:rPr>
            <a:t>:</a:t>
          </a:r>
        </a:p>
        <a:p>
          <a:pPr algn="l"/>
          <a:r>
            <a:rPr lang="es-ES" sz="1300" i="1" noProof="0" dirty="0"/>
            <a:t>Temperaturas muy bajas (30 ° C): Aire acondicionado.</a:t>
          </a:r>
        </a:p>
        <a:p>
          <a:r>
            <a:rPr lang="es-ES" sz="1300" i="1" noProof="0" dirty="0"/>
            <a:t>Temperaturas bajas (30 a 60 ° C): aire caliente de secador, compresor y enfriamiento de la habitación</a:t>
          </a:r>
        </a:p>
        <a:p>
          <a:r>
            <a:rPr lang="es-ES" sz="1300" i="1" noProof="0" dirty="0"/>
            <a:t>Temperaturas medias (70 a 100 ° C): Condensación.</a:t>
          </a:r>
        </a:p>
        <a:p>
          <a:r>
            <a:rPr lang="es-ES" sz="1300" i="1" noProof="0" dirty="0"/>
            <a:t>Temperatura alta (100 a 130 ° C): vapor de proceso.</a:t>
          </a:r>
          <a:endParaRPr lang="fr-FR" sz="1300" dirty="0"/>
        </a:p>
      </dgm:t>
    </dgm:pt>
    <dgm:pt modelId="{F22FE252-1562-44CC-94D8-61138F995878}" type="parTrans" cxnId="{42E588F0-3CD9-47E6-876B-2EFE121FC23E}">
      <dgm:prSet/>
      <dgm:spPr/>
      <dgm:t>
        <a:bodyPr/>
        <a:lstStyle/>
        <a:p>
          <a:endParaRPr lang="fr-FR"/>
        </a:p>
      </dgm:t>
    </dgm:pt>
    <dgm:pt modelId="{C5E1800E-DC1E-41CB-99EA-D7F3E51F6578}" type="sibTrans" cxnId="{42E588F0-3CD9-47E6-876B-2EFE121FC23E}">
      <dgm:prSet/>
      <dgm:spPr/>
      <dgm:t>
        <a:bodyPr/>
        <a:lstStyle/>
        <a:p>
          <a:endParaRPr lang="fr-FR"/>
        </a:p>
      </dgm:t>
    </dgm:pt>
    <dgm:pt modelId="{02890A15-507D-4F1C-85D8-8330CE3BD972}">
      <dgm:prSet phldrT="[Texte]" custT="1"/>
      <dgm:spPr>
        <a:solidFill>
          <a:srgbClr val="97BABD"/>
        </a:solidFill>
      </dgm:spPr>
      <dgm:t>
        <a:bodyPr/>
        <a:lstStyle/>
        <a:p>
          <a:pPr algn="l"/>
          <a:r>
            <a:rPr lang="es-ES" sz="1300" b="1" noProof="0" dirty="0">
              <a:effectLst>
                <a:outerShdw blurRad="38100" dist="38100" dir="2700000" algn="tl">
                  <a:srgbClr val="000000">
                    <a:alpha val="43137"/>
                  </a:srgbClr>
                </a:outerShdw>
              </a:effectLst>
            </a:rPr>
            <a:t>Emisiones difusas</a:t>
          </a:r>
        </a:p>
        <a:p>
          <a:pPr algn="l"/>
          <a:r>
            <a:rPr lang="es-ES" sz="1300" dirty="0"/>
            <a:t>Defectos de aislamiento de tuberías, paredes y aberturas no cerradas.</a:t>
          </a:r>
          <a:endParaRPr lang="fr-FR" sz="1300" dirty="0"/>
        </a:p>
      </dgm:t>
    </dgm:pt>
    <dgm:pt modelId="{19C5EEB0-7F6B-4FA6-86A8-7A9AF167C7A6}" type="parTrans" cxnId="{4B6320DE-B482-4AA9-A888-884FDC8F5336}">
      <dgm:prSet/>
      <dgm:spPr/>
      <dgm:t>
        <a:bodyPr/>
        <a:lstStyle/>
        <a:p>
          <a:endParaRPr lang="fr-FR"/>
        </a:p>
      </dgm:t>
    </dgm:pt>
    <dgm:pt modelId="{464F1E3D-6294-4E41-8D20-C4C52213F522}" type="sibTrans" cxnId="{4B6320DE-B482-4AA9-A888-884FDC8F5336}">
      <dgm:prSet/>
      <dgm:spPr/>
      <dgm:t>
        <a:bodyPr/>
        <a:lstStyle/>
        <a:p>
          <a:endParaRPr lang="fr-FR"/>
        </a:p>
      </dgm:t>
    </dgm:pt>
    <dgm:pt modelId="{9FEE9426-D370-4E78-92F6-033FD41DD091}" type="pres">
      <dgm:prSet presAssocID="{3CE4DEC8-5562-4B2E-B3B5-2685D10F80CC}" presName="linearFlow" presStyleCnt="0">
        <dgm:presLayoutVars>
          <dgm:dir/>
          <dgm:resizeHandles val="exact"/>
        </dgm:presLayoutVars>
      </dgm:prSet>
      <dgm:spPr/>
    </dgm:pt>
    <dgm:pt modelId="{D96AE5E2-C968-47BB-BF98-CA293B385E20}" type="pres">
      <dgm:prSet presAssocID="{1403A187-C095-409E-B63F-43B407FEE1C7}" presName="composite" presStyleCnt="0"/>
      <dgm:spPr/>
    </dgm:pt>
    <dgm:pt modelId="{4C313318-69C1-4F64-A17F-E2023AD89716}" type="pres">
      <dgm:prSet presAssocID="{1403A187-C095-409E-B63F-43B407FEE1C7}" presName="imgShp" presStyleLbl="fgImgPlace1" presStyleIdx="0" presStyleCnt="3" custScaleX="90909" custScaleY="90909" custLinFactNeighborX="-74655"/>
      <dgm:spPr>
        <a:blipFill>
          <a:blip xmlns:r="http://schemas.openxmlformats.org/officeDocument/2006/relationships" r:embed="rId1"/>
          <a:srcRect/>
          <a:stretch>
            <a:fillRect/>
          </a:stretch>
        </a:blipFill>
      </dgm:spPr>
    </dgm:pt>
    <dgm:pt modelId="{43C79173-968F-4D36-A106-6E2BDC01B3B9}" type="pres">
      <dgm:prSet presAssocID="{1403A187-C095-409E-B63F-43B407FEE1C7}" presName="txShp" presStyleLbl="node1" presStyleIdx="0" presStyleCnt="3" custScaleX="120857" custScaleY="224189" custLinFactNeighborX="-174" custLinFactNeighborY="-62">
        <dgm:presLayoutVars>
          <dgm:bulletEnabled val="1"/>
        </dgm:presLayoutVars>
      </dgm:prSet>
      <dgm:spPr/>
    </dgm:pt>
    <dgm:pt modelId="{F8FAC425-194F-4515-8C19-6332F5D06966}" type="pres">
      <dgm:prSet presAssocID="{E5F405DF-C98E-46CE-90D4-718976C4A77D}" presName="spacing" presStyleCnt="0"/>
      <dgm:spPr/>
    </dgm:pt>
    <dgm:pt modelId="{E14A7C6E-95E3-49F7-9DEB-371A7DAB478A}" type="pres">
      <dgm:prSet presAssocID="{34A4878A-DDDA-4DB3-8FA0-C707C2E19207}" presName="composite" presStyleCnt="0"/>
      <dgm:spPr/>
    </dgm:pt>
    <dgm:pt modelId="{C93529E0-CB1B-4E9D-926C-D24AFE1BD24F}" type="pres">
      <dgm:prSet presAssocID="{34A4878A-DDDA-4DB3-8FA0-C707C2E19207}" presName="imgShp" presStyleLbl="fgImgPlace1" presStyleIdx="1" presStyleCnt="3" custScaleX="90909" custScaleY="90909" custLinFactNeighborX="-65285"/>
      <dgm:spPr>
        <a:blipFill>
          <a:blip xmlns:r="http://schemas.openxmlformats.org/officeDocument/2006/relationships" r:embed="rId2"/>
          <a:srcRect/>
          <a:stretch>
            <a:fillRect/>
          </a:stretch>
        </a:blipFill>
      </dgm:spPr>
    </dgm:pt>
    <dgm:pt modelId="{CAB9C0BB-D3C0-46F6-933E-D97C2A65A33E}" type="pres">
      <dgm:prSet presAssocID="{34A4878A-DDDA-4DB3-8FA0-C707C2E19207}" presName="txShp" presStyleLbl="node1" presStyleIdx="1" presStyleCnt="3" custScaleX="122354" custScaleY="190840" custLinFactNeighborX="-687">
        <dgm:presLayoutVars>
          <dgm:bulletEnabled val="1"/>
        </dgm:presLayoutVars>
      </dgm:prSet>
      <dgm:spPr/>
    </dgm:pt>
    <dgm:pt modelId="{455D5FB2-2AA3-4AAA-B2AE-479A51A7DF10}" type="pres">
      <dgm:prSet presAssocID="{C5E1800E-DC1E-41CB-99EA-D7F3E51F6578}" presName="spacing" presStyleCnt="0"/>
      <dgm:spPr/>
    </dgm:pt>
    <dgm:pt modelId="{C73E9E43-AD3B-45DA-97D1-B4998BAA1F0A}" type="pres">
      <dgm:prSet presAssocID="{02890A15-507D-4F1C-85D8-8330CE3BD972}" presName="composite" presStyleCnt="0"/>
      <dgm:spPr/>
    </dgm:pt>
    <dgm:pt modelId="{7D33B951-C1E2-4361-AACE-7DDA850C147D}" type="pres">
      <dgm:prSet presAssocID="{02890A15-507D-4F1C-85D8-8330CE3BD972}" presName="imgShp" presStyleLbl="fgImgPlace1" presStyleIdx="2" presStyleCnt="3" custScaleX="90909" custScaleY="90909" custLinFactNeighborX="-65285"/>
      <dgm:spPr>
        <a:blipFill>
          <a:blip xmlns:r="http://schemas.openxmlformats.org/officeDocument/2006/relationships" r:embed="rId3"/>
          <a:srcRect/>
          <a:stretch>
            <a:fillRect/>
          </a:stretch>
        </a:blipFill>
      </dgm:spPr>
    </dgm:pt>
    <dgm:pt modelId="{C0CFFF8B-355E-465A-8A83-3B8477CE45DE}" type="pres">
      <dgm:prSet presAssocID="{02890A15-507D-4F1C-85D8-8330CE3BD972}" presName="txShp" presStyleLbl="node1" presStyleIdx="2" presStyleCnt="3" custScaleX="122353">
        <dgm:presLayoutVars>
          <dgm:bulletEnabled val="1"/>
        </dgm:presLayoutVars>
      </dgm:prSet>
      <dgm:spPr/>
    </dgm:pt>
  </dgm:ptLst>
  <dgm:cxnLst>
    <dgm:cxn modelId="{5E09C93A-7F4D-4B50-8213-D05C544D9345}" type="presOf" srcId="{3CE4DEC8-5562-4B2E-B3B5-2685D10F80CC}" destId="{9FEE9426-D370-4E78-92F6-033FD41DD091}" srcOrd="0" destOrd="0" presId="urn:microsoft.com/office/officeart/2005/8/layout/vList3"/>
    <dgm:cxn modelId="{8DDB4374-2C98-4881-BA13-4BF37D73B790}" type="presOf" srcId="{02890A15-507D-4F1C-85D8-8330CE3BD972}" destId="{C0CFFF8B-355E-465A-8A83-3B8477CE45DE}" srcOrd="0" destOrd="0" presId="urn:microsoft.com/office/officeart/2005/8/layout/vList3"/>
    <dgm:cxn modelId="{DCF1DE92-6EFE-4751-9BAF-BEB56B91D23C}" type="presOf" srcId="{1403A187-C095-409E-B63F-43B407FEE1C7}" destId="{43C79173-968F-4D36-A106-6E2BDC01B3B9}" srcOrd="0" destOrd="0" presId="urn:microsoft.com/office/officeart/2005/8/layout/vList3"/>
    <dgm:cxn modelId="{DE9612A3-7452-45CB-BE9C-F3DE84E71EF1}" srcId="{3CE4DEC8-5562-4B2E-B3B5-2685D10F80CC}" destId="{1403A187-C095-409E-B63F-43B407FEE1C7}" srcOrd="0" destOrd="0" parTransId="{EDDC7756-8FE6-48B0-8E6B-812B44073B62}" sibTransId="{E5F405DF-C98E-46CE-90D4-718976C4A77D}"/>
    <dgm:cxn modelId="{5729C0C0-5134-40A9-94D1-D08A63B32418}" type="presOf" srcId="{34A4878A-DDDA-4DB3-8FA0-C707C2E19207}" destId="{CAB9C0BB-D3C0-46F6-933E-D97C2A65A33E}" srcOrd="0" destOrd="0" presId="urn:microsoft.com/office/officeart/2005/8/layout/vList3"/>
    <dgm:cxn modelId="{4B6320DE-B482-4AA9-A888-884FDC8F5336}" srcId="{3CE4DEC8-5562-4B2E-B3B5-2685D10F80CC}" destId="{02890A15-507D-4F1C-85D8-8330CE3BD972}" srcOrd="2" destOrd="0" parTransId="{19C5EEB0-7F6B-4FA6-86A8-7A9AF167C7A6}" sibTransId="{464F1E3D-6294-4E41-8D20-C4C52213F522}"/>
    <dgm:cxn modelId="{42E588F0-3CD9-47E6-876B-2EFE121FC23E}" srcId="{3CE4DEC8-5562-4B2E-B3B5-2685D10F80CC}" destId="{34A4878A-DDDA-4DB3-8FA0-C707C2E19207}" srcOrd="1" destOrd="0" parTransId="{F22FE252-1562-44CC-94D8-61138F995878}" sibTransId="{C5E1800E-DC1E-41CB-99EA-D7F3E51F6578}"/>
    <dgm:cxn modelId="{D5A7E986-5396-4F42-A591-82031B6F3A16}" type="presParOf" srcId="{9FEE9426-D370-4E78-92F6-033FD41DD091}" destId="{D96AE5E2-C968-47BB-BF98-CA293B385E20}" srcOrd="0" destOrd="0" presId="urn:microsoft.com/office/officeart/2005/8/layout/vList3"/>
    <dgm:cxn modelId="{861E69D6-9EB3-4173-877F-A0C8322C40B1}" type="presParOf" srcId="{D96AE5E2-C968-47BB-BF98-CA293B385E20}" destId="{4C313318-69C1-4F64-A17F-E2023AD89716}" srcOrd="0" destOrd="0" presId="urn:microsoft.com/office/officeart/2005/8/layout/vList3"/>
    <dgm:cxn modelId="{62170420-8816-483A-9DF2-2497567C170A}" type="presParOf" srcId="{D96AE5E2-C968-47BB-BF98-CA293B385E20}" destId="{43C79173-968F-4D36-A106-6E2BDC01B3B9}" srcOrd="1" destOrd="0" presId="urn:microsoft.com/office/officeart/2005/8/layout/vList3"/>
    <dgm:cxn modelId="{C436B9B8-63A1-4E46-B2FE-90A3B9FB4170}" type="presParOf" srcId="{9FEE9426-D370-4E78-92F6-033FD41DD091}" destId="{F8FAC425-194F-4515-8C19-6332F5D06966}" srcOrd="1" destOrd="0" presId="urn:microsoft.com/office/officeart/2005/8/layout/vList3"/>
    <dgm:cxn modelId="{93912D90-2E3C-4346-9012-09C4A0610E7F}" type="presParOf" srcId="{9FEE9426-D370-4E78-92F6-033FD41DD091}" destId="{E14A7C6E-95E3-49F7-9DEB-371A7DAB478A}" srcOrd="2" destOrd="0" presId="urn:microsoft.com/office/officeart/2005/8/layout/vList3"/>
    <dgm:cxn modelId="{26BB56CB-E497-497C-8766-16A9D422EB11}" type="presParOf" srcId="{E14A7C6E-95E3-49F7-9DEB-371A7DAB478A}" destId="{C93529E0-CB1B-4E9D-926C-D24AFE1BD24F}" srcOrd="0" destOrd="0" presId="urn:microsoft.com/office/officeart/2005/8/layout/vList3"/>
    <dgm:cxn modelId="{879CD711-786D-400D-8C3C-DD14DC81E636}" type="presParOf" srcId="{E14A7C6E-95E3-49F7-9DEB-371A7DAB478A}" destId="{CAB9C0BB-D3C0-46F6-933E-D97C2A65A33E}" srcOrd="1" destOrd="0" presId="urn:microsoft.com/office/officeart/2005/8/layout/vList3"/>
    <dgm:cxn modelId="{811A24BB-C8D4-4DEF-B12D-77422D93469D}" type="presParOf" srcId="{9FEE9426-D370-4E78-92F6-033FD41DD091}" destId="{455D5FB2-2AA3-4AAA-B2AE-479A51A7DF10}" srcOrd="3" destOrd="0" presId="urn:microsoft.com/office/officeart/2005/8/layout/vList3"/>
    <dgm:cxn modelId="{5CBADBCF-6E8F-4773-A95A-5785DF2D8F19}" type="presParOf" srcId="{9FEE9426-D370-4E78-92F6-033FD41DD091}" destId="{C73E9E43-AD3B-45DA-97D1-B4998BAA1F0A}" srcOrd="4" destOrd="0" presId="urn:microsoft.com/office/officeart/2005/8/layout/vList3"/>
    <dgm:cxn modelId="{98D27D44-7654-41E3-B757-4BA48D0C80AC}" type="presParOf" srcId="{C73E9E43-AD3B-45DA-97D1-B4998BAA1F0A}" destId="{7D33B951-C1E2-4361-AACE-7DDA850C147D}" srcOrd="0" destOrd="0" presId="urn:microsoft.com/office/officeart/2005/8/layout/vList3"/>
    <dgm:cxn modelId="{3DDD531B-919E-456D-9B87-5B705C47327F}" type="presParOf" srcId="{C73E9E43-AD3B-45DA-97D1-B4998BAA1F0A}" destId="{C0CFFF8B-355E-465A-8A83-3B8477CE45D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79173-968F-4D36-A106-6E2BDC01B3B9}">
      <dsp:nvSpPr>
        <dsp:cNvPr id="0" name=""/>
        <dsp:cNvSpPr/>
      </dsp:nvSpPr>
      <dsp:spPr>
        <a:xfrm rot="10800000">
          <a:off x="764780" y="465"/>
          <a:ext cx="6337067" cy="1682856"/>
        </a:xfrm>
        <a:prstGeom prst="homePlate">
          <a:avLst/>
        </a:prstGeom>
        <a:solidFill>
          <a:srgbClr val="17808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012" tIns="45720" rIns="85344" bIns="45720" numCol="1" spcCol="1270" anchor="ctr" anchorCtr="0">
          <a:noAutofit/>
        </a:bodyPr>
        <a:lstStyle/>
        <a:p>
          <a:pPr marL="0" lvl="0" indent="0" algn="l" defTabSz="533400">
            <a:lnSpc>
              <a:spcPct val="90000"/>
            </a:lnSpc>
            <a:spcBef>
              <a:spcPct val="0"/>
            </a:spcBef>
            <a:spcAft>
              <a:spcPct val="35000"/>
            </a:spcAft>
            <a:buNone/>
          </a:pPr>
          <a:r>
            <a:rPr lang="es-ES" sz="1200" b="1" u="none" kern="1200" noProof="0" dirty="0">
              <a:effectLst>
                <a:outerShdw blurRad="38100" dist="38100" dir="2700000" algn="tl">
                  <a:srgbClr val="000000">
                    <a:alpha val="43137"/>
                  </a:srgbClr>
                </a:outerShdw>
              </a:effectLst>
            </a:rPr>
            <a:t>  Efluentes líquidos</a:t>
          </a:r>
          <a:r>
            <a:rPr lang="es-ES" sz="1200" kern="1200" dirty="0"/>
            <a:t>:</a:t>
          </a:r>
        </a:p>
        <a:p>
          <a:pPr marL="0" lvl="0" indent="0" defTabSz="533400">
            <a:lnSpc>
              <a:spcPct val="90000"/>
            </a:lnSpc>
            <a:spcBef>
              <a:spcPct val="0"/>
            </a:spcBef>
            <a:spcAft>
              <a:spcPct val="35000"/>
            </a:spcAft>
            <a:buNone/>
          </a:pPr>
          <a:r>
            <a:rPr lang="es-ES" sz="1200" b="0" i="1" kern="1200" noProof="0" dirty="0"/>
            <a:t>Muy bajas temperaturas (30 ° C): aguas residuales residenciales.</a:t>
          </a:r>
        </a:p>
        <a:p>
          <a:pPr marL="0" lvl="0" indent="0" defTabSz="533400">
            <a:lnSpc>
              <a:spcPct val="90000"/>
            </a:lnSpc>
            <a:spcBef>
              <a:spcPct val="0"/>
            </a:spcBef>
            <a:spcAft>
              <a:spcPct val="35000"/>
            </a:spcAft>
            <a:buNone/>
          </a:pPr>
          <a:r>
            <a:rPr lang="es-ES" sz="1200" b="0" i="1" kern="1200" noProof="0" dirty="0"/>
            <a:t>Temperaturas bajas (30 a 60 ° C): agua de refrigeración (compresores de aire, horno de inductancia) y lavado.</a:t>
          </a:r>
        </a:p>
        <a:p>
          <a:pPr marL="0" lvl="0" indent="0" defTabSz="533400">
            <a:lnSpc>
              <a:spcPct val="90000"/>
            </a:lnSpc>
            <a:spcBef>
              <a:spcPct val="0"/>
            </a:spcBef>
            <a:spcAft>
              <a:spcPct val="35000"/>
            </a:spcAft>
            <a:buNone/>
          </a:pPr>
          <a:r>
            <a:rPr lang="es-ES" sz="1200" b="0" i="1" kern="1200" noProof="0" dirty="0"/>
            <a:t>Temperaturas medias (70 a 100 ° C): agua de refrigeración (habitaciones a alta temperatura, moldes de fundición, etc.)</a:t>
          </a:r>
        </a:p>
        <a:p>
          <a:pPr marL="0" lvl="0" indent="0" defTabSz="533400">
            <a:lnSpc>
              <a:spcPct val="90000"/>
            </a:lnSpc>
            <a:spcBef>
              <a:spcPct val="0"/>
            </a:spcBef>
            <a:spcAft>
              <a:spcPct val="35000"/>
            </a:spcAft>
            <a:buNone/>
          </a:pPr>
          <a:r>
            <a:rPr lang="es-ES" sz="1200" b="0" i="1" kern="1200" noProof="0" dirty="0"/>
            <a:t>Alta temperatura (100 a 130 ° C): purgas de calderas, condensados de vapor, etc</a:t>
          </a:r>
          <a:r>
            <a:rPr lang="es-ES" sz="1100" b="0" i="1" kern="1200" noProof="0" dirty="0"/>
            <a:t>.</a:t>
          </a:r>
          <a:endParaRPr lang="es-ES" sz="1100" i="0" kern="1200" noProof="0" dirty="0"/>
        </a:p>
      </dsp:txBody>
      <dsp:txXfrm rot="10800000">
        <a:off x="1185494" y="465"/>
        <a:ext cx="5916353" cy="1682856"/>
      </dsp:txXfrm>
    </dsp:sp>
    <dsp:sp modelId="{4C313318-69C1-4F64-A17F-E2023AD89716}">
      <dsp:nvSpPr>
        <dsp:cNvPr id="0" name=""/>
        <dsp:cNvSpPr/>
      </dsp:nvSpPr>
      <dsp:spPr>
        <a:xfrm>
          <a:off x="419124" y="501158"/>
          <a:ext cx="682400" cy="682400"/>
        </a:xfrm>
        <a:prstGeom prst="ellipse">
          <a:avLst/>
        </a:prstGeom>
        <a:blipFill>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B9C0BB-D3C0-46F6-933E-D97C2A65A33E}">
      <dsp:nvSpPr>
        <dsp:cNvPr id="0" name=""/>
        <dsp:cNvSpPr/>
      </dsp:nvSpPr>
      <dsp:spPr>
        <a:xfrm rot="10800000">
          <a:off x="698634" y="1907858"/>
          <a:ext cx="6415561" cy="1432524"/>
        </a:xfrm>
        <a:prstGeom prst="homePlate">
          <a:avLst/>
        </a:prstGeom>
        <a:solidFill>
          <a:srgbClr val="42AEB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012" tIns="49530" rIns="92456" bIns="49530" numCol="1" spcCol="1270" anchor="ctr" anchorCtr="0">
          <a:noAutofit/>
        </a:bodyPr>
        <a:lstStyle/>
        <a:p>
          <a:pPr marL="0" lvl="0" indent="0" algn="l" defTabSz="577850">
            <a:lnSpc>
              <a:spcPct val="90000"/>
            </a:lnSpc>
            <a:spcBef>
              <a:spcPct val="0"/>
            </a:spcBef>
            <a:spcAft>
              <a:spcPct val="35000"/>
            </a:spcAft>
            <a:buNone/>
          </a:pPr>
          <a:r>
            <a:rPr lang="es-ES" sz="1300" b="1" kern="1200" noProof="0" dirty="0">
              <a:effectLst>
                <a:outerShdw blurRad="38100" dist="38100" dir="2700000" algn="tl">
                  <a:srgbClr val="000000">
                    <a:alpha val="43137"/>
                  </a:srgbClr>
                </a:outerShdw>
              </a:effectLst>
            </a:rPr>
            <a:t>Descargas de gas</a:t>
          </a:r>
          <a:r>
            <a:rPr lang="en-US" sz="1300" b="1" kern="1200" noProof="0" dirty="0">
              <a:effectLst>
                <a:outerShdw blurRad="38100" dist="38100" dir="2700000" algn="tl">
                  <a:srgbClr val="000000">
                    <a:alpha val="43137"/>
                  </a:srgbClr>
                </a:outerShdw>
              </a:effectLst>
            </a:rPr>
            <a:t>:</a:t>
          </a:r>
        </a:p>
        <a:p>
          <a:pPr marL="0" lvl="0" indent="0" algn="l" defTabSz="577850">
            <a:lnSpc>
              <a:spcPct val="90000"/>
            </a:lnSpc>
            <a:spcBef>
              <a:spcPct val="0"/>
            </a:spcBef>
            <a:spcAft>
              <a:spcPct val="35000"/>
            </a:spcAft>
            <a:buNone/>
          </a:pPr>
          <a:r>
            <a:rPr lang="es-ES" sz="1300" i="1" kern="1200" noProof="0" dirty="0"/>
            <a:t>Temperaturas muy bajas (30 ° C): Aire acondicionado.</a:t>
          </a:r>
        </a:p>
        <a:p>
          <a:pPr marL="0" lvl="0" indent="0" defTabSz="577850">
            <a:lnSpc>
              <a:spcPct val="90000"/>
            </a:lnSpc>
            <a:spcBef>
              <a:spcPct val="0"/>
            </a:spcBef>
            <a:spcAft>
              <a:spcPct val="35000"/>
            </a:spcAft>
            <a:buNone/>
          </a:pPr>
          <a:r>
            <a:rPr lang="es-ES" sz="1300" i="1" kern="1200" noProof="0" dirty="0"/>
            <a:t>Temperaturas bajas (30 a 60 ° C): aire caliente de secador, compresor y enfriamiento de la habitación</a:t>
          </a:r>
        </a:p>
        <a:p>
          <a:pPr marL="0" lvl="0" indent="0" defTabSz="577850">
            <a:lnSpc>
              <a:spcPct val="90000"/>
            </a:lnSpc>
            <a:spcBef>
              <a:spcPct val="0"/>
            </a:spcBef>
            <a:spcAft>
              <a:spcPct val="35000"/>
            </a:spcAft>
            <a:buNone/>
          </a:pPr>
          <a:r>
            <a:rPr lang="es-ES" sz="1300" i="1" kern="1200" noProof="0" dirty="0"/>
            <a:t>Temperaturas medias (70 a 100 ° C): Condensación.</a:t>
          </a:r>
        </a:p>
        <a:p>
          <a:pPr marL="0" lvl="0" indent="0" defTabSz="577850">
            <a:lnSpc>
              <a:spcPct val="90000"/>
            </a:lnSpc>
            <a:spcBef>
              <a:spcPct val="0"/>
            </a:spcBef>
            <a:spcAft>
              <a:spcPct val="35000"/>
            </a:spcAft>
            <a:buNone/>
          </a:pPr>
          <a:r>
            <a:rPr lang="es-ES" sz="1300" i="1" kern="1200" noProof="0" dirty="0"/>
            <a:t>Temperatura alta (100 a 130 ° C): vapor de proceso.</a:t>
          </a:r>
          <a:endParaRPr lang="fr-FR" sz="1300" kern="1200" dirty="0"/>
        </a:p>
      </dsp:txBody>
      <dsp:txXfrm rot="10800000">
        <a:off x="1056765" y="1907858"/>
        <a:ext cx="6057430" cy="1432524"/>
      </dsp:txXfrm>
    </dsp:sp>
    <dsp:sp modelId="{C93529E0-CB1B-4E9D-926C-D24AFE1BD24F}">
      <dsp:nvSpPr>
        <dsp:cNvPr id="0" name=""/>
        <dsp:cNvSpPr/>
      </dsp:nvSpPr>
      <dsp:spPr>
        <a:xfrm>
          <a:off x="489459" y="2282920"/>
          <a:ext cx="682400" cy="682400"/>
        </a:xfrm>
        <a:prstGeom prst="ellipse">
          <a:avLst/>
        </a:prstGeom>
        <a:blipFill>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CFFF8B-355E-465A-8A83-3B8477CE45DE}">
      <dsp:nvSpPr>
        <dsp:cNvPr id="0" name=""/>
        <dsp:cNvSpPr/>
      </dsp:nvSpPr>
      <dsp:spPr>
        <a:xfrm rot="10800000">
          <a:off x="734683" y="3564455"/>
          <a:ext cx="6415509" cy="750641"/>
        </a:xfrm>
        <a:prstGeom prst="homePlate">
          <a:avLst/>
        </a:prstGeom>
        <a:solidFill>
          <a:srgbClr val="97BA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012" tIns="49530" rIns="92456" bIns="49530" numCol="1" spcCol="1270" anchor="ctr" anchorCtr="0">
          <a:noAutofit/>
        </a:bodyPr>
        <a:lstStyle/>
        <a:p>
          <a:pPr marL="0" lvl="0" indent="0" algn="l" defTabSz="577850">
            <a:lnSpc>
              <a:spcPct val="90000"/>
            </a:lnSpc>
            <a:spcBef>
              <a:spcPct val="0"/>
            </a:spcBef>
            <a:spcAft>
              <a:spcPct val="35000"/>
            </a:spcAft>
            <a:buNone/>
          </a:pPr>
          <a:r>
            <a:rPr lang="es-ES" sz="1300" b="1" kern="1200" noProof="0" dirty="0">
              <a:effectLst>
                <a:outerShdw blurRad="38100" dist="38100" dir="2700000" algn="tl">
                  <a:srgbClr val="000000">
                    <a:alpha val="43137"/>
                  </a:srgbClr>
                </a:outerShdw>
              </a:effectLst>
            </a:rPr>
            <a:t>Emisiones difusas</a:t>
          </a:r>
        </a:p>
        <a:p>
          <a:pPr marL="0" lvl="0" indent="0" algn="l" defTabSz="577850">
            <a:lnSpc>
              <a:spcPct val="90000"/>
            </a:lnSpc>
            <a:spcBef>
              <a:spcPct val="0"/>
            </a:spcBef>
            <a:spcAft>
              <a:spcPct val="35000"/>
            </a:spcAft>
            <a:buNone/>
          </a:pPr>
          <a:r>
            <a:rPr lang="es-ES" sz="1300" kern="1200" dirty="0"/>
            <a:t>Defectos de aislamiento de tuberías, paredes y aberturas no cerradas.</a:t>
          </a:r>
          <a:endParaRPr lang="fr-FR" sz="1300" kern="1200" dirty="0"/>
        </a:p>
      </dsp:txBody>
      <dsp:txXfrm rot="10800000">
        <a:off x="922343" y="3564455"/>
        <a:ext cx="6227849" cy="750641"/>
      </dsp:txXfrm>
    </dsp:sp>
    <dsp:sp modelId="{7D33B951-C1E2-4361-AACE-7DDA850C147D}">
      <dsp:nvSpPr>
        <dsp:cNvPr id="0" name=""/>
        <dsp:cNvSpPr/>
      </dsp:nvSpPr>
      <dsp:spPr>
        <a:xfrm>
          <a:off x="489459" y="3598576"/>
          <a:ext cx="682400" cy="682400"/>
        </a:xfrm>
        <a:prstGeom prst="ellipse">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0.5367</cdr:x>
      <cdr:y>0.35551</cdr:y>
    </cdr:from>
    <cdr:to>
      <cdr:x>0.5518</cdr:x>
      <cdr:y>0.59894</cdr:y>
    </cdr:to>
    <cdr:sp macro="" textlink="">
      <cdr:nvSpPr>
        <cdr:cNvPr id="2" name="Double flèche verticale 1"/>
        <cdr:cNvSpPr/>
      </cdr:nvSpPr>
      <cdr:spPr>
        <a:xfrm xmlns:a="http://schemas.openxmlformats.org/drawingml/2006/main">
          <a:off x="4738874" y="1224136"/>
          <a:ext cx="133350" cy="838200"/>
        </a:xfrm>
        <a:prstGeom xmlns:a="http://schemas.openxmlformats.org/drawingml/2006/main" prst="upDownArrow">
          <a:avLst/>
        </a:prstGeom>
        <a:noFill xmlns:a="http://schemas.openxmlformats.org/drawingml/2006/main"/>
        <a:ln xmlns:a="http://schemas.openxmlformats.org/drawingml/2006/main">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fr-FR" sz="1100"/>
        </a:p>
      </cdr:txBody>
    </cdr:sp>
  </cdr:relSizeAnchor>
  <cdr:relSizeAnchor xmlns:cdr="http://schemas.openxmlformats.org/drawingml/2006/chartDrawing">
    <cdr:from>
      <cdr:x>0.56116</cdr:x>
      <cdr:y>0.46008</cdr:y>
    </cdr:from>
    <cdr:to>
      <cdr:x>0.73242</cdr:x>
      <cdr:y>0.54306</cdr:y>
    </cdr:to>
    <cdr:sp macro="" textlink="">
      <cdr:nvSpPr>
        <cdr:cNvPr id="3" name="ZoneTexte 5"/>
        <cdr:cNvSpPr txBox="1"/>
      </cdr:nvSpPr>
      <cdr:spPr>
        <a:xfrm xmlns:a="http://schemas.openxmlformats.org/drawingml/2006/main">
          <a:off x="4954860" y="1584188"/>
          <a:ext cx="1512171" cy="285724"/>
        </a:xfrm>
        <a:prstGeom xmlns:a="http://schemas.openxmlformats.org/drawingml/2006/main" prst="rect">
          <a:avLst/>
        </a:prstGeom>
        <a:solidFill xmlns:a="http://schemas.openxmlformats.org/drawingml/2006/main">
          <a:schemeClr val="lt1"/>
        </a:solidFill>
        <a:ln xmlns:a="http://schemas.openxmlformats.org/drawingml/2006/main" w="9525" cmpd="sng">
          <a:solidFill>
            <a:srgbClr val="FFC000"/>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ln>
                <a:noFill/>
              </a:ln>
            </a:rPr>
            <a:t>Energy</a:t>
          </a:r>
          <a:r>
            <a:rPr lang="fr-FR" sz="1100" baseline="0" dirty="0">
              <a:ln>
                <a:noFill/>
              </a:ln>
            </a:rPr>
            <a:t> conservation</a:t>
          </a:r>
          <a:endParaRPr lang="fr-FR" sz="1100" dirty="0">
            <a:ln>
              <a:noFill/>
            </a:ln>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FC5FB-F97A-4E37-8AF7-0D822AFB9E15}" type="datetimeFigureOut">
              <a:rPr lang="de-DE" smtClean="0"/>
              <a:t>28.10.2019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238008-0C65-4154-8D74-9AE6A9C91C4D}" type="slidenum">
              <a:rPr lang="de-DE" smtClean="0"/>
              <a:t>‹Nº›</a:t>
            </a:fld>
            <a:endParaRPr lang="de-DE"/>
          </a:p>
        </p:txBody>
      </p:sp>
    </p:spTree>
    <p:extLst>
      <p:ext uri="{BB962C8B-B14F-4D97-AF65-F5344CB8AC3E}">
        <p14:creationId xmlns:p14="http://schemas.microsoft.com/office/powerpoint/2010/main" val="177329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4743" y="1916831"/>
            <a:ext cx="8495708" cy="910952"/>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DCECC0AA-313D-465B-B385-BC881AD61D3E}" type="datetime1">
              <a:rPr lang="de-DE" smtClean="0"/>
              <a:t>28.10.2019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274638"/>
            <a:ext cx="8403728" cy="490066"/>
          </a:xfrm>
        </p:spPr>
        <p:txBody>
          <a:bodyPr/>
          <a:lstStyle/>
          <a:p>
            <a:r>
              <a:rPr lang="de-DE" dirty="0"/>
              <a:t>Titelmasterformat durch Klicken bearbeiten</a:t>
            </a:r>
          </a:p>
        </p:txBody>
      </p:sp>
    </p:spTree>
    <p:extLst>
      <p:ext uri="{BB962C8B-B14F-4D97-AF65-F5344CB8AC3E}">
        <p14:creationId xmlns:p14="http://schemas.microsoft.com/office/powerpoint/2010/main" val="38892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AD89F54C-3E7E-4989-98A7-B6C9C3644CA5}" type="datetime1">
              <a:rPr lang="de-DE" smtClean="0"/>
              <a:t>28.10.2019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76991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7B45DD-13F8-4B3C-B9D2-6AF40203AC01}" type="datetime1">
              <a:rPr lang="de-DE" smtClean="0"/>
              <a:t>28.10.2019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68351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CA0605-D329-40CE-B597-340852337C23}" type="datetime1">
              <a:rPr lang="de-DE" smtClean="0"/>
              <a:t>28.10.2019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132529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dirty="0"/>
              <a:t>Titelmasterformat durch Klicken bearbeiten</a:t>
            </a:r>
          </a:p>
        </p:txBody>
      </p:sp>
      <p:sp>
        <p:nvSpPr>
          <p:cNvPr id="3" name="Inhaltsplatzhalter 2"/>
          <p:cNvSpPr>
            <a:spLocks noGrp="1"/>
          </p:cNvSpPr>
          <p:nvPr>
            <p:ph idx="1"/>
          </p:nvPr>
        </p:nvSpPr>
        <p:spPr/>
        <p:txBody>
          <a:bodyPr/>
          <a:lstStyle>
            <a:lvl1pPr>
              <a:defRPr sz="1900" b="1"/>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fld id="{AA8E5087-61B5-49F9-A7BA-21236901373C}" type="datetime1">
              <a:rPr lang="de-DE" smtClean="0"/>
              <a:t>28.10.2019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278318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2F3569E-1AB3-425D-A423-8607CE5919E3}" type="datetime1">
              <a:rPr lang="de-DE" smtClean="0"/>
              <a:t>28.10.2019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4406900"/>
            <a:ext cx="8403728" cy="490066"/>
          </a:xfrm>
        </p:spPr>
        <p:txBody>
          <a:bodyPr/>
          <a:lstStyle/>
          <a:p>
            <a:r>
              <a:rPr lang="de-DE" dirty="0"/>
              <a:t>Titelmasterformat durch Klicken bearbeiten</a:t>
            </a:r>
          </a:p>
        </p:txBody>
      </p:sp>
    </p:spTree>
    <p:extLst>
      <p:ext uri="{BB962C8B-B14F-4D97-AF65-F5344CB8AC3E}">
        <p14:creationId xmlns:p14="http://schemas.microsoft.com/office/powerpoint/2010/main" val="260574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dirty="0"/>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fld id="{6EB009CB-9D9F-4FBF-9144-05F7F9AA8A17}" type="datetime1">
              <a:rPr lang="de-DE" smtClean="0"/>
              <a:t>28.10.2019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347954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lvl1pPr>
              <a:defRPr/>
            </a:lvl1pPr>
          </a:lstStyle>
          <a:p>
            <a:r>
              <a:rPr lang="de-DE" dirty="0"/>
              <a:t>Titelmasterformat durch Klicken bearbeiten</a:t>
            </a:r>
          </a:p>
        </p:txBody>
      </p:sp>
      <p:sp>
        <p:nvSpPr>
          <p:cNvPr id="3" name="Textplatzhalter 2"/>
          <p:cNvSpPr>
            <a:spLocks noGrp="1"/>
          </p:cNvSpPr>
          <p:nvPr>
            <p:ph type="body" idx="1"/>
          </p:nvPr>
        </p:nvSpPr>
        <p:spPr>
          <a:xfrm>
            <a:off x="457200" y="1535113"/>
            <a:ext cx="4040188"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4645025" y="1535113"/>
            <a:ext cx="4041775"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p:cNvSpPr>
            <a:spLocks noGrp="1"/>
          </p:cNvSpPr>
          <p:nvPr>
            <p:ph type="dt" sz="half" idx="10"/>
          </p:nvPr>
        </p:nvSpPr>
        <p:spPr/>
        <p:txBody>
          <a:bodyPr/>
          <a:lstStyle/>
          <a:p>
            <a:fld id="{D9842855-9BA2-47A4-91E9-CFB943AAF030}" type="datetime1">
              <a:rPr lang="de-DE" smtClean="0"/>
              <a:t>28.10.2019</a:t>
            </a:fld>
            <a:endParaRPr lang="de-DE"/>
          </a:p>
        </p:txBody>
      </p:sp>
      <p:sp>
        <p:nvSpPr>
          <p:cNvPr id="8" name="Fußzeilenplatzhalter 7"/>
          <p:cNvSpPr>
            <a:spLocks noGrp="1"/>
          </p:cNvSpPr>
          <p:nvPr>
            <p:ph type="ftr" sz="quarter" idx="11"/>
          </p:nvPr>
        </p:nvSpPr>
        <p:spPr/>
        <p:txBody>
          <a:bodyPr/>
          <a:lstStyle/>
          <a:p>
            <a:r>
              <a:rPr lang="en-US"/>
              <a:t>Use the menu "insert" to edit your footer line here</a:t>
            </a:r>
            <a:endParaRPr lang="de-DE"/>
          </a:p>
        </p:txBody>
      </p:sp>
      <p:sp>
        <p:nvSpPr>
          <p:cNvPr id="9" name="Foliennummernplatzhalter 8"/>
          <p:cNvSpPr>
            <a:spLocks noGrp="1"/>
          </p:cNvSpPr>
          <p:nvPr>
            <p:ph type="sldNum" sz="quarter" idx="12"/>
          </p:nvPr>
        </p:nvSpPr>
        <p:spPr/>
        <p:txBody>
          <a:bodyPr/>
          <a:lstStyle/>
          <a:p>
            <a:fld id="{78B3FE12-62BD-41F9-8F3F-A0956C733398}" type="slidenum">
              <a:rPr lang="de-DE" smtClean="0"/>
              <a:t>‹Nº›</a:t>
            </a:fld>
            <a:endParaRPr lang="de-DE"/>
          </a:p>
        </p:txBody>
      </p:sp>
      <p:sp>
        <p:nvSpPr>
          <p:cNvPr id="10"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92052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2D5D9AE-DAFB-4DBC-8C38-71051176CD00}" type="datetime1">
              <a:rPr lang="de-DE" smtClean="0"/>
              <a:t>28.10.2019</a:t>
            </a:fld>
            <a:endParaRPr lang="de-DE"/>
          </a:p>
        </p:txBody>
      </p:sp>
      <p:sp>
        <p:nvSpPr>
          <p:cNvPr id="4" name="Fußzeilenplatzhalter 3"/>
          <p:cNvSpPr>
            <a:spLocks noGrp="1"/>
          </p:cNvSpPr>
          <p:nvPr>
            <p:ph type="ftr" sz="quarter" idx="11"/>
          </p:nvPr>
        </p:nvSpPr>
        <p:spPr/>
        <p:txBody>
          <a:bodyPr/>
          <a:lstStyle/>
          <a:p>
            <a:r>
              <a:rPr lang="en-US"/>
              <a:t>Use the menu "insert" to edit your footer line here</a:t>
            </a:r>
            <a:endParaRPr lang="de-DE"/>
          </a:p>
        </p:txBody>
      </p:sp>
      <p:sp>
        <p:nvSpPr>
          <p:cNvPr id="5" name="Foliennummernplatzhalter 4"/>
          <p:cNvSpPr>
            <a:spLocks noGrp="1"/>
          </p:cNvSpPr>
          <p:nvPr>
            <p:ph type="sldNum" sz="quarter" idx="12"/>
          </p:nvPr>
        </p:nvSpPr>
        <p:spPr/>
        <p:txBody>
          <a:bodyPr/>
          <a:lstStyle/>
          <a:p>
            <a:fld id="{78B3FE12-62BD-41F9-8F3F-A0956C733398}" type="slidenum">
              <a:rPr lang="de-DE" smtClean="0"/>
              <a:t>‹Nº›</a:t>
            </a:fld>
            <a:endParaRPr lang="de-DE"/>
          </a:p>
        </p:txBody>
      </p:sp>
      <p:sp>
        <p:nvSpPr>
          <p:cNvPr id="6"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255138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DAB42DE-3169-4D64-A66A-B7BF069A5FFB}" type="datetime1">
              <a:rPr lang="de-DE" smtClean="0"/>
              <a:t>28.10.2019</a:t>
            </a:fld>
            <a:endParaRPr lang="de-DE"/>
          </a:p>
        </p:txBody>
      </p:sp>
      <p:sp>
        <p:nvSpPr>
          <p:cNvPr id="3" name="Fußzeilenplatzhalter 2"/>
          <p:cNvSpPr>
            <a:spLocks noGrp="1"/>
          </p:cNvSpPr>
          <p:nvPr>
            <p:ph type="ftr" sz="quarter" idx="11"/>
          </p:nvPr>
        </p:nvSpPr>
        <p:spPr/>
        <p:txBody>
          <a:bodyPr/>
          <a:lstStyle/>
          <a:p>
            <a:r>
              <a:rPr lang="en-US"/>
              <a:t>Use the menu "insert" to edit your footer line here</a:t>
            </a:r>
            <a:endParaRPr lang="de-DE"/>
          </a:p>
        </p:txBody>
      </p:sp>
      <p:sp>
        <p:nvSpPr>
          <p:cNvPr id="4" name="Foliennummernplatzhalter 3"/>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91523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98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FE8A2239-EF32-4C9A-B1A7-E02CF8532B89}" type="datetime1">
              <a:rPr lang="de-DE" smtClean="0"/>
              <a:t>28.10.2019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25695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0136" y="274638"/>
            <a:ext cx="8403728" cy="490066"/>
          </a:xfrm>
          <a:prstGeom prst="rect">
            <a:avLst/>
          </a:prstGeom>
          <a:solidFill>
            <a:schemeClr val="accent2">
              <a:lumMod val="75000"/>
            </a:schemeClr>
          </a:solidFill>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092279" y="6432776"/>
            <a:ext cx="755803" cy="180040"/>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fld id="{69C8C11C-252D-4E31-B211-61D9BDB45342}" type="datetime1">
              <a:rPr lang="de-DE" smtClean="0"/>
              <a:t>28.10.2019</a:t>
            </a:fld>
            <a:endParaRPr lang="de-DE" dirty="0"/>
          </a:p>
        </p:txBody>
      </p:sp>
      <p:sp>
        <p:nvSpPr>
          <p:cNvPr id="5" name="Fußzeilenplatzhalter 4"/>
          <p:cNvSpPr>
            <a:spLocks noGrp="1"/>
          </p:cNvSpPr>
          <p:nvPr>
            <p:ph type="ftr" sz="quarter" idx="3"/>
          </p:nvPr>
        </p:nvSpPr>
        <p:spPr>
          <a:xfrm>
            <a:off x="1979713" y="6436054"/>
            <a:ext cx="5032240" cy="176761"/>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r>
              <a:rPr lang="en-US" dirty="0"/>
              <a:t>Use the menu "insert" to edit your footer line here</a:t>
            </a:r>
            <a:endParaRPr lang="de-DE" dirty="0"/>
          </a:p>
        </p:txBody>
      </p:sp>
      <p:sp>
        <p:nvSpPr>
          <p:cNvPr id="6" name="Foliennummernplatzhalter 5"/>
          <p:cNvSpPr>
            <a:spLocks noGrp="1"/>
          </p:cNvSpPr>
          <p:nvPr>
            <p:ph type="sldNum" sz="quarter" idx="4"/>
          </p:nvPr>
        </p:nvSpPr>
        <p:spPr>
          <a:xfrm>
            <a:off x="7862597" y="6432776"/>
            <a:ext cx="514400" cy="180040"/>
          </a:xfrm>
          <a:prstGeom prst="rect">
            <a:avLst/>
          </a:prstGeom>
        </p:spPr>
        <p:txBody>
          <a:bodyPr vert="horz" lIns="91440" tIns="45720" rIns="36000" bIns="45720" rtlCol="0" anchor="ctr"/>
          <a:lstStyle>
            <a:lvl1pPr algn="r">
              <a:defRPr sz="800">
                <a:solidFill>
                  <a:schemeClr val="tx1">
                    <a:lumMod val="75000"/>
                    <a:lumOff val="25000"/>
                  </a:schemeClr>
                </a:solidFill>
              </a:defRPr>
            </a:lvl1pPr>
          </a:lstStyle>
          <a:p>
            <a:fld id="{78B3FE12-62BD-41F9-8F3F-A0956C733398}" type="slidenum">
              <a:rPr lang="de-DE" smtClean="0"/>
              <a:pPr/>
              <a:t>‹Nº›</a:t>
            </a:fld>
            <a:endParaRPr lang="de-DE" dirty="0"/>
          </a:p>
        </p:txBody>
      </p:sp>
      <p:pic>
        <p:nvPicPr>
          <p:cNvPr id="10" name="Picture 2" descr="http://www.uniteeurope.org/images/ue/ec.png"/>
          <p:cNvPicPr>
            <a:picLocks noChangeAspect="1" noChangeArrowheads="1"/>
          </p:cNvPicPr>
          <p:nvPr userDrawn="1"/>
        </p:nvPicPr>
        <p:blipFill>
          <a:blip r:embed="rId14"/>
          <a:srcRect l="89568"/>
          <a:stretch>
            <a:fillRect/>
          </a:stretch>
        </p:blipFill>
        <p:spPr bwMode="auto">
          <a:xfrm>
            <a:off x="8372736" y="6332204"/>
            <a:ext cx="462250" cy="337156"/>
          </a:xfrm>
          <a:prstGeom prst="rect">
            <a:avLst/>
          </a:prstGeom>
          <a:noFill/>
        </p:spPr>
      </p:pic>
      <p:sp>
        <p:nvSpPr>
          <p:cNvPr id="11" name="TextBox 17"/>
          <p:cNvSpPr txBox="1"/>
          <p:nvPr userDrawn="1"/>
        </p:nvSpPr>
        <p:spPr>
          <a:xfrm>
            <a:off x="1979712" y="6237312"/>
            <a:ext cx="5032240" cy="193337"/>
          </a:xfrm>
          <a:prstGeom prst="rect">
            <a:avLst/>
          </a:prstGeom>
          <a:noFill/>
        </p:spPr>
        <p:txBody>
          <a:bodyPr wrap="square" rtlCol="0">
            <a:noAutofit/>
          </a:bodyPr>
          <a:lstStyle/>
          <a:p>
            <a:pPr defTabSz="713232"/>
            <a:r>
              <a:rPr lang="en-US" sz="800" b="1" baseline="0" dirty="0">
                <a:solidFill>
                  <a:schemeClr val="tx1">
                    <a:lumMod val="75000"/>
                    <a:lumOff val="25000"/>
                  </a:schemeClr>
                </a:solidFill>
                <a:ea typeface="Open Sans Light" panose="020B0306030504020204" pitchFamily="34" charset="0"/>
                <a:cs typeface="Arial" panose="020B0604020202020204" pitchFamily="34" charset="0"/>
              </a:rPr>
              <a:t>Towards a Sustainable Agro-Food Industry. Capacity Building </a:t>
            </a:r>
            <a:r>
              <a:rPr lang="en-US" sz="800" b="1" baseline="0" dirty="0" err="1">
                <a:solidFill>
                  <a:schemeClr val="tx1">
                    <a:lumMod val="75000"/>
                    <a:lumOff val="25000"/>
                  </a:schemeClr>
                </a:solidFill>
                <a:ea typeface="Open Sans Light" panose="020B0306030504020204" pitchFamily="34" charset="0"/>
                <a:cs typeface="Arial" panose="020B0604020202020204" pitchFamily="34" charset="0"/>
              </a:rPr>
              <a:t>Programmes</a:t>
            </a:r>
            <a:r>
              <a:rPr lang="en-US" sz="800" b="1" baseline="0" dirty="0">
                <a:solidFill>
                  <a:schemeClr val="tx1">
                    <a:lumMod val="75000"/>
                    <a:lumOff val="25000"/>
                  </a:schemeClr>
                </a:solidFill>
                <a:ea typeface="Open Sans Light" panose="020B0306030504020204" pitchFamily="34" charset="0"/>
                <a:cs typeface="Arial" panose="020B0604020202020204" pitchFamily="34" charset="0"/>
              </a:rPr>
              <a:t> in Energy Efficiency.</a:t>
            </a:r>
            <a:endParaRPr lang="en-GB" sz="800" b="1" baseline="0" dirty="0">
              <a:solidFill>
                <a:schemeClr val="tx1">
                  <a:lumMod val="75000"/>
                  <a:lumOff val="25000"/>
                </a:schemeClr>
              </a:solidFill>
              <a:ea typeface="Open Sans Light" panose="020B0306030504020204" pitchFamily="34" charset="0"/>
              <a:cs typeface="Arial" panose="020B0604020202020204" pitchFamily="34" charset="0"/>
            </a:endParaRPr>
          </a:p>
        </p:txBody>
      </p:sp>
      <p:pic>
        <p:nvPicPr>
          <p:cNvPr id="18"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506034" y="6298939"/>
            <a:ext cx="1291171" cy="30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532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hdr="0" dt="0"/>
  <p:txStyles>
    <p:titleStyle>
      <a:lvl1pPr algn="l" defTabSz="914400" rtl="0" eaLnBrk="1" latinLnBrk="0" hangingPunct="1">
        <a:spcBef>
          <a:spcPct val="0"/>
        </a:spcBef>
        <a:buNone/>
        <a:defRPr sz="2200" b="1"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3.png"/><Relationship Id="rId11" Type="http://schemas.openxmlformats.org/officeDocument/2006/relationships/image" Target="../media/image6.jpeg"/><Relationship Id="rId5" Type="http://schemas.openxmlformats.org/officeDocument/2006/relationships/image" Target="../media/image8.jpeg"/><Relationship Id="rId10"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5"/>
          <p:cNvSpPr txBox="1"/>
          <p:nvPr/>
        </p:nvSpPr>
        <p:spPr>
          <a:xfrm>
            <a:off x="1835696" y="3904926"/>
            <a:ext cx="5269392" cy="1169551"/>
          </a:xfrm>
          <a:prstGeom prst="rect">
            <a:avLst/>
          </a:prstGeom>
          <a:noFill/>
        </p:spPr>
        <p:txBody>
          <a:bodyPr wrap="square" rtlCol="0" anchor="t">
            <a:spAutoFit/>
          </a:bodyPr>
          <a:lstStyle/>
          <a:p>
            <a:r>
              <a:rPr lang="es-ES" sz="2600" b="1" dirty="0">
                <a:solidFill>
                  <a:schemeClr val="tx1">
                    <a:lumMod val="85000"/>
                    <a:lumOff val="15000"/>
                  </a:schemeClr>
                </a:solidFill>
                <a:latin typeface="+mj-lt"/>
                <a:cs typeface="Arial"/>
              </a:rPr>
              <a:t>Eficiencia Energética </a:t>
            </a:r>
            <a:endParaRPr lang="es-ES" sz="2400" b="1" dirty="0">
              <a:solidFill>
                <a:schemeClr val="tx1">
                  <a:lumMod val="85000"/>
                  <a:lumOff val="15000"/>
                </a:schemeClr>
              </a:solidFill>
              <a:latin typeface="+mj-lt"/>
              <a:cs typeface="Arial"/>
            </a:endParaRPr>
          </a:p>
          <a:p>
            <a:r>
              <a:rPr lang="es-ES" sz="2600" b="1" dirty="0">
                <a:solidFill>
                  <a:schemeClr val="tx1">
                    <a:lumMod val="85000"/>
                    <a:lumOff val="15000"/>
                  </a:schemeClr>
                </a:solidFill>
                <a:latin typeface="+mj-lt"/>
                <a:cs typeface="Arial"/>
              </a:rPr>
              <a:t>en industrias: </a:t>
            </a:r>
            <a:endParaRPr lang="es-ES" sz="2400" b="1" dirty="0">
              <a:solidFill>
                <a:schemeClr val="tx1">
                  <a:lumMod val="85000"/>
                  <a:lumOff val="15000"/>
                </a:schemeClr>
              </a:solidFill>
              <a:latin typeface="+mj-lt"/>
              <a:cs typeface="Arial" panose="020B0604020202020204" pitchFamily="34" charset="0"/>
            </a:endParaRPr>
          </a:p>
          <a:p>
            <a:r>
              <a:rPr lang="es-ES" dirty="0">
                <a:solidFill>
                  <a:schemeClr val="tx1">
                    <a:lumMod val="85000"/>
                    <a:lumOff val="15000"/>
                  </a:schemeClr>
                </a:solidFill>
                <a:cs typeface="Arial"/>
              </a:rPr>
              <a:t>Formación inicial / Empleados generales</a:t>
            </a:r>
            <a:endParaRPr lang="es-ES" sz="2400" b="1" dirty="0">
              <a:solidFill>
                <a:schemeClr val="tx1">
                  <a:lumMod val="85000"/>
                  <a:lumOff val="15000"/>
                </a:schemeClr>
              </a:solidFill>
              <a:latin typeface="+mj-lt"/>
              <a:cs typeface="Arial"/>
            </a:endParaRPr>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36423" y="5229200"/>
            <a:ext cx="2220053" cy="53281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25"/>
          <p:cNvSpPr txBox="1"/>
          <p:nvPr/>
        </p:nvSpPr>
        <p:spPr>
          <a:xfrm>
            <a:off x="7052835" y="3996014"/>
            <a:ext cx="2422110" cy="815608"/>
          </a:xfrm>
          <a:prstGeom prst="rect">
            <a:avLst/>
          </a:prstGeom>
          <a:noFill/>
        </p:spPr>
        <p:txBody>
          <a:bodyPr wrap="square" rtlCol="0">
            <a:spAutoFit/>
          </a:bodyPr>
          <a:lstStyle/>
          <a:p>
            <a:r>
              <a:rPr lang="en-GB" sz="1300" dirty="0">
                <a:solidFill>
                  <a:schemeClr val="tx1">
                    <a:lumMod val="75000"/>
                    <a:lumOff val="25000"/>
                  </a:schemeClr>
                </a:solidFill>
                <a:cs typeface="Arial" panose="020B0604020202020204" pitchFamily="34" charset="0"/>
              </a:rPr>
              <a:t>Yvan DELOCHE</a:t>
            </a:r>
          </a:p>
          <a:p>
            <a:endParaRPr lang="en-GB" sz="1000" dirty="0">
              <a:solidFill>
                <a:schemeClr val="tx1">
                  <a:lumMod val="75000"/>
                  <a:lumOff val="25000"/>
                </a:schemeClr>
              </a:solidFill>
              <a:cs typeface="Arial" panose="020B0604020202020204" pitchFamily="34" charset="0"/>
            </a:endParaRPr>
          </a:p>
          <a:p>
            <a:r>
              <a:rPr lang="en-GB" sz="1100" b="1" dirty="0">
                <a:solidFill>
                  <a:schemeClr val="accent1">
                    <a:lumMod val="75000"/>
                  </a:schemeClr>
                </a:solidFill>
                <a:cs typeface="Arial" panose="020B0604020202020204" pitchFamily="34" charset="0"/>
              </a:rPr>
              <a:t>Critt  </a:t>
            </a:r>
            <a:r>
              <a:rPr lang="en-GB" sz="1100" b="1" dirty="0" err="1">
                <a:solidFill>
                  <a:schemeClr val="accent1">
                    <a:lumMod val="75000"/>
                  </a:schemeClr>
                </a:solidFill>
                <a:cs typeface="Arial" panose="020B0604020202020204" pitchFamily="34" charset="0"/>
              </a:rPr>
              <a:t>Agroalimentaire</a:t>
            </a:r>
            <a:r>
              <a:rPr lang="en-GB" sz="1100" b="1" dirty="0">
                <a:solidFill>
                  <a:schemeClr val="accent1">
                    <a:lumMod val="75000"/>
                  </a:schemeClr>
                </a:solidFill>
                <a:cs typeface="Arial" panose="020B0604020202020204" pitchFamily="34" charset="0"/>
              </a:rPr>
              <a:t> PACA</a:t>
            </a:r>
          </a:p>
          <a:p>
            <a:endParaRPr lang="en-GB" sz="1300" dirty="0">
              <a:solidFill>
                <a:schemeClr val="accent1"/>
              </a:solidFill>
              <a:cs typeface="Arial" panose="020B0604020202020204" pitchFamily="34" charset="0"/>
            </a:endParaRPr>
          </a:p>
        </p:txBody>
      </p:sp>
      <p:sp>
        <p:nvSpPr>
          <p:cNvPr id="28" name="Textfeld 6">
            <a:extLst>
              <a:ext uri="{FF2B5EF4-FFF2-40B4-BE49-F238E27FC236}">
                <a16:creationId xmlns:a16="http://schemas.microsoft.com/office/drawing/2014/main" id="{FF4A8B35-9B30-4F91-8031-AC39C49B3A46}"/>
              </a:ext>
            </a:extLst>
          </p:cNvPr>
          <p:cNvSpPr txBox="1"/>
          <p:nvPr/>
        </p:nvSpPr>
        <p:spPr>
          <a:xfrm>
            <a:off x="881608" y="6201308"/>
            <a:ext cx="1908175" cy="3810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H2020 Coordination Support Action under Grant Agreement No.785047.</a:t>
            </a:r>
            <a:endParaRPr lang="de-DE" sz="1100" dirty="0">
              <a:effectLst/>
              <a:ea typeface="Calibri" panose="020F0502020204030204" pitchFamily="34" charset="0"/>
              <a:cs typeface="Times New Roman" panose="02020603050405020304" pitchFamily="18" charset="0"/>
            </a:endParaRPr>
          </a:p>
          <a:p>
            <a:pPr>
              <a:lnSpc>
                <a:spcPct val="115000"/>
              </a:lnSpc>
              <a:spcAft>
                <a:spcPts val="100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 </a:t>
            </a:r>
            <a:endParaRPr lang="de-DE" sz="1100" dirty="0">
              <a:effectLst/>
              <a:ea typeface="Calibri" panose="020F0502020204030204" pitchFamily="34" charset="0"/>
              <a:cs typeface="Times New Roman" panose="02020603050405020304" pitchFamily="18" charset="0"/>
            </a:endParaRPr>
          </a:p>
        </p:txBody>
      </p:sp>
      <p:pic>
        <p:nvPicPr>
          <p:cNvPr id="29" name="Grafik 28">
            <a:extLst>
              <a:ext uri="{FF2B5EF4-FFF2-40B4-BE49-F238E27FC236}">
                <a16:creationId xmlns:a16="http://schemas.microsoft.com/office/drawing/2014/main" id="{150F95C0-8540-4F30-B067-350D27C33E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2178" y="6244022"/>
            <a:ext cx="448310" cy="298450"/>
          </a:xfrm>
          <a:prstGeom prst="rect">
            <a:avLst/>
          </a:prstGeom>
        </p:spPr>
      </p:pic>
      <p:pic>
        <p:nvPicPr>
          <p:cNvPr id="14" name="Grafik 13">
            <a:extLst>
              <a:ext uri="{FF2B5EF4-FFF2-40B4-BE49-F238E27FC236}">
                <a16:creationId xmlns:a16="http://schemas.microsoft.com/office/drawing/2014/main" id="{DEF234FC-D941-43D0-BAF9-6ADB8B987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0" y="-11285"/>
            <a:ext cx="9072500" cy="3576021"/>
          </a:xfrm>
          <a:prstGeom prst="rect">
            <a:avLst/>
          </a:prstGeom>
        </p:spPr>
      </p:pic>
      <p:sp>
        <p:nvSpPr>
          <p:cNvPr id="15" name="Rechteck 14">
            <a:extLst>
              <a:ext uri="{FF2B5EF4-FFF2-40B4-BE49-F238E27FC236}">
                <a16:creationId xmlns:a16="http://schemas.microsoft.com/office/drawing/2014/main" id="{AB6DD39E-A38C-431B-B6BE-A49F7C6D1CC4}"/>
              </a:ext>
            </a:extLst>
          </p:cNvPr>
          <p:cNvSpPr/>
          <p:nvPr/>
        </p:nvSpPr>
        <p:spPr>
          <a:xfrm>
            <a:off x="1835695" y="5332526"/>
            <a:ext cx="4316347" cy="461665"/>
          </a:xfrm>
          <a:prstGeom prst="rect">
            <a:avLst/>
          </a:prstGeom>
        </p:spPr>
        <p:txBody>
          <a:bodyPr wrap="square">
            <a:spAutoFit/>
          </a:bodyPr>
          <a:lstStyle/>
          <a:p>
            <a:r>
              <a:rPr lang="en-US" sz="1200" b="1" dirty="0">
                <a:solidFill>
                  <a:schemeClr val="accent1"/>
                </a:solidFill>
              </a:rPr>
              <a:t>Towards a Sustainable Agro-Food </a:t>
            </a:r>
            <a:r>
              <a:rPr lang="en-US" sz="1200" b="1" dirty="0">
                <a:solidFill>
                  <a:srgbClr val="31999E"/>
                </a:solidFill>
              </a:rPr>
              <a:t>Industry</a:t>
            </a:r>
            <a:r>
              <a:rPr lang="en-US" sz="1200" b="1" dirty="0">
                <a:solidFill>
                  <a:schemeClr val="accent1"/>
                </a:solidFill>
              </a:rPr>
              <a:t>. </a:t>
            </a:r>
            <a:br>
              <a:rPr lang="en-US" sz="1200" b="1" dirty="0">
                <a:solidFill>
                  <a:schemeClr val="accent1"/>
                </a:solidFill>
              </a:rPr>
            </a:br>
            <a:r>
              <a:rPr lang="en-US" sz="1200" b="1" dirty="0">
                <a:solidFill>
                  <a:schemeClr val="accent1"/>
                </a:solidFill>
              </a:rPr>
              <a:t>Capacity Building </a:t>
            </a:r>
            <a:r>
              <a:rPr lang="en-US" sz="1200" b="1" dirty="0" err="1">
                <a:solidFill>
                  <a:schemeClr val="accent1"/>
                </a:solidFill>
              </a:rPr>
              <a:t>Programmes</a:t>
            </a:r>
            <a:r>
              <a:rPr lang="en-US" sz="1200" b="1" dirty="0">
                <a:solidFill>
                  <a:schemeClr val="accent1"/>
                </a:solidFill>
              </a:rPr>
              <a:t> in Energy Efficiency.</a:t>
            </a:r>
            <a:endParaRPr lang="de-DE" sz="1200" dirty="0">
              <a:solidFill>
                <a:schemeClr val="accent1"/>
              </a:solidFill>
            </a:endParaRPr>
          </a:p>
        </p:txBody>
      </p:sp>
      <p:cxnSp>
        <p:nvCxnSpPr>
          <p:cNvPr id="17" name="Gerader Verbinder 16">
            <a:extLst>
              <a:ext uri="{FF2B5EF4-FFF2-40B4-BE49-F238E27FC236}">
                <a16:creationId xmlns:a16="http://schemas.microsoft.com/office/drawing/2014/main" id="{1BAA1C25-ACF0-4932-8419-80346CACD5F0}"/>
              </a:ext>
            </a:extLst>
          </p:cNvPr>
          <p:cNvCxnSpPr>
            <a:cxnSpLocks/>
          </p:cNvCxnSpPr>
          <p:nvPr/>
        </p:nvCxnSpPr>
        <p:spPr>
          <a:xfrm flipH="1">
            <a:off x="0" y="6021288"/>
            <a:ext cx="9144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0" name="Picture 10"/>
          <p:cNvPicPr/>
          <p:nvPr/>
        </p:nvPicPr>
        <p:blipFill>
          <a:blip r:embed="rId5" cstate="print">
            <a:extLst>
              <a:ext uri="{28A0092B-C50C-407E-A947-70E740481C1C}">
                <a14:useLocalDpi xmlns:a14="http://schemas.microsoft.com/office/drawing/2010/main" val="0"/>
              </a:ext>
            </a:extLst>
          </a:blip>
          <a:stretch>
            <a:fillRect/>
          </a:stretch>
        </p:blipFill>
        <p:spPr bwMode="auto">
          <a:xfrm>
            <a:off x="3263205" y="6254452"/>
            <a:ext cx="598170" cy="285750"/>
          </a:xfrm>
          <a:prstGeom prst="rect">
            <a:avLst/>
          </a:prstGeom>
          <a:noFill/>
        </p:spPr>
      </p:pic>
      <p:pic>
        <p:nvPicPr>
          <p:cNvPr id="22" name="Picture 2"/>
          <p:cNvPicPr/>
          <p:nvPr/>
        </p:nvPicPr>
        <p:blipFill>
          <a:blip r:embed="rId6" cstate="print">
            <a:extLst>
              <a:ext uri="{28A0092B-C50C-407E-A947-70E740481C1C}">
                <a14:useLocalDpi xmlns:a14="http://schemas.microsoft.com/office/drawing/2010/main" val="0"/>
              </a:ext>
            </a:extLst>
          </a:blip>
          <a:stretch>
            <a:fillRect/>
          </a:stretch>
        </p:blipFill>
        <p:spPr bwMode="auto">
          <a:xfrm>
            <a:off x="5840035" y="6284932"/>
            <a:ext cx="396875" cy="224790"/>
          </a:xfrm>
          <a:prstGeom prst="rect">
            <a:avLst/>
          </a:prstGeom>
          <a:noFill/>
        </p:spPr>
      </p:pic>
      <p:pic>
        <p:nvPicPr>
          <p:cNvPr id="25" name="Picture 4"/>
          <p:cNvPicPr/>
          <p:nvPr/>
        </p:nvPicPr>
        <p:blipFill>
          <a:blip r:embed="rId7" cstate="print">
            <a:extLst>
              <a:ext uri="{28A0092B-C50C-407E-A947-70E740481C1C}">
                <a14:useLocalDpi xmlns:a14="http://schemas.microsoft.com/office/drawing/2010/main" val="0"/>
              </a:ext>
            </a:extLst>
          </a:blip>
          <a:stretch>
            <a:fillRect/>
          </a:stretch>
        </p:blipFill>
        <p:spPr bwMode="auto">
          <a:xfrm>
            <a:off x="6325810" y="6259532"/>
            <a:ext cx="340360" cy="275590"/>
          </a:xfrm>
          <a:prstGeom prst="rect">
            <a:avLst/>
          </a:prstGeom>
          <a:noFill/>
        </p:spPr>
      </p:pic>
      <p:pic>
        <p:nvPicPr>
          <p:cNvPr id="30" name="Picture 5"/>
          <p:cNvPicPr/>
          <p:nvPr/>
        </p:nvPicPr>
        <p:blipFill>
          <a:blip r:embed="rId8" cstate="print">
            <a:extLst>
              <a:ext uri="{28A0092B-C50C-407E-A947-70E740481C1C}">
                <a14:useLocalDpi xmlns:a14="http://schemas.microsoft.com/office/drawing/2010/main" val="0"/>
              </a:ext>
            </a:extLst>
          </a:blip>
          <a:stretch>
            <a:fillRect/>
          </a:stretch>
        </p:blipFill>
        <p:spPr bwMode="auto">
          <a:xfrm>
            <a:off x="4544000" y="6306522"/>
            <a:ext cx="643890" cy="182245"/>
          </a:xfrm>
          <a:prstGeom prst="rect">
            <a:avLst/>
          </a:prstGeom>
          <a:noFill/>
        </p:spPr>
      </p:pic>
      <p:pic>
        <p:nvPicPr>
          <p:cNvPr id="32" name="Picture 7"/>
          <p:cNvPicPr/>
          <p:nvPr/>
        </p:nvPicPr>
        <p:blipFill>
          <a:blip r:embed="rId9" cstate="print">
            <a:extLst>
              <a:ext uri="{28A0092B-C50C-407E-A947-70E740481C1C}">
                <a14:useLocalDpi xmlns:a14="http://schemas.microsoft.com/office/drawing/2010/main" val="0"/>
              </a:ext>
            </a:extLst>
          </a:blip>
          <a:stretch>
            <a:fillRect/>
          </a:stretch>
        </p:blipFill>
        <p:spPr bwMode="auto">
          <a:xfrm>
            <a:off x="6755070" y="6302712"/>
            <a:ext cx="591820" cy="189865"/>
          </a:xfrm>
          <a:prstGeom prst="rect">
            <a:avLst/>
          </a:prstGeom>
          <a:noFill/>
        </p:spPr>
      </p:pic>
      <p:pic>
        <p:nvPicPr>
          <p:cNvPr id="36" name="Picture 8"/>
          <p:cNvPicPr/>
          <p:nvPr/>
        </p:nvPicPr>
        <p:blipFill>
          <a:blip r:embed="rId10" cstate="print">
            <a:extLst>
              <a:ext uri="{28A0092B-C50C-407E-A947-70E740481C1C}">
                <a14:useLocalDpi xmlns:a14="http://schemas.microsoft.com/office/drawing/2010/main" val="0"/>
              </a:ext>
            </a:extLst>
          </a:blip>
          <a:stretch>
            <a:fillRect/>
          </a:stretch>
        </p:blipFill>
        <p:spPr bwMode="auto">
          <a:xfrm>
            <a:off x="3950275" y="6324302"/>
            <a:ext cx="504825" cy="146685"/>
          </a:xfrm>
          <a:prstGeom prst="rect">
            <a:avLst/>
          </a:prstGeom>
          <a:noFill/>
        </p:spPr>
      </p:pic>
      <p:pic>
        <p:nvPicPr>
          <p:cNvPr id="37" name="Picture 13"/>
          <p:cNvPicPr/>
          <p:nvPr/>
        </p:nvPicPr>
        <p:blipFill>
          <a:blip r:embed="rId11" cstate="print">
            <a:extLst>
              <a:ext uri="{28A0092B-C50C-407E-A947-70E740481C1C}">
                <a14:useLocalDpi xmlns:a14="http://schemas.microsoft.com/office/drawing/2010/main" val="0"/>
              </a:ext>
            </a:extLst>
          </a:blip>
          <a:stretch>
            <a:fillRect/>
          </a:stretch>
        </p:blipFill>
        <p:spPr bwMode="auto">
          <a:xfrm>
            <a:off x="7435790" y="6293187"/>
            <a:ext cx="455295" cy="208280"/>
          </a:xfrm>
          <a:prstGeom prst="rect">
            <a:avLst/>
          </a:prstGeom>
          <a:noFill/>
        </p:spPr>
      </p:pic>
      <p:pic>
        <p:nvPicPr>
          <p:cNvPr id="38" name="Picture 4"/>
          <p:cNvPicPr/>
          <p:nvPr/>
        </p:nvPicPr>
        <p:blipFill>
          <a:blip r:embed="rId12" cstate="print">
            <a:extLst>
              <a:ext uri="{28A0092B-C50C-407E-A947-70E740481C1C}">
                <a14:useLocalDpi xmlns:a14="http://schemas.microsoft.com/office/drawing/2010/main" val="0"/>
              </a:ext>
            </a:extLst>
          </a:blip>
          <a:stretch>
            <a:fillRect/>
          </a:stretch>
        </p:blipFill>
        <p:spPr bwMode="auto">
          <a:xfrm>
            <a:off x="5276790" y="6202382"/>
            <a:ext cx="474345" cy="389890"/>
          </a:xfrm>
          <a:prstGeom prst="rect">
            <a:avLst/>
          </a:prstGeom>
          <a:noFill/>
        </p:spPr>
      </p:pic>
      <p:pic>
        <p:nvPicPr>
          <p:cNvPr id="41" name="Picture 13"/>
          <p:cNvPicPr/>
          <p:nvPr/>
        </p:nvPicPr>
        <p:blipFill>
          <a:blip r:embed="rId13" cstate="print">
            <a:extLst>
              <a:ext uri="{28A0092B-C50C-407E-A947-70E740481C1C}">
                <a14:useLocalDpi xmlns:a14="http://schemas.microsoft.com/office/drawing/2010/main" val="0"/>
              </a:ext>
            </a:extLst>
          </a:blip>
          <a:stretch>
            <a:fillRect/>
          </a:stretch>
        </p:blipFill>
        <p:spPr bwMode="auto">
          <a:xfrm>
            <a:off x="7979985" y="6284297"/>
            <a:ext cx="423545" cy="226695"/>
          </a:xfrm>
          <a:prstGeom prst="rect">
            <a:avLst/>
          </a:prstGeom>
          <a:noFill/>
        </p:spPr>
      </p:pic>
      <p:pic>
        <p:nvPicPr>
          <p:cNvPr id="42" name="Imagen 41" descr="\\boole\UIP\UIP\GESTIÓN DE PROYECTOS\PROYECTOS EN MARCHA\INDUCE_2017_H2020\01_Ejecucion_INDUCE\04_Dissemination_INDUCE\TEMPLATES\SYNYO\Act logo asso RVB.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92430" y="6197302"/>
            <a:ext cx="400050" cy="400050"/>
          </a:xfrm>
          <a:prstGeom prst="rect">
            <a:avLst/>
          </a:prstGeom>
          <a:noFill/>
          <a:ln>
            <a:noFill/>
          </a:ln>
        </p:spPr>
      </p:pic>
    </p:spTree>
    <p:extLst>
      <p:ext uri="{BB962C8B-B14F-4D97-AF65-F5344CB8AC3E}">
        <p14:creationId xmlns:p14="http://schemas.microsoft.com/office/powerpoint/2010/main" val="4206925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10</a:t>
            </a:fld>
            <a:endParaRPr lang="de-DE"/>
          </a:p>
        </p:txBody>
      </p:sp>
      <p:pic>
        <p:nvPicPr>
          <p:cNvPr id="13" name="Espace réservé du contenu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6186" y="1359371"/>
            <a:ext cx="6210300" cy="4733925"/>
          </a:xfrm>
        </p:spPr>
      </p:pic>
      <p:sp>
        <p:nvSpPr>
          <p:cNvPr id="7" name="Titel 1">
            <a:extLst>
              <a:ext uri="{FF2B5EF4-FFF2-40B4-BE49-F238E27FC236}">
                <a16:creationId xmlns:a16="http://schemas.microsoft.com/office/drawing/2014/main" id="{6ED6D1CE-95AD-4F61-B61B-9B3DF011231C}"/>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0" name="Rectángulo 9">
            <a:extLst>
              <a:ext uri="{FF2B5EF4-FFF2-40B4-BE49-F238E27FC236}">
                <a16:creationId xmlns:a16="http://schemas.microsoft.com/office/drawing/2014/main" id="{7836EF33-8822-4C2D-98FD-0C7CED2DC66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 name="Untertitel 5">
            <a:extLst>
              <a:ext uri="{FF2B5EF4-FFF2-40B4-BE49-F238E27FC236}">
                <a16:creationId xmlns:a16="http://schemas.microsoft.com/office/drawing/2014/main" id="{91B11AAF-4B76-4C7D-950E-E0F95AF1F80D}"/>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Refrigeración</a:t>
            </a:r>
            <a:r>
              <a:rPr lang="en-US" sz="3600" dirty="0">
                <a:solidFill>
                  <a:schemeClr val="tx1">
                    <a:lumMod val="75000"/>
                    <a:lumOff val="25000"/>
                  </a:schemeClr>
                </a:solidFill>
              </a:rPr>
              <a:t> industrial</a:t>
            </a:r>
          </a:p>
        </p:txBody>
      </p:sp>
    </p:spTree>
    <p:extLst>
      <p:ext uri="{BB962C8B-B14F-4D97-AF65-F5344CB8AC3E}">
        <p14:creationId xmlns:p14="http://schemas.microsoft.com/office/powerpoint/2010/main" val="3020997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11</a:t>
            </a:fld>
            <a:endParaRPr lang="de-DE"/>
          </a:p>
        </p:txBody>
      </p:sp>
      <p:sp>
        <p:nvSpPr>
          <p:cNvPr id="140" name="Rectangle 11"/>
          <p:cNvSpPr/>
          <p:nvPr/>
        </p:nvSpPr>
        <p:spPr>
          <a:xfrm>
            <a:off x="686613" y="1288878"/>
            <a:ext cx="2229265" cy="338554"/>
          </a:xfrm>
          <a:prstGeom prst="rect">
            <a:avLst/>
          </a:prstGeom>
        </p:spPr>
        <p:txBody>
          <a:bodyPr wrap="none">
            <a:spAutoFit/>
          </a:bodyPr>
          <a:lstStyle/>
          <a:p>
            <a:pPr defTabSz="713232"/>
            <a:r>
              <a:rPr lang="es-ES" sz="1600" dirty="0">
                <a:solidFill>
                  <a:schemeClr val="accent1"/>
                </a:solidFill>
                <a:ea typeface="Open Sans Light" panose="020B0306030504020204" pitchFamily="34" charset="0"/>
                <a:cs typeface="Open Sans Light" panose="020B0306030504020204" pitchFamily="34" charset="0"/>
              </a:rPr>
              <a:t>Variación de velocidad</a:t>
            </a:r>
          </a:p>
        </p:txBody>
      </p:sp>
      <p:sp>
        <p:nvSpPr>
          <p:cNvPr id="141" name="TextBox 12"/>
          <p:cNvSpPr txBox="1"/>
          <p:nvPr/>
        </p:nvSpPr>
        <p:spPr>
          <a:xfrm>
            <a:off x="531502" y="3168193"/>
            <a:ext cx="2680050" cy="861774"/>
          </a:xfrm>
          <a:prstGeom prst="rect">
            <a:avLst/>
          </a:prstGeom>
          <a:noFill/>
        </p:spPr>
        <p:txBody>
          <a:bodyPr wrap="square" rtlCol="0">
            <a:spAutoFit/>
          </a:bodyPr>
          <a:lstStyle/>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Para temperaturas bajas, use ciclos de dos etapas o ciclos para economizar.</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Instale compresores de potencia juiciosamente organizados para cubrir mejor toda la gama de potencias.</a:t>
            </a:r>
          </a:p>
        </p:txBody>
      </p:sp>
      <p:sp>
        <p:nvSpPr>
          <p:cNvPr id="144" name="Rectangle 15"/>
          <p:cNvSpPr/>
          <p:nvPr/>
        </p:nvSpPr>
        <p:spPr>
          <a:xfrm>
            <a:off x="699548" y="2852178"/>
            <a:ext cx="1404552" cy="338554"/>
          </a:xfrm>
          <a:prstGeom prst="rect">
            <a:avLst/>
          </a:prstGeom>
        </p:spPr>
        <p:txBody>
          <a:bodyPr wrap="none">
            <a:spAutoFit/>
          </a:bodyPr>
          <a:lstStyle/>
          <a:p>
            <a:pPr defTabSz="713232"/>
            <a:r>
              <a:rPr lang="es-ES" sz="1600" dirty="0">
                <a:solidFill>
                  <a:schemeClr val="accent1"/>
                </a:solidFill>
                <a:ea typeface="Open Sans Light" panose="020B0306030504020204" pitchFamily="34" charset="0"/>
                <a:cs typeface="Open Sans Light" panose="020B0306030504020204" pitchFamily="34" charset="0"/>
              </a:rPr>
              <a:t>Compresores</a:t>
            </a:r>
          </a:p>
        </p:txBody>
      </p:sp>
      <p:sp>
        <p:nvSpPr>
          <p:cNvPr id="145" name="TextBox 33"/>
          <p:cNvSpPr txBox="1"/>
          <p:nvPr/>
        </p:nvSpPr>
        <p:spPr>
          <a:xfrm>
            <a:off x="531502" y="1620202"/>
            <a:ext cx="2680050" cy="1015663"/>
          </a:xfrm>
          <a:prstGeom prst="rect">
            <a:avLst/>
          </a:prstGeom>
          <a:noFill/>
        </p:spPr>
        <p:txBody>
          <a:bodyPr wrap="square" rtlCol="0">
            <a:spAutoFit/>
          </a:bodyPr>
          <a:lstStyle/>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Instale un variador de velocidad en al menos uno de los compresores.</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Para los compresores de tornillo, privilegie la regulación de potencia por variación de velocidad en lugar de por cajón.</a:t>
            </a:r>
            <a:endParaRPr lang="en-US" sz="1000" dirty="0">
              <a:solidFill>
                <a:srgbClr val="44546A"/>
              </a:solidFill>
              <a:ea typeface="Open Sans Light" panose="020B0306030504020204" pitchFamily="34" charset="0"/>
              <a:cs typeface="Open Sans Light" panose="020B0306030504020204" pitchFamily="34" charset="0"/>
            </a:endParaRPr>
          </a:p>
        </p:txBody>
      </p:sp>
      <p:sp>
        <p:nvSpPr>
          <p:cNvPr id="146" name="TextBox 34"/>
          <p:cNvSpPr txBox="1"/>
          <p:nvPr/>
        </p:nvSpPr>
        <p:spPr>
          <a:xfrm>
            <a:off x="3335702" y="1492508"/>
            <a:ext cx="2708740" cy="1169551"/>
          </a:xfrm>
          <a:prstGeom prst="rect">
            <a:avLst/>
          </a:prstGeom>
          <a:noFill/>
        </p:spPr>
        <p:txBody>
          <a:bodyPr wrap="square" rtlCol="0">
            <a:spAutoFit/>
          </a:bodyPr>
          <a:lstStyle/>
          <a:p>
            <a:pPr defTabSz="713232"/>
            <a:endParaRPr lang="en-US" sz="1000" dirty="0">
              <a:solidFill>
                <a:schemeClr val="accent1"/>
              </a:solidFill>
              <a:ea typeface="Open Sans Light" panose="020B0306030504020204" pitchFamily="34" charset="0"/>
              <a:cs typeface="Open Sans Light" panose="020B0306030504020204" pitchFamily="34" charset="0"/>
            </a:endParaRPr>
          </a:p>
          <a:p>
            <a:pPr marL="171450" indent="-171450" defTabSz="713232">
              <a:buFont typeface="Arial" panose="020B0604020202020204" pitchFamily="34" charset="0"/>
              <a:buChar char="•"/>
            </a:pPr>
            <a:r>
              <a:rPr lang="es-ES" sz="1000" dirty="0">
                <a:solidFill>
                  <a:srgbClr val="44546A"/>
                </a:solidFill>
              </a:rPr>
              <a:t>Instale un almacenamiento de frío si es necesario. También es posible dimensionar la botella de desacoplamiento para que pueda desempeñar un papel de almacenamiento.</a:t>
            </a:r>
            <a:endParaRPr lang="en-US" sz="1000" dirty="0">
              <a:solidFill>
                <a:srgbClr val="44546A"/>
              </a:solidFill>
              <a:ea typeface="Open Sans Light" panose="020B0306030504020204" pitchFamily="34" charset="0"/>
              <a:cs typeface="Open Sans Light" panose="020B0306030504020204" pitchFamily="34" charset="0"/>
            </a:endParaRPr>
          </a:p>
        </p:txBody>
      </p:sp>
      <p:sp>
        <p:nvSpPr>
          <p:cNvPr id="149" name="Rectangle 37"/>
          <p:cNvSpPr/>
          <p:nvPr/>
        </p:nvSpPr>
        <p:spPr>
          <a:xfrm>
            <a:off x="3502910" y="1287007"/>
            <a:ext cx="1710725" cy="338554"/>
          </a:xfrm>
          <a:prstGeom prst="rect">
            <a:avLst/>
          </a:prstGeom>
        </p:spPr>
        <p:txBody>
          <a:bodyPr wrap="none">
            <a:spAutoFit/>
          </a:bodyPr>
          <a:lstStyle/>
          <a:p>
            <a:pPr defTabSz="713232"/>
            <a:r>
              <a:rPr lang="es-ES" sz="1600" dirty="0">
                <a:solidFill>
                  <a:schemeClr val="accent1"/>
                </a:solidFill>
                <a:ea typeface="Open Sans Light" panose="020B0306030504020204" pitchFamily="34" charset="0"/>
                <a:cs typeface="Open Sans Light" panose="020B0306030504020204" pitchFamily="34" charset="0"/>
              </a:rPr>
              <a:t>Almacenamiento</a:t>
            </a:r>
          </a:p>
        </p:txBody>
      </p:sp>
      <p:sp>
        <p:nvSpPr>
          <p:cNvPr id="150" name="TextBox 38"/>
          <p:cNvSpPr txBox="1"/>
          <p:nvPr/>
        </p:nvSpPr>
        <p:spPr>
          <a:xfrm>
            <a:off x="3211552" y="3034161"/>
            <a:ext cx="2750966" cy="1323439"/>
          </a:xfrm>
          <a:prstGeom prst="rect">
            <a:avLst/>
          </a:prstGeom>
          <a:noFill/>
        </p:spPr>
        <p:txBody>
          <a:bodyPr wrap="square" rtlCol="0">
            <a:spAutoFit/>
          </a:bodyPr>
          <a:lstStyle/>
          <a:p>
            <a:pPr algn="just" defTabSz="713232"/>
            <a:endParaRPr lang="en-US" sz="1000" dirty="0">
              <a:solidFill>
                <a:schemeClr val="accent1"/>
              </a:solidFill>
              <a:ea typeface="Open Sans Light" panose="020B0306030504020204" pitchFamily="34" charset="0"/>
              <a:cs typeface="Open Sans Light" panose="020B0306030504020204" pitchFamily="34" charset="0"/>
            </a:endParaRP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Instalar un sistema de recuperación de calor en el grupo frío.</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Para compresores de tornillo: recuperar el calor en el circuito de aceite.</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Hasta un 25% de calor rechazado se puede valorizar a una temperatura de 50 - 60 ° C.</a:t>
            </a:r>
            <a:endParaRPr lang="en-US" sz="1000" dirty="0">
              <a:solidFill>
                <a:srgbClr val="44546A"/>
              </a:solidFill>
              <a:ea typeface="Open Sans Light" panose="020B0306030504020204" pitchFamily="34" charset="0"/>
              <a:cs typeface="Open Sans Light" panose="020B0306030504020204" pitchFamily="34" charset="0"/>
            </a:endParaRPr>
          </a:p>
        </p:txBody>
      </p:sp>
      <p:sp>
        <p:nvSpPr>
          <p:cNvPr id="153" name="Rectangle 41"/>
          <p:cNvSpPr/>
          <p:nvPr/>
        </p:nvSpPr>
        <p:spPr>
          <a:xfrm>
            <a:off x="3346808" y="2829639"/>
            <a:ext cx="2234907" cy="338554"/>
          </a:xfrm>
          <a:prstGeom prst="rect">
            <a:avLst/>
          </a:prstGeom>
        </p:spPr>
        <p:txBody>
          <a:bodyPr wrap="none">
            <a:spAutoFit/>
          </a:bodyPr>
          <a:lstStyle/>
          <a:p>
            <a:pPr defTabSz="713232"/>
            <a:r>
              <a:rPr lang="es-ES" sz="1600" dirty="0">
                <a:solidFill>
                  <a:schemeClr val="accent1"/>
                </a:solidFill>
                <a:ea typeface="Open Sans Light" panose="020B0306030504020204" pitchFamily="34" charset="0"/>
                <a:cs typeface="Open Sans Light" panose="020B0306030504020204" pitchFamily="34" charset="0"/>
              </a:rPr>
              <a:t>Recuperación de calor</a:t>
            </a:r>
          </a:p>
        </p:txBody>
      </p:sp>
      <p:sp>
        <p:nvSpPr>
          <p:cNvPr id="156" name="Rectangle 44"/>
          <p:cNvSpPr/>
          <p:nvPr/>
        </p:nvSpPr>
        <p:spPr>
          <a:xfrm>
            <a:off x="6127653" y="1290847"/>
            <a:ext cx="1253869" cy="338554"/>
          </a:xfrm>
          <a:prstGeom prst="rect">
            <a:avLst/>
          </a:prstGeom>
        </p:spPr>
        <p:txBody>
          <a:bodyPr wrap="none">
            <a:spAutoFit/>
          </a:bodyPr>
          <a:lstStyle/>
          <a:p>
            <a:pPr defTabSz="713232"/>
            <a:r>
              <a:rPr lang="es-ES" sz="1600" dirty="0">
                <a:solidFill>
                  <a:schemeClr val="accent1"/>
                </a:solidFill>
                <a:ea typeface="Open Sans Light" panose="020B0306030504020204" pitchFamily="34" charset="0"/>
                <a:cs typeface="Open Sans Light" panose="020B0306030504020204" pitchFamily="34" charset="0"/>
              </a:rPr>
              <a:t>Distribución</a:t>
            </a:r>
          </a:p>
        </p:txBody>
      </p:sp>
      <p:sp>
        <p:nvSpPr>
          <p:cNvPr id="157" name="TextBox 45"/>
          <p:cNvSpPr txBox="1"/>
          <p:nvPr/>
        </p:nvSpPr>
        <p:spPr>
          <a:xfrm>
            <a:off x="6055676" y="3190845"/>
            <a:ext cx="2579543" cy="861774"/>
          </a:xfrm>
          <a:prstGeom prst="rect">
            <a:avLst/>
          </a:prstGeom>
          <a:noFill/>
        </p:spPr>
        <p:txBody>
          <a:bodyPr wrap="square" rtlCol="0">
            <a:spAutoFit/>
          </a:bodyPr>
          <a:lstStyle/>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Compruebe el estado del aislamiento del circuito frío y repárelo si es necesario.</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Adoptar una estrategia adecuada y potente de descongelación.</a:t>
            </a:r>
            <a:endParaRPr lang="en-US" sz="1000" dirty="0">
              <a:solidFill>
                <a:srgbClr val="44546A"/>
              </a:solidFill>
              <a:ea typeface="Open Sans Light" panose="020B0306030504020204" pitchFamily="34" charset="0"/>
              <a:cs typeface="Open Sans Light" panose="020B0306030504020204" pitchFamily="34" charset="0"/>
            </a:endParaRPr>
          </a:p>
        </p:txBody>
      </p:sp>
      <p:sp>
        <p:nvSpPr>
          <p:cNvPr id="160" name="Rectangle 48"/>
          <p:cNvSpPr/>
          <p:nvPr/>
        </p:nvSpPr>
        <p:spPr>
          <a:xfrm>
            <a:off x="6223487" y="2839788"/>
            <a:ext cx="3030618" cy="338554"/>
          </a:xfrm>
          <a:prstGeom prst="rect">
            <a:avLst/>
          </a:prstGeom>
        </p:spPr>
        <p:txBody>
          <a:bodyPr wrap="square">
            <a:spAutoFit/>
          </a:bodyPr>
          <a:lstStyle/>
          <a:p>
            <a:pPr defTabSz="713232"/>
            <a:r>
              <a:rPr lang="es-ES" sz="1600" dirty="0">
                <a:solidFill>
                  <a:schemeClr val="accent1"/>
                </a:solidFill>
                <a:ea typeface="Open Sans Light" panose="020B0306030504020204" pitchFamily="34" charset="0"/>
                <a:cs typeface="Open Sans Light" panose="020B0306030504020204" pitchFamily="34" charset="0"/>
              </a:rPr>
              <a:t>Aislamiento y descongelación</a:t>
            </a:r>
          </a:p>
        </p:txBody>
      </p:sp>
      <p:sp>
        <p:nvSpPr>
          <p:cNvPr id="161" name="TextBox 49"/>
          <p:cNvSpPr txBox="1"/>
          <p:nvPr/>
        </p:nvSpPr>
        <p:spPr>
          <a:xfrm>
            <a:off x="5962518" y="1620202"/>
            <a:ext cx="2672701" cy="1015663"/>
          </a:xfrm>
          <a:prstGeom prst="rect">
            <a:avLst/>
          </a:prstGeom>
          <a:noFill/>
        </p:spPr>
        <p:txBody>
          <a:bodyPr wrap="square" rtlCol="0">
            <a:spAutoFit/>
          </a:bodyPr>
          <a:lstStyle/>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Regular el flujo de fluido refrigerante por la variación de velocidad electrónica en la bomba de distribución secundaria.</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Regule el flujo de refrigerante en el circuito primario en comparación con el flujo en el circuito secundario.</a:t>
            </a:r>
            <a:endParaRPr lang="en-US" sz="1000" dirty="0">
              <a:solidFill>
                <a:srgbClr val="44546A"/>
              </a:solidFill>
              <a:ea typeface="Open Sans Light" panose="020B0306030504020204" pitchFamily="34" charset="0"/>
              <a:cs typeface="Open Sans Light" panose="020B0306030504020204" pitchFamily="34" charset="0"/>
            </a:endParaRPr>
          </a:p>
        </p:txBody>
      </p:sp>
      <p:pic>
        <p:nvPicPr>
          <p:cNvPr id="3074" name="Picture 2" descr="Image associÃ©e"/>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75669" y="854302"/>
            <a:ext cx="396867" cy="39686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12"/>
          <p:cNvSpPr txBox="1"/>
          <p:nvPr/>
        </p:nvSpPr>
        <p:spPr>
          <a:xfrm>
            <a:off x="670070" y="4793250"/>
            <a:ext cx="2666412" cy="1015663"/>
          </a:xfrm>
          <a:prstGeom prst="rect">
            <a:avLst/>
          </a:prstGeom>
          <a:noFill/>
        </p:spPr>
        <p:txBody>
          <a:bodyPr wrap="square" rtlCol="0">
            <a:spAutoFit/>
          </a:bodyPr>
          <a:lstStyle/>
          <a:p>
            <a:pPr defTabSz="713232"/>
            <a:endParaRPr lang="en-US" sz="1000" b="1" dirty="0">
              <a:solidFill>
                <a:srgbClr val="44546A"/>
              </a:solidFill>
              <a:ea typeface="Open Sans Light" panose="020B0306030504020204" pitchFamily="34" charset="0"/>
              <a:cs typeface="Open Sans Light" panose="020B0306030504020204" pitchFamily="34" charset="0"/>
            </a:endParaRP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Es preferible evaporadores de gran tamaño para reducir las perdidas.</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10% más de superficie es 1 ° C ganado, por lo que 2 a 3% de la energía consumida.</a:t>
            </a:r>
            <a:endParaRPr lang="en-US" sz="1000" dirty="0">
              <a:solidFill>
                <a:srgbClr val="44546A"/>
              </a:solidFill>
              <a:ea typeface="Open Sans Light" panose="020B0306030504020204" pitchFamily="34" charset="0"/>
              <a:cs typeface="Open Sans Light" panose="020B0306030504020204" pitchFamily="34" charset="0"/>
            </a:endParaRPr>
          </a:p>
        </p:txBody>
      </p:sp>
      <p:sp>
        <p:nvSpPr>
          <p:cNvPr id="34" name="Rectangle 15"/>
          <p:cNvSpPr/>
          <p:nvPr/>
        </p:nvSpPr>
        <p:spPr>
          <a:xfrm>
            <a:off x="859849" y="4597684"/>
            <a:ext cx="1244251" cy="338554"/>
          </a:xfrm>
          <a:prstGeom prst="rect">
            <a:avLst/>
          </a:prstGeom>
        </p:spPr>
        <p:txBody>
          <a:bodyPr wrap="none">
            <a:spAutoFit/>
          </a:bodyPr>
          <a:lstStyle/>
          <a:p>
            <a:pPr defTabSz="713232"/>
            <a:r>
              <a:rPr lang="es-ES" sz="1600" dirty="0">
                <a:solidFill>
                  <a:schemeClr val="accent1"/>
                </a:solidFill>
                <a:ea typeface="Open Sans Light" panose="020B0306030504020204" pitchFamily="34" charset="0"/>
                <a:cs typeface="Open Sans Light" panose="020B0306030504020204" pitchFamily="34" charset="0"/>
              </a:rPr>
              <a:t>Evaporador</a:t>
            </a:r>
          </a:p>
        </p:txBody>
      </p:sp>
      <p:sp>
        <p:nvSpPr>
          <p:cNvPr id="35" name="TextBox 38"/>
          <p:cNvSpPr txBox="1"/>
          <p:nvPr/>
        </p:nvSpPr>
        <p:spPr>
          <a:xfrm>
            <a:off x="3350120" y="4938541"/>
            <a:ext cx="2742916" cy="553998"/>
          </a:xfrm>
          <a:prstGeom prst="rect">
            <a:avLst/>
          </a:prstGeom>
          <a:noFill/>
        </p:spPr>
        <p:txBody>
          <a:bodyPr wrap="square" rtlCol="0">
            <a:spAutoFit/>
          </a:bodyPr>
          <a:lstStyle/>
          <a:p>
            <a:pPr defTabSz="713232"/>
            <a:r>
              <a:rPr lang="es-ES" sz="1000" dirty="0">
                <a:solidFill>
                  <a:srgbClr val="44546A"/>
                </a:solidFill>
                <a:ea typeface="Open Sans Light" panose="020B0306030504020204" pitchFamily="34" charset="0"/>
                <a:cs typeface="Open Sans Light" panose="020B0306030504020204" pitchFamily="34" charset="0"/>
              </a:rPr>
              <a:t>La iluminación aporta calor.</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Establecer sistemas de iluminación eficientes en las cámaras frigoríficas.</a:t>
            </a:r>
            <a:endParaRPr lang="en-US" sz="1000" dirty="0">
              <a:solidFill>
                <a:srgbClr val="44546A"/>
              </a:solidFill>
              <a:ea typeface="Open Sans Light" panose="020B0306030504020204" pitchFamily="34" charset="0"/>
              <a:cs typeface="Open Sans Light" panose="020B0306030504020204" pitchFamily="34" charset="0"/>
            </a:endParaRPr>
          </a:p>
        </p:txBody>
      </p:sp>
      <p:sp>
        <p:nvSpPr>
          <p:cNvPr id="38" name="Rectangle 41"/>
          <p:cNvSpPr/>
          <p:nvPr/>
        </p:nvSpPr>
        <p:spPr>
          <a:xfrm>
            <a:off x="3506244" y="4597684"/>
            <a:ext cx="1220206" cy="338554"/>
          </a:xfrm>
          <a:prstGeom prst="rect">
            <a:avLst/>
          </a:prstGeom>
        </p:spPr>
        <p:txBody>
          <a:bodyPr wrap="none">
            <a:spAutoFit/>
          </a:bodyPr>
          <a:lstStyle/>
          <a:p>
            <a:pPr defTabSz="713232"/>
            <a:r>
              <a:rPr lang="es-ES" sz="1600" dirty="0">
                <a:solidFill>
                  <a:schemeClr val="accent1"/>
                </a:solidFill>
                <a:ea typeface="Open Sans Light" panose="020B0306030504020204" pitchFamily="34" charset="0"/>
                <a:cs typeface="Open Sans Light" panose="020B0306030504020204" pitchFamily="34" charset="0"/>
              </a:rPr>
              <a:t>Iluminación</a:t>
            </a:r>
          </a:p>
        </p:txBody>
      </p:sp>
      <p:sp>
        <p:nvSpPr>
          <p:cNvPr id="39" name="TextBox 45"/>
          <p:cNvSpPr txBox="1"/>
          <p:nvPr/>
        </p:nvSpPr>
        <p:spPr>
          <a:xfrm>
            <a:off x="6106674" y="4788668"/>
            <a:ext cx="2659063" cy="1323439"/>
          </a:xfrm>
          <a:prstGeom prst="rect">
            <a:avLst/>
          </a:prstGeom>
          <a:noFill/>
        </p:spPr>
        <p:txBody>
          <a:bodyPr wrap="square" rtlCol="0">
            <a:spAutoFit/>
          </a:bodyPr>
          <a:lstStyle/>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Establecer protecciones de aberturas efectivas (cortinas con tirantes, cortinas de aire, puertas de apertura rápida).</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Configurar bloqueos de búfer y disminuir las aperturas / cierres de la zona.</a:t>
            </a:r>
          </a:p>
          <a:p>
            <a:pPr marL="171450" indent="-171450" defTabSz="713232">
              <a:buFont typeface="Arial" panose="020B0604020202020204" pitchFamily="34" charset="0"/>
              <a:buChar char="•"/>
            </a:pPr>
            <a:r>
              <a:rPr lang="es-ES" sz="1000" dirty="0">
                <a:solidFill>
                  <a:srgbClr val="44546A"/>
                </a:solidFill>
                <a:ea typeface="Open Sans Light" panose="020B0306030504020204" pitchFamily="34" charset="0"/>
                <a:cs typeface="Open Sans Light" panose="020B0306030504020204" pitchFamily="34" charset="0"/>
              </a:rPr>
              <a:t>Las entradas pueden ser responsables del 20 al 40% del sistema de refrigeración del balance.</a:t>
            </a:r>
            <a:endParaRPr lang="en-US" sz="1000" dirty="0">
              <a:solidFill>
                <a:srgbClr val="44546A"/>
              </a:solidFill>
              <a:ea typeface="Open Sans Light" panose="020B0306030504020204" pitchFamily="34" charset="0"/>
              <a:cs typeface="Open Sans Light" panose="020B0306030504020204" pitchFamily="34" charset="0"/>
            </a:endParaRPr>
          </a:p>
        </p:txBody>
      </p:sp>
      <p:sp>
        <p:nvSpPr>
          <p:cNvPr id="42" name="Rectangle 48"/>
          <p:cNvSpPr/>
          <p:nvPr/>
        </p:nvSpPr>
        <p:spPr>
          <a:xfrm>
            <a:off x="6275466" y="4525358"/>
            <a:ext cx="2491388" cy="307777"/>
          </a:xfrm>
          <a:prstGeom prst="rect">
            <a:avLst/>
          </a:prstGeom>
        </p:spPr>
        <p:txBody>
          <a:bodyPr wrap="none">
            <a:spAutoFit/>
          </a:bodyPr>
          <a:lstStyle/>
          <a:p>
            <a:pPr defTabSz="713232"/>
            <a:r>
              <a:rPr lang="es-ES" sz="1400" dirty="0">
                <a:solidFill>
                  <a:schemeClr val="accent1"/>
                </a:solidFill>
                <a:ea typeface="Open Sans Light" panose="020B0306030504020204" pitchFamily="34" charset="0"/>
                <a:cs typeface="Open Sans Light" panose="020B0306030504020204" pitchFamily="34" charset="0"/>
              </a:rPr>
              <a:t>Aberturas de cámaras de frio</a:t>
            </a:r>
          </a:p>
        </p:txBody>
      </p:sp>
      <p:pic>
        <p:nvPicPr>
          <p:cNvPr id="7" name="Imagen 6">
            <a:extLst>
              <a:ext uri="{FF2B5EF4-FFF2-40B4-BE49-F238E27FC236}">
                <a16:creationId xmlns:a16="http://schemas.microsoft.com/office/drawing/2014/main" id="{22A48BB5-37D7-48CE-AB05-832A026D2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38" y="1249487"/>
            <a:ext cx="425415" cy="425415"/>
          </a:xfrm>
          <a:prstGeom prst="rect">
            <a:avLst/>
          </a:prstGeom>
        </p:spPr>
      </p:pic>
      <p:pic>
        <p:nvPicPr>
          <p:cNvPr id="9" name="Imagen 8" descr="Imagen que contiene suelo, edificio&#10;&#10;Descripción generada automáticamente">
            <a:extLst>
              <a:ext uri="{FF2B5EF4-FFF2-40B4-BE49-F238E27FC236}">
                <a16:creationId xmlns:a16="http://schemas.microsoft.com/office/drawing/2014/main" id="{2CF1856B-7E65-4717-B294-1729369AC5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3857" y="1305733"/>
            <a:ext cx="288000" cy="288000"/>
          </a:xfrm>
          <a:prstGeom prst="rect">
            <a:avLst/>
          </a:prstGeom>
        </p:spPr>
      </p:pic>
      <p:pic>
        <p:nvPicPr>
          <p:cNvPr id="11" name="Imagen 10">
            <a:extLst>
              <a:ext uri="{FF2B5EF4-FFF2-40B4-BE49-F238E27FC236}">
                <a16:creationId xmlns:a16="http://schemas.microsoft.com/office/drawing/2014/main" id="{0B22F8B7-0F5E-4025-BE8F-A40A5F4B7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2963" y="1239511"/>
            <a:ext cx="425415" cy="425415"/>
          </a:xfrm>
          <a:prstGeom prst="rect">
            <a:avLst/>
          </a:prstGeom>
        </p:spPr>
      </p:pic>
      <p:pic>
        <p:nvPicPr>
          <p:cNvPr id="13" name="Imagen 12" descr="Imagen que contiene texto&#10;&#10;Descripción generada automáticamente">
            <a:extLst>
              <a:ext uri="{FF2B5EF4-FFF2-40B4-BE49-F238E27FC236}">
                <a16:creationId xmlns:a16="http://schemas.microsoft.com/office/drawing/2014/main" id="{0045AA98-DB30-4B5C-B811-ADC4FF464D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03" y="2812382"/>
            <a:ext cx="347328" cy="347328"/>
          </a:xfrm>
          <a:prstGeom prst="rect">
            <a:avLst/>
          </a:prstGeom>
        </p:spPr>
      </p:pic>
      <p:pic>
        <p:nvPicPr>
          <p:cNvPr id="15" name="Imagen 14" descr="Imagen que contiene objeto&#10;&#10;Descripción generada automáticamente">
            <a:extLst>
              <a:ext uri="{FF2B5EF4-FFF2-40B4-BE49-F238E27FC236}">
                <a16:creationId xmlns:a16="http://schemas.microsoft.com/office/drawing/2014/main" id="{86CB809F-6BD0-423B-8BF3-CE1A27F71A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5839" y="2874463"/>
            <a:ext cx="293983" cy="293983"/>
          </a:xfrm>
          <a:prstGeom prst="rect">
            <a:avLst/>
          </a:prstGeom>
        </p:spPr>
      </p:pic>
      <p:pic>
        <p:nvPicPr>
          <p:cNvPr id="17" name="Imagen 16" descr="Imagen que contiene objeto&#10;&#10;Descripción generada automáticamente">
            <a:extLst>
              <a:ext uri="{FF2B5EF4-FFF2-40B4-BE49-F238E27FC236}">
                <a16:creationId xmlns:a16="http://schemas.microsoft.com/office/drawing/2014/main" id="{5107C232-DC21-48D2-AB0E-1037E0DB0C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2915" y="2880511"/>
            <a:ext cx="293984" cy="293984"/>
          </a:xfrm>
          <a:prstGeom prst="rect">
            <a:avLst/>
          </a:prstGeom>
        </p:spPr>
      </p:pic>
      <p:pic>
        <p:nvPicPr>
          <p:cNvPr id="19" name="Imagen 18" descr="Imagen que contiene objeto&#10;&#10;Descripción generada automáticamente">
            <a:extLst>
              <a:ext uri="{FF2B5EF4-FFF2-40B4-BE49-F238E27FC236}">
                <a16:creationId xmlns:a16="http://schemas.microsoft.com/office/drawing/2014/main" id="{F4DF3A8E-525C-4068-84CF-94CCFCB50E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617" y="4603431"/>
            <a:ext cx="370473" cy="370473"/>
          </a:xfrm>
          <a:prstGeom prst="rect">
            <a:avLst/>
          </a:prstGeom>
        </p:spPr>
      </p:pic>
      <p:pic>
        <p:nvPicPr>
          <p:cNvPr id="21" name="Imagen 20">
            <a:extLst>
              <a:ext uri="{FF2B5EF4-FFF2-40B4-BE49-F238E27FC236}">
                <a16:creationId xmlns:a16="http://schemas.microsoft.com/office/drawing/2014/main" id="{14EC8981-2014-4E68-81C1-A504E92076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07503" y="4555332"/>
            <a:ext cx="393743" cy="393743"/>
          </a:xfrm>
          <a:prstGeom prst="rect">
            <a:avLst/>
          </a:prstGeom>
        </p:spPr>
      </p:pic>
      <p:pic>
        <p:nvPicPr>
          <p:cNvPr id="23" name="Imagen 22">
            <a:extLst>
              <a:ext uri="{FF2B5EF4-FFF2-40B4-BE49-F238E27FC236}">
                <a16:creationId xmlns:a16="http://schemas.microsoft.com/office/drawing/2014/main" id="{BB45D9DA-C6AB-4A1C-BAA9-79E9CFD439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3258" y="4491785"/>
            <a:ext cx="338554" cy="338554"/>
          </a:xfrm>
          <a:prstGeom prst="rect">
            <a:avLst/>
          </a:prstGeom>
        </p:spPr>
      </p:pic>
      <p:sp>
        <p:nvSpPr>
          <p:cNvPr id="36" name="Rectángulo 35">
            <a:extLst>
              <a:ext uri="{FF2B5EF4-FFF2-40B4-BE49-F238E27FC236}">
                <a16:creationId xmlns:a16="http://schemas.microsoft.com/office/drawing/2014/main" id="{831934AF-7D2F-438E-8448-C8E1BAD1EEE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7" name="Titel 1">
            <a:extLst>
              <a:ext uri="{FF2B5EF4-FFF2-40B4-BE49-F238E27FC236}">
                <a16:creationId xmlns:a16="http://schemas.microsoft.com/office/drawing/2014/main" id="{201F6EB1-E8CB-4EBB-8D81-BC61D249D97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40" name="Untertitel 5">
            <a:extLst>
              <a:ext uri="{FF2B5EF4-FFF2-40B4-BE49-F238E27FC236}">
                <a16:creationId xmlns:a16="http://schemas.microsoft.com/office/drawing/2014/main" id="{2E553FC6-CA1C-4869-AB07-E790E112FECD}"/>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Refrigeración industrial</a:t>
            </a:r>
          </a:p>
        </p:txBody>
      </p:sp>
    </p:spTree>
    <p:extLst>
      <p:ext uri="{BB962C8B-B14F-4D97-AF65-F5344CB8AC3E}">
        <p14:creationId xmlns:p14="http://schemas.microsoft.com/office/powerpoint/2010/main" val="174959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12</a:t>
            </a:fld>
            <a:endParaRPr lang="de-DE"/>
          </a:p>
        </p:txBody>
      </p:sp>
      <p:pic>
        <p:nvPicPr>
          <p:cNvPr id="9" name="Espace réservé du contenu 6">
            <a:extLst>
              <a:ext uri="{FF2B5EF4-FFF2-40B4-BE49-F238E27FC236}">
                <a16:creationId xmlns:a16="http://schemas.microsoft.com/office/drawing/2014/main" id="{8B43AA28-D3FE-4E1B-9746-B974C8213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676" y="1542802"/>
            <a:ext cx="5671294" cy="4721352"/>
          </a:xfrm>
          <a:prstGeom prst="rect">
            <a:avLst/>
          </a:prstGeom>
        </p:spPr>
      </p:pic>
      <p:sp>
        <p:nvSpPr>
          <p:cNvPr id="10" name="Titel 1">
            <a:extLst>
              <a:ext uri="{FF2B5EF4-FFF2-40B4-BE49-F238E27FC236}">
                <a16:creationId xmlns:a16="http://schemas.microsoft.com/office/drawing/2014/main" id="{A666E324-9BFD-4202-A4C0-7A6BAE85233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Rectángulo 10">
            <a:extLst>
              <a:ext uri="{FF2B5EF4-FFF2-40B4-BE49-F238E27FC236}">
                <a16:creationId xmlns:a16="http://schemas.microsoft.com/office/drawing/2014/main" id="{7FCA2703-A007-45F4-88B1-BA3401CFFF2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 name="Untertitel 5">
            <a:extLst>
              <a:ext uri="{FF2B5EF4-FFF2-40B4-BE49-F238E27FC236}">
                <a16:creationId xmlns:a16="http://schemas.microsoft.com/office/drawing/2014/main" id="{DAD4279F-AD64-4C5B-9C89-760EB8EF56D1}"/>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Aire comprimido</a:t>
            </a:r>
          </a:p>
        </p:txBody>
      </p:sp>
    </p:spTree>
    <p:extLst>
      <p:ext uri="{BB962C8B-B14F-4D97-AF65-F5344CB8AC3E}">
        <p14:creationId xmlns:p14="http://schemas.microsoft.com/office/powerpoint/2010/main" val="4033147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sz="half" idx="2"/>
          </p:nvPr>
        </p:nvSpPr>
        <p:spPr>
          <a:xfrm>
            <a:off x="564696" y="1670862"/>
            <a:ext cx="3752866" cy="1736502"/>
          </a:xfrm>
        </p:spPr>
        <p:txBody>
          <a:bodyPr>
            <a:noAutofit/>
          </a:bodyPr>
          <a:lstStyle/>
          <a:p>
            <a:pPr>
              <a:lnSpc>
                <a:spcPct val="170000"/>
              </a:lnSpc>
            </a:pPr>
            <a:r>
              <a:rPr lang="es-ES" sz="1000" dirty="0"/>
              <a:t>Instalar más secadores</a:t>
            </a:r>
          </a:p>
          <a:p>
            <a:pPr>
              <a:lnSpc>
                <a:spcPct val="170000"/>
              </a:lnSpc>
            </a:pPr>
            <a:r>
              <a:rPr lang="es-ES" sz="1000" dirty="0"/>
              <a:t>Compruebe regularmente las caídas de presión de los secadores.</a:t>
            </a:r>
          </a:p>
          <a:p>
            <a:pPr>
              <a:lnSpc>
                <a:spcPct val="150000"/>
              </a:lnSpc>
            </a:pPr>
            <a:r>
              <a:rPr lang="es-ES" sz="1000" dirty="0"/>
              <a:t>Respetar las periodicidades de mantenimiento.</a:t>
            </a:r>
          </a:p>
          <a:p>
            <a:pPr>
              <a:lnSpc>
                <a:spcPct val="170000"/>
              </a:lnSpc>
            </a:pPr>
            <a:r>
              <a:rPr lang="es-ES" sz="1000" dirty="0"/>
              <a:t>Si es necesario, llame a un especialista en refrigeración calificado para el mantenimiento del circuito de frío.</a:t>
            </a:r>
            <a:endParaRPr lang="en-US" sz="1000" dirty="0"/>
          </a:p>
        </p:txBody>
      </p:sp>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a:xfrm>
            <a:off x="8093492" y="6355027"/>
            <a:ext cx="514400" cy="180040"/>
          </a:xfrm>
        </p:spPr>
        <p:txBody>
          <a:bodyPr/>
          <a:lstStyle/>
          <a:p>
            <a:fld id="{78B3FE12-62BD-41F9-8F3F-A0956C733398}" type="slidenum">
              <a:rPr lang="de-DE" smtClean="0"/>
              <a:t>13</a:t>
            </a:fld>
            <a:endParaRPr lang="de-DE"/>
          </a:p>
        </p:txBody>
      </p:sp>
      <p:sp>
        <p:nvSpPr>
          <p:cNvPr id="14" name="Espace réservé du texte 7"/>
          <p:cNvSpPr txBox="1">
            <a:spLocks/>
          </p:cNvSpPr>
          <p:nvPr/>
        </p:nvSpPr>
        <p:spPr>
          <a:xfrm>
            <a:off x="404410" y="3481000"/>
            <a:ext cx="3651614"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Recuperación de calor</a:t>
            </a:r>
          </a:p>
        </p:txBody>
      </p:sp>
      <p:sp>
        <p:nvSpPr>
          <p:cNvPr id="16" name="Espace réservé du contenu 8"/>
          <p:cNvSpPr txBox="1">
            <a:spLocks/>
          </p:cNvSpPr>
          <p:nvPr/>
        </p:nvSpPr>
        <p:spPr>
          <a:xfrm>
            <a:off x="603528" y="3740652"/>
            <a:ext cx="3750284" cy="136036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nSpc>
                <a:spcPct val="170000"/>
              </a:lnSpc>
            </a:pPr>
            <a:r>
              <a:rPr lang="es-ES" sz="1000" dirty="0"/>
              <a:t>Recuperar el calor rechazado por el compresor para calefacción de espacios o producción de agua caliente.</a:t>
            </a:r>
          </a:p>
          <a:p>
            <a:pPr>
              <a:lnSpc>
                <a:spcPct val="170000"/>
              </a:lnSpc>
            </a:pPr>
            <a:r>
              <a:rPr lang="es-ES" sz="1000" dirty="0"/>
              <a:t>Alrededor del 80% de energía eléctrica se transforma en calor.</a:t>
            </a:r>
            <a:endParaRPr lang="en-US" sz="1000" dirty="0"/>
          </a:p>
        </p:txBody>
      </p:sp>
      <p:sp>
        <p:nvSpPr>
          <p:cNvPr id="17" name="Espace réservé du texte 7"/>
          <p:cNvSpPr txBox="1">
            <a:spLocks/>
          </p:cNvSpPr>
          <p:nvPr/>
        </p:nvSpPr>
        <p:spPr>
          <a:xfrm>
            <a:off x="370136" y="1414769"/>
            <a:ext cx="3651614"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Secadores</a:t>
            </a:r>
          </a:p>
        </p:txBody>
      </p:sp>
      <p:sp>
        <p:nvSpPr>
          <p:cNvPr id="19" name="Espace réservé du texte 7"/>
          <p:cNvSpPr txBox="1">
            <a:spLocks/>
          </p:cNvSpPr>
          <p:nvPr/>
        </p:nvSpPr>
        <p:spPr>
          <a:xfrm>
            <a:off x="406185" y="4945805"/>
            <a:ext cx="3651614"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Filtros</a:t>
            </a:r>
          </a:p>
        </p:txBody>
      </p:sp>
      <p:sp>
        <p:nvSpPr>
          <p:cNvPr id="20" name="Espace réservé du contenu 8"/>
          <p:cNvSpPr txBox="1">
            <a:spLocks/>
          </p:cNvSpPr>
          <p:nvPr/>
        </p:nvSpPr>
        <p:spPr>
          <a:xfrm>
            <a:off x="564696" y="5179670"/>
            <a:ext cx="3861158" cy="136815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nSpc>
                <a:spcPct val="170000"/>
              </a:lnSpc>
            </a:pPr>
            <a:r>
              <a:rPr lang="es-ES" sz="1000" dirty="0"/>
              <a:t>Busque y selle las fugas regularmente (al menos una vez al año).</a:t>
            </a:r>
          </a:p>
          <a:p>
            <a:pPr>
              <a:lnSpc>
                <a:spcPct val="170000"/>
              </a:lnSpc>
            </a:pPr>
            <a:r>
              <a:rPr lang="es-ES" sz="1000" dirty="0"/>
              <a:t>Las fugas son responsables de un desperdicio significativo, frecuentemente alrededor del 40 al 50% del consumo total.</a:t>
            </a:r>
            <a:endParaRPr lang="en-US" sz="1000" dirty="0"/>
          </a:p>
        </p:txBody>
      </p:sp>
      <p:sp>
        <p:nvSpPr>
          <p:cNvPr id="22" name="Espace réservé du contenu 8"/>
          <p:cNvSpPr>
            <a:spLocks noGrp="1"/>
          </p:cNvSpPr>
          <p:nvPr>
            <p:ph sz="half" idx="2"/>
          </p:nvPr>
        </p:nvSpPr>
        <p:spPr>
          <a:xfrm>
            <a:off x="5059112" y="1650728"/>
            <a:ext cx="3660742" cy="2074958"/>
          </a:xfrm>
        </p:spPr>
        <p:txBody>
          <a:bodyPr>
            <a:noAutofit/>
          </a:bodyPr>
          <a:lstStyle/>
          <a:p>
            <a:pPr>
              <a:lnSpc>
                <a:spcPct val="150000"/>
              </a:lnSpc>
            </a:pPr>
            <a:r>
              <a:rPr lang="es-ES" sz="1000" dirty="0"/>
              <a:t>Evitar regulaciones por estrangulamiento del aire de succión.</a:t>
            </a:r>
          </a:p>
          <a:p>
            <a:pPr>
              <a:lnSpc>
                <a:spcPct val="150000"/>
              </a:lnSpc>
            </a:pPr>
            <a:r>
              <a:rPr lang="es-ES" sz="1000" dirty="0"/>
              <a:t>Evite las cargas de compresor de aire.</a:t>
            </a:r>
          </a:p>
          <a:p>
            <a:pPr>
              <a:lnSpc>
                <a:spcPct val="150000"/>
              </a:lnSpc>
            </a:pPr>
            <a:r>
              <a:rPr lang="es-ES" sz="1000" dirty="0"/>
              <a:t>Instale una velocidad de variación electrónica para adaptar la producción a la necesidad real de aire comprimido.</a:t>
            </a:r>
          </a:p>
          <a:p>
            <a:pPr>
              <a:lnSpc>
                <a:spcPct val="150000"/>
              </a:lnSpc>
            </a:pPr>
            <a:r>
              <a:rPr lang="es-ES" sz="1000" dirty="0"/>
              <a:t>Instalar un sistema de gestión y regulación de compresores en cascada según la necesidad de aire.</a:t>
            </a:r>
            <a:endParaRPr lang="en-US" sz="1000" dirty="0"/>
          </a:p>
        </p:txBody>
      </p:sp>
      <p:sp>
        <p:nvSpPr>
          <p:cNvPr id="23" name="Espace réservé du texte 7"/>
          <p:cNvSpPr txBox="1">
            <a:spLocks/>
          </p:cNvSpPr>
          <p:nvPr/>
        </p:nvSpPr>
        <p:spPr>
          <a:xfrm>
            <a:off x="4868764" y="3733705"/>
            <a:ext cx="3444691"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Red de aire comprimido</a:t>
            </a:r>
          </a:p>
        </p:txBody>
      </p:sp>
      <p:sp>
        <p:nvSpPr>
          <p:cNvPr id="24" name="Espace réservé du contenu 8"/>
          <p:cNvSpPr txBox="1">
            <a:spLocks/>
          </p:cNvSpPr>
          <p:nvPr/>
        </p:nvSpPr>
        <p:spPr>
          <a:xfrm>
            <a:off x="5059112" y="3996909"/>
            <a:ext cx="3450062" cy="111612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nSpc>
                <a:spcPct val="170000"/>
              </a:lnSpc>
            </a:pPr>
            <a:r>
              <a:rPr lang="es-ES" sz="1000" dirty="0"/>
              <a:t>Cerrar la red para limitar la presión de las brechas al final de la red.</a:t>
            </a:r>
            <a:endParaRPr lang="en-US" sz="1000" dirty="0"/>
          </a:p>
        </p:txBody>
      </p:sp>
      <p:sp>
        <p:nvSpPr>
          <p:cNvPr id="25" name="Espace réservé du texte 7"/>
          <p:cNvSpPr txBox="1">
            <a:spLocks/>
          </p:cNvSpPr>
          <p:nvPr/>
        </p:nvSpPr>
        <p:spPr>
          <a:xfrm>
            <a:off x="4868763" y="1407822"/>
            <a:ext cx="3444691"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Regulación</a:t>
            </a:r>
          </a:p>
        </p:txBody>
      </p:sp>
      <p:sp>
        <p:nvSpPr>
          <p:cNvPr id="26" name="Espace réservé du texte 7"/>
          <p:cNvSpPr txBox="1">
            <a:spLocks/>
          </p:cNvSpPr>
          <p:nvPr/>
        </p:nvSpPr>
        <p:spPr>
          <a:xfrm>
            <a:off x="4868764" y="4767300"/>
            <a:ext cx="3444692"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Herramientas neumáticas</a:t>
            </a:r>
          </a:p>
        </p:txBody>
      </p:sp>
      <p:sp>
        <p:nvSpPr>
          <p:cNvPr id="27" name="Espace réservé du contenu 8"/>
          <p:cNvSpPr txBox="1">
            <a:spLocks/>
          </p:cNvSpPr>
          <p:nvPr/>
        </p:nvSpPr>
        <p:spPr>
          <a:xfrm>
            <a:off x="5060186" y="4988937"/>
            <a:ext cx="3443546" cy="136815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nSpc>
                <a:spcPct val="170000"/>
              </a:lnSpc>
            </a:pPr>
            <a:r>
              <a:rPr lang="es-ES" sz="1000" dirty="0"/>
              <a:t>Reemplace las herramientas, si es posible usar herramientas eléctricas neumáticas. El precio del kWh neumático es 20 veces mayor que el del kWh eléctrico.</a:t>
            </a:r>
            <a:endParaRPr lang="en-US" sz="1000" dirty="0"/>
          </a:p>
        </p:txBody>
      </p:sp>
      <p:pic>
        <p:nvPicPr>
          <p:cNvPr id="18" name="Imagen 17">
            <a:extLst>
              <a:ext uri="{FF2B5EF4-FFF2-40B4-BE49-F238E27FC236}">
                <a16:creationId xmlns:a16="http://schemas.microsoft.com/office/drawing/2014/main" id="{675EBB8B-D11D-46B8-B601-EAD1FCF971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745" y="1761972"/>
            <a:ext cx="244621" cy="216024"/>
          </a:xfrm>
          <a:prstGeom prst="rect">
            <a:avLst/>
          </a:prstGeom>
        </p:spPr>
      </p:pic>
      <p:pic>
        <p:nvPicPr>
          <p:cNvPr id="21" name="Imagen 20">
            <a:extLst>
              <a:ext uri="{FF2B5EF4-FFF2-40B4-BE49-F238E27FC236}">
                <a16:creationId xmlns:a16="http://schemas.microsoft.com/office/drawing/2014/main" id="{8A2EBA39-7463-4492-9153-47A32384A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745" y="2067827"/>
            <a:ext cx="244621" cy="216024"/>
          </a:xfrm>
          <a:prstGeom prst="rect">
            <a:avLst/>
          </a:prstGeom>
        </p:spPr>
      </p:pic>
      <p:pic>
        <p:nvPicPr>
          <p:cNvPr id="28" name="Imagen 27">
            <a:extLst>
              <a:ext uri="{FF2B5EF4-FFF2-40B4-BE49-F238E27FC236}">
                <a16:creationId xmlns:a16="http://schemas.microsoft.com/office/drawing/2014/main" id="{787C47A8-03C5-41E5-8298-EC88505EA6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745" y="2577200"/>
            <a:ext cx="244621" cy="216024"/>
          </a:xfrm>
          <a:prstGeom prst="rect">
            <a:avLst/>
          </a:prstGeom>
        </p:spPr>
      </p:pic>
      <p:pic>
        <p:nvPicPr>
          <p:cNvPr id="29" name="Imagen 28">
            <a:extLst>
              <a:ext uri="{FF2B5EF4-FFF2-40B4-BE49-F238E27FC236}">
                <a16:creationId xmlns:a16="http://schemas.microsoft.com/office/drawing/2014/main" id="{BEB72050-BAAB-47DE-8D9B-003E04B12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745" y="2866860"/>
            <a:ext cx="244621" cy="216024"/>
          </a:xfrm>
          <a:prstGeom prst="rect">
            <a:avLst/>
          </a:prstGeom>
        </p:spPr>
      </p:pic>
      <p:pic>
        <p:nvPicPr>
          <p:cNvPr id="30" name="Imagen 29">
            <a:extLst>
              <a:ext uri="{FF2B5EF4-FFF2-40B4-BE49-F238E27FC236}">
                <a16:creationId xmlns:a16="http://schemas.microsoft.com/office/drawing/2014/main" id="{B04C5B25-EA30-44E0-83BE-E0A3BB043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52" y="3849897"/>
            <a:ext cx="244621" cy="216024"/>
          </a:xfrm>
          <a:prstGeom prst="rect">
            <a:avLst/>
          </a:prstGeom>
        </p:spPr>
      </p:pic>
      <p:pic>
        <p:nvPicPr>
          <p:cNvPr id="31" name="Imagen 30">
            <a:extLst>
              <a:ext uri="{FF2B5EF4-FFF2-40B4-BE49-F238E27FC236}">
                <a16:creationId xmlns:a16="http://schemas.microsoft.com/office/drawing/2014/main" id="{99AB1C74-D4D0-44DA-8077-0642BC697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52" y="4391798"/>
            <a:ext cx="244621" cy="216024"/>
          </a:xfrm>
          <a:prstGeom prst="rect">
            <a:avLst/>
          </a:prstGeom>
        </p:spPr>
      </p:pic>
      <p:pic>
        <p:nvPicPr>
          <p:cNvPr id="32" name="Imagen 31">
            <a:extLst>
              <a:ext uri="{FF2B5EF4-FFF2-40B4-BE49-F238E27FC236}">
                <a16:creationId xmlns:a16="http://schemas.microsoft.com/office/drawing/2014/main" id="{5C74B64C-985C-467E-8CBD-5297B154C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52" y="5271074"/>
            <a:ext cx="244621" cy="216024"/>
          </a:xfrm>
          <a:prstGeom prst="rect">
            <a:avLst/>
          </a:prstGeom>
        </p:spPr>
      </p:pic>
      <p:pic>
        <p:nvPicPr>
          <p:cNvPr id="33" name="Imagen 32">
            <a:extLst>
              <a:ext uri="{FF2B5EF4-FFF2-40B4-BE49-F238E27FC236}">
                <a16:creationId xmlns:a16="http://schemas.microsoft.com/office/drawing/2014/main" id="{0A665C65-66D2-4A2B-95BB-D5FE92338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52" y="5553236"/>
            <a:ext cx="244621" cy="216024"/>
          </a:xfrm>
          <a:prstGeom prst="rect">
            <a:avLst/>
          </a:prstGeom>
        </p:spPr>
      </p:pic>
      <p:pic>
        <p:nvPicPr>
          <p:cNvPr id="34" name="Imagen 33">
            <a:extLst>
              <a:ext uri="{FF2B5EF4-FFF2-40B4-BE49-F238E27FC236}">
                <a16:creationId xmlns:a16="http://schemas.microsoft.com/office/drawing/2014/main" id="{58CC83B2-7116-496D-9571-1587E905DF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1988840"/>
            <a:ext cx="230759" cy="216024"/>
          </a:xfrm>
          <a:prstGeom prst="rect">
            <a:avLst/>
          </a:prstGeom>
        </p:spPr>
      </p:pic>
      <p:pic>
        <p:nvPicPr>
          <p:cNvPr id="35" name="Imagen 34">
            <a:extLst>
              <a:ext uri="{FF2B5EF4-FFF2-40B4-BE49-F238E27FC236}">
                <a16:creationId xmlns:a16="http://schemas.microsoft.com/office/drawing/2014/main" id="{9C76D03A-9573-4EDE-87AC-CE6310254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2240868"/>
            <a:ext cx="230759" cy="216024"/>
          </a:xfrm>
          <a:prstGeom prst="rect">
            <a:avLst/>
          </a:prstGeom>
        </p:spPr>
      </p:pic>
      <p:pic>
        <p:nvPicPr>
          <p:cNvPr id="36" name="Imagen 35">
            <a:extLst>
              <a:ext uri="{FF2B5EF4-FFF2-40B4-BE49-F238E27FC236}">
                <a16:creationId xmlns:a16="http://schemas.microsoft.com/office/drawing/2014/main" id="{93DA555A-69CF-4928-A140-A3886448D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2708920"/>
            <a:ext cx="230759" cy="216024"/>
          </a:xfrm>
          <a:prstGeom prst="rect">
            <a:avLst/>
          </a:prstGeom>
        </p:spPr>
      </p:pic>
      <p:pic>
        <p:nvPicPr>
          <p:cNvPr id="37" name="Imagen 36">
            <a:extLst>
              <a:ext uri="{FF2B5EF4-FFF2-40B4-BE49-F238E27FC236}">
                <a16:creationId xmlns:a16="http://schemas.microsoft.com/office/drawing/2014/main" id="{F9B00AD8-3DB4-4229-A0ED-D8219DA8C4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1721895"/>
            <a:ext cx="230759" cy="216024"/>
          </a:xfrm>
          <a:prstGeom prst="rect">
            <a:avLst/>
          </a:prstGeom>
        </p:spPr>
      </p:pic>
      <p:pic>
        <p:nvPicPr>
          <p:cNvPr id="38" name="Imagen 37">
            <a:extLst>
              <a:ext uri="{FF2B5EF4-FFF2-40B4-BE49-F238E27FC236}">
                <a16:creationId xmlns:a16="http://schemas.microsoft.com/office/drawing/2014/main" id="{2B598D73-943F-4492-86D6-155EB6DE7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4099135"/>
            <a:ext cx="230759" cy="216024"/>
          </a:xfrm>
          <a:prstGeom prst="rect">
            <a:avLst/>
          </a:prstGeom>
        </p:spPr>
      </p:pic>
      <p:pic>
        <p:nvPicPr>
          <p:cNvPr id="39" name="Imagen 38">
            <a:extLst>
              <a:ext uri="{FF2B5EF4-FFF2-40B4-BE49-F238E27FC236}">
                <a16:creationId xmlns:a16="http://schemas.microsoft.com/office/drawing/2014/main" id="{355AD54B-166C-404C-B494-6CE3AE3435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5077700"/>
            <a:ext cx="230759" cy="216024"/>
          </a:xfrm>
          <a:prstGeom prst="rect">
            <a:avLst/>
          </a:prstGeom>
        </p:spPr>
      </p:pic>
      <p:sp>
        <p:nvSpPr>
          <p:cNvPr id="40" name="Titel 1">
            <a:extLst>
              <a:ext uri="{FF2B5EF4-FFF2-40B4-BE49-F238E27FC236}">
                <a16:creationId xmlns:a16="http://schemas.microsoft.com/office/drawing/2014/main" id="{F541733D-BF7F-414D-8324-3C1B21A0E3E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41" name="Rectángulo 40">
            <a:extLst>
              <a:ext uri="{FF2B5EF4-FFF2-40B4-BE49-F238E27FC236}">
                <a16:creationId xmlns:a16="http://schemas.microsoft.com/office/drawing/2014/main" id="{0E8955C6-6111-4261-AFE0-03275BF42EE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2" name="Untertitel 5">
            <a:extLst>
              <a:ext uri="{FF2B5EF4-FFF2-40B4-BE49-F238E27FC236}">
                <a16:creationId xmlns:a16="http://schemas.microsoft.com/office/drawing/2014/main" id="{0A1828E5-2772-4906-AC04-BE56F5F78237}"/>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Aire comprimido</a:t>
            </a:r>
          </a:p>
        </p:txBody>
      </p:sp>
    </p:spTree>
    <p:extLst>
      <p:ext uri="{BB962C8B-B14F-4D97-AF65-F5344CB8AC3E}">
        <p14:creationId xmlns:p14="http://schemas.microsoft.com/office/powerpoint/2010/main" val="416837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r>
              <a:rPr lang="es-ES" dirty="0"/>
              <a:t>Termodinámica</a:t>
            </a:r>
          </a:p>
        </p:txBody>
      </p:sp>
      <p:sp>
        <p:nvSpPr>
          <p:cNvPr id="5" name="Espace réservé du texte 4"/>
          <p:cNvSpPr>
            <a:spLocks noGrp="1"/>
          </p:cNvSpPr>
          <p:nvPr>
            <p:ph type="body" sz="quarter" idx="3"/>
          </p:nvPr>
        </p:nvSpPr>
        <p:spPr/>
        <p:txBody>
          <a:bodyPr/>
          <a:lstStyle/>
          <a:p>
            <a:r>
              <a:rPr lang="es-ES" dirty="0"/>
              <a:t>Con flotador</a:t>
            </a:r>
          </a:p>
        </p:txBody>
      </p:sp>
      <p:sp>
        <p:nvSpPr>
          <p:cNvPr id="7" name="Espace réservé du pied de page 6"/>
          <p:cNvSpPr>
            <a:spLocks noGrp="1"/>
          </p:cNvSpPr>
          <p:nvPr>
            <p:ph type="ftr" sz="quarter" idx="11"/>
          </p:nvPr>
        </p:nvSpPr>
        <p:spPr/>
        <p:txBody>
          <a:bodyPr/>
          <a:lstStyle/>
          <a:p>
            <a:r>
              <a:rPr lang="en-US" dirty="0"/>
              <a:t>Energy efficiency in industries</a:t>
            </a:r>
            <a:endParaRPr lang="de-DE" dirty="0"/>
          </a:p>
        </p:txBody>
      </p:sp>
      <p:sp>
        <p:nvSpPr>
          <p:cNvPr id="8" name="Espace réservé du numéro de diapositive 7"/>
          <p:cNvSpPr>
            <a:spLocks noGrp="1"/>
          </p:cNvSpPr>
          <p:nvPr>
            <p:ph type="sldNum" sz="quarter" idx="12"/>
          </p:nvPr>
        </p:nvSpPr>
        <p:spPr/>
        <p:txBody>
          <a:bodyPr/>
          <a:lstStyle/>
          <a:p>
            <a:fld id="{78B3FE12-62BD-41F9-8F3F-A0956C733398}" type="slidenum">
              <a:rPr lang="de-DE" smtClean="0"/>
              <a:t>14</a:t>
            </a:fld>
            <a:endParaRPr lang="de-DE"/>
          </a:p>
        </p:txBody>
      </p:sp>
      <p:pic>
        <p:nvPicPr>
          <p:cNvPr id="13" name="Content Placeholder 12" descr="http://www.deltacontrolalger.com/images/produits/prod39.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2357536"/>
            <a:ext cx="4784253" cy="3118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deltacontrolalger.com/images/produits/prod38.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031940" y="2317118"/>
            <a:ext cx="5075479" cy="33081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3BCBB05A-0352-441E-8B1B-E23E92C59EE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Titel 1">
            <a:extLst>
              <a:ext uri="{FF2B5EF4-FFF2-40B4-BE49-F238E27FC236}">
                <a16:creationId xmlns:a16="http://schemas.microsoft.com/office/drawing/2014/main" id="{FABE93BE-ABD1-4CB0-A4F8-D1BD5478BC53}"/>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6" name="Untertitel 5">
            <a:extLst>
              <a:ext uri="{FF2B5EF4-FFF2-40B4-BE49-F238E27FC236}">
                <a16:creationId xmlns:a16="http://schemas.microsoft.com/office/drawing/2014/main" id="{8CC521E7-E733-4999-9000-70C9A101767E}"/>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Producción de vapor</a:t>
            </a:r>
          </a:p>
        </p:txBody>
      </p:sp>
    </p:spTree>
    <p:extLst>
      <p:ext uri="{BB962C8B-B14F-4D97-AF65-F5344CB8AC3E}">
        <p14:creationId xmlns:p14="http://schemas.microsoft.com/office/powerpoint/2010/main" val="334761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a:t>Use the menu "insert" to edit your footer line here</a:t>
            </a:r>
            <a:endParaRPr lang="de-DE"/>
          </a:p>
        </p:txBody>
      </p:sp>
      <p:sp>
        <p:nvSpPr>
          <p:cNvPr id="5" name="Foliennummernplatzhalter 4"/>
          <p:cNvSpPr>
            <a:spLocks noGrp="1"/>
          </p:cNvSpPr>
          <p:nvPr>
            <p:ph type="sldNum" sz="quarter" idx="12"/>
          </p:nvPr>
        </p:nvSpPr>
        <p:spPr/>
        <p:txBody>
          <a:bodyPr/>
          <a:lstStyle/>
          <a:p>
            <a:fld id="{78B3FE12-62BD-41F9-8F3F-A0956C733398}" type="slidenum">
              <a:rPr lang="de-DE" smtClean="0"/>
              <a:t>15</a:t>
            </a:fld>
            <a:endParaRPr lang="de-DE"/>
          </a:p>
        </p:txBody>
      </p:sp>
      <p:sp>
        <p:nvSpPr>
          <p:cNvPr id="118" name="Rectangle 56"/>
          <p:cNvSpPr/>
          <p:nvPr/>
        </p:nvSpPr>
        <p:spPr>
          <a:xfrm>
            <a:off x="254001" y="4654624"/>
            <a:ext cx="2450439" cy="822726"/>
          </a:xfrm>
          <a:prstGeom prst="rect">
            <a:avLst/>
          </a:prstGeom>
          <a:ln>
            <a:solidFill>
              <a:srgbClr val="31999E"/>
            </a:solidFill>
            <a:prstDash val="dashDot"/>
          </a:ln>
        </p:spPr>
        <p:txBody>
          <a:bodyPr wrap="square">
            <a:spAutoFit/>
          </a:bodyPr>
          <a:lstStyle/>
          <a:p>
            <a:pPr algn="just" defTabSz="713232">
              <a:lnSpc>
                <a:spcPct val="150000"/>
              </a:lnSpc>
            </a:pPr>
            <a:r>
              <a:rPr lang="es-ES" sz="1100" dirty="0"/>
              <a:t>Un suministro de agua no aislado puede perder hasta un 70% de su energía térmica.</a:t>
            </a:r>
            <a:endParaRPr lang="en-US" sz="1100" dirty="0">
              <a:solidFill>
                <a:srgbClr val="565656">
                  <a:lumMod val="75000"/>
                </a:srgbClr>
              </a:solidFill>
              <a:ea typeface="Open Sans Light" panose="020B0306030504020204" pitchFamily="34" charset="0"/>
              <a:cs typeface="Open Sans Light" panose="020B0306030504020204" pitchFamily="34" charset="0"/>
            </a:endParaRPr>
          </a:p>
        </p:txBody>
      </p:sp>
      <p:sp>
        <p:nvSpPr>
          <p:cNvPr id="120" name="Rectangle 57"/>
          <p:cNvSpPr/>
          <p:nvPr/>
        </p:nvSpPr>
        <p:spPr>
          <a:xfrm>
            <a:off x="3151807" y="4648665"/>
            <a:ext cx="2753311" cy="1330557"/>
          </a:xfrm>
          <a:prstGeom prst="rect">
            <a:avLst/>
          </a:prstGeom>
          <a:ln>
            <a:solidFill>
              <a:srgbClr val="31999E"/>
            </a:solidFill>
            <a:prstDash val="dashDot"/>
          </a:ln>
        </p:spPr>
        <p:txBody>
          <a:bodyPr wrap="square">
            <a:spAutoFit/>
          </a:bodyPr>
          <a:lstStyle/>
          <a:p>
            <a:pPr marL="171450" indent="-171450" algn="just" defTabSz="713232">
              <a:lnSpc>
                <a:spcPct val="150000"/>
              </a:lnSpc>
              <a:buFont typeface="Arial" panose="020B0604020202020204" pitchFamily="34" charset="0"/>
              <a:buChar char="•"/>
            </a:pPr>
            <a:r>
              <a:rPr lang="es-ES" sz="1100" dirty="0">
                <a:solidFill>
                  <a:srgbClr val="565656">
                    <a:lumMod val="75000"/>
                  </a:srgbClr>
                </a:solidFill>
                <a:ea typeface="Open Sans Light" panose="020B0306030504020204" pitchFamily="34" charset="0"/>
                <a:cs typeface="Open Sans Light" panose="020B0306030504020204" pitchFamily="34" charset="0"/>
              </a:rPr>
              <a:t>Instale un economizador para precalentar el suministro de agua de una caldera de vapor.</a:t>
            </a:r>
          </a:p>
          <a:p>
            <a:pPr marL="171450" indent="-171450" algn="just" defTabSz="713232">
              <a:lnSpc>
                <a:spcPct val="150000"/>
              </a:lnSpc>
              <a:buFont typeface="Arial" panose="020B0604020202020204" pitchFamily="34" charset="0"/>
              <a:buChar char="•"/>
            </a:pPr>
            <a:r>
              <a:rPr lang="es-ES" sz="1100" dirty="0">
                <a:solidFill>
                  <a:srgbClr val="565656">
                    <a:lumMod val="75000"/>
                  </a:srgbClr>
                </a:solidFill>
                <a:ea typeface="Open Sans Light" panose="020B0306030504020204" pitchFamily="34" charset="0"/>
                <a:cs typeface="Open Sans Light" panose="020B0306030504020204" pitchFamily="34" charset="0"/>
              </a:rPr>
              <a:t>Ahorro de energía de 2 a 5% son posibles.</a:t>
            </a:r>
            <a:endParaRPr lang="en-US" sz="1100" dirty="0">
              <a:solidFill>
                <a:srgbClr val="565656">
                  <a:lumMod val="75000"/>
                </a:srgbClr>
              </a:solidFill>
              <a:ea typeface="Open Sans Light" panose="020B0306030504020204" pitchFamily="34" charset="0"/>
              <a:cs typeface="Open Sans Light" panose="020B0306030504020204" pitchFamily="34" charset="0"/>
            </a:endParaRPr>
          </a:p>
        </p:txBody>
      </p:sp>
      <p:sp>
        <p:nvSpPr>
          <p:cNvPr id="122" name="Rectangle 59"/>
          <p:cNvSpPr/>
          <p:nvPr/>
        </p:nvSpPr>
        <p:spPr>
          <a:xfrm>
            <a:off x="3151807" y="1875125"/>
            <a:ext cx="2753311" cy="1838388"/>
          </a:xfrm>
          <a:prstGeom prst="rect">
            <a:avLst/>
          </a:prstGeom>
          <a:ln>
            <a:solidFill>
              <a:srgbClr val="31999E"/>
            </a:solidFill>
            <a:prstDash val="dashDot"/>
          </a:ln>
        </p:spPr>
        <p:txBody>
          <a:bodyPr wrap="square">
            <a:spAutoFit/>
          </a:bodyPr>
          <a:lstStyle/>
          <a:p>
            <a:pPr marL="171450" indent="-171450" defTabSz="713232">
              <a:lnSpc>
                <a:spcPct val="150000"/>
              </a:lnSpc>
              <a:buFont typeface="Arial" panose="020B0604020202020204" pitchFamily="34" charset="0"/>
              <a:buChar char="•"/>
            </a:pPr>
            <a:r>
              <a:rPr lang="es-ES" sz="1100" dirty="0">
                <a:ea typeface="Open Sans Light" panose="020B0306030504020204" pitchFamily="34" charset="0"/>
                <a:cs typeface="Open Sans Light" panose="020B0306030504020204" pitchFamily="34" charset="0"/>
              </a:rPr>
              <a:t>Revisa las trampas regularmente.</a:t>
            </a:r>
          </a:p>
          <a:p>
            <a:pPr marL="171450" indent="-171450" defTabSz="713232">
              <a:lnSpc>
                <a:spcPct val="150000"/>
              </a:lnSpc>
              <a:buFont typeface="Arial" panose="020B0604020202020204" pitchFamily="34" charset="0"/>
              <a:buChar char="•"/>
            </a:pPr>
            <a:r>
              <a:rPr lang="es-ES" sz="1100" dirty="0">
                <a:ea typeface="Open Sans Light" panose="020B0306030504020204" pitchFamily="34" charset="0"/>
                <a:cs typeface="Open Sans Light" panose="020B0306030504020204" pitchFamily="34" charset="0"/>
              </a:rPr>
              <a:t>En instalaciones donde las trampas no se verifican con frecuencia, el 30% de ellas pueden estar defectuosas y escapar.</a:t>
            </a:r>
          </a:p>
          <a:p>
            <a:pPr marL="171450" indent="-171450" defTabSz="713232">
              <a:lnSpc>
                <a:spcPct val="150000"/>
              </a:lnSpc>
              <a:buFont typeface="Arial" panose="020B0604020202020204" pitchFamily="34" charset="0"/>
              <a:buChar char="•"/>
            </a:pPr>
            <a:r>
              <a:rPr lang="es-ES" sz="1100" dirty="0">
                <a:ea typeface="Open Sans Light" panose="020B0306030504020204" pitchFamily="34" charset="0"/>
                <a:cs typeface="Open Sans Light" panose="020B0306030504020204" pitchFamily="34" charset="0"/>
              </a:rPr>
              <a:t>El monitoreo regular puede reducir esta tasa al 5%.</a:t>
            </a:r>
          </a:p>
        </p:txBody>
      </p:sp>
      <p:sp>
        <p:nvSpPr>
          <p:cNvPr id="124" name="Rectangle 61"/>
          <p:cNvSpPr/>
          <p:nvPr/>
        </p:nvSpPr>
        <p:spPr>
          <a:xfrm>
            <a:off x="6236972" y="4646677"/>
            <a:ext cx="2730672" cy="1076641"/>
          </a:xfrm>
          <a:prstGeom prst="rect">
            <a:avLst/>
          </a:prstGeom>
          <a:ln>
            <a:solidFill>
              <a:srgbClr val="31999E"/>
            </a:solidFill>
            <a:prstDash val="dashDot"/>
          </a:ln>
        </p:spPr>
        <p:txBody>
          <a:bodyPr wrap="square">
            <a:spAutoFit/>
          </a:bodyPr>
          <a:lstStyle/>
          <a:p>
            <a:pPr marL="171450" indent="-171450" defTabSz="713232">
              <a:lnSpc>
                <a:spcPct val="150000"/>
              </a:lnSpc>
              <a:buFont typeface="Arial" panose="020B0604020202020204" pitchFamily="34" charset="0"/>
              <a:buChar char="•"/>
            </a:pPr>
            <a:r>
              <a:rPr lang="es-ES" sz="1100" dirty="0"/>
              <a:t>Si es posible, reducir la presión de la red. Si hay reguladores en la entrada de todos los consumidores, no es necesaria una presión alta en la red.</a:t>
            </a:r>
            <a:endParaRPr lang="en-US" sz="1100" dirty="0">
              <a:solidFill>
                <a:srgbClr val="565656">
                  <a:lumMod val="75000"/>
                </a:srgbClr>
              </a:solidFill>
              <a:ea typeface="Open Sans Light" panose="020B0306030504020204" pitchFamily="34" charset="0"/>
              <a:cs typeface="Open Sans Light" panose="020B0306030504020204" pitchFamily="34" charset="0"/>
            </a:endParaRPr>
          </a:p>
        </p:txBody>
      </p:sp>
      <p:sp>
        <p:nvSpPr>
          <p:cNvPr id="126" name="Rectangle 63"/>
          <p:cNvSpPr/>
          <p:nvPr/>
        </p:nvSpPr>
        <p:spPr>
          <a:xfrm>
            <a:off x="254001" y="1875125"/>
            <a:ext cx="2447958" cy="1076641"/>
          </a:xfrm>
          <a:prstGeom prst="rect">
            <a:avLst/>
          </a:prstGeom>
          <a:ln>
            <a:solidFill>
              <a:srgbClr val="31999E"/>
            </a:solidFill>
            <a:prstDash val="dashDot"/>
          </a:ln>
        </p:spPr>
        <p:txBody>
          <a:bodyPr wrap="square">
            <a:spAutoFit/>
          </a:bodyPr>
          <a:lstStyle/>
          <a:p>
            <a:pPr algn="just" defTabSz="713232">
              <a:lnSpc>
                <a:spcPct val="150000"/>
              </a:lnSpc>
            </a:pPr>
            <a:r>
              <a:rPr lang="es-ES" sz="1100" dirty="0" err="1"/>
              <a:t>Intalando</a:t>
            </a:r>
            <a:r>
              <a:rPr lang="es-ES" sz="1100" dirty="0"/>
              <a:t> un recuperador de perdidas de calor en las purgas, tu puedes ahorrar entre el 1 y 4% de </a:t>
            </a:r>
            <a:r>
              <a:rPr lang="es-ES" sz="1100" dirty="0" err="1"/>
              <a:t>energia</a:t>
            </a:r>
            <a:r>
              <a:rPr lang="es-ES" sz="1100" dirty="0"/>
              <a:t>.</a:t>
            </a:r>
            <a:endParaRPr lang="es-ES" sz="1100" dirty="0">
              <a:solidFill>
                <a:srgbClr val="565656">
                  <a:lumMod val="75000"/>
                </a:srgbClr>
              </a:solidFill>
              <a:ea typeface="Open Sans Light" panose="020B0306030504020204" pitchFamily="34" charset="0"/>
              <a:cs typeface="Open Sans Light" panose="020B0306030504020204" pitchFamily="34" charset="0"/>
            </a:endParaRPr>
          </a:p>
        </p:txBody>
      </p:sp>
      <p:sp>
        <p:nvSpPr>
          <p:cNvPr id="128" name="Rectangle 65"/>
          <p:cNvSpPr/>
          <p:nvPr/>
        </p:nvSpPr>
        <p:spPr>
          <a:xfrm>
            <a:off x="6236972" y="1875933"/>
            <a:ext cx="2730672" cy="1330557"/>
          </a:xfrm>
          <a:prstGeom prst="rect">
            <a:avLst/>
          </a:prstGeom>
          <a:ln>
            <a:solidFill>
              <a:srgbClr val="31999E"/>
            </a:solidFill>
            <a:prstDash val="dashDot"/>
          </a:ln>
        </p:spPr>
        <p:txBody>
          <a:bodyPr wrap="square">
            <a:spAutoFit/>
          </a:bodyPr>
          <a:lstStyle/>
          <a:p>
            <a:pPr marL="171450" indent="-171450" defTabSz="713232">
              <a:lnSpc>
                <a:spcPct val="150000"/>
              </a:lnSpc>
              <a:buFont typeface="Arial" panose="020B0604020202020204" pitchFamily="34" charset="0"/>
              <a:buChar char="•"/>
            </a:pPr>
            <a:r>
              <a:rPr lang="es-ES" sz="1100" dirty="0"/>
              <a:t>Repare las fugas regularmente. Una sola fuga de 3,18 mm de diámetro en una red de vapor a 7 bares provoca una pérdida de 3.900 € / año.</a:t>
            </a:r>
          </a:p>
          <a:p>
            <a:pPr marL="171450" indent="-171450" defTabSz="713232">
              <a:lnSpc>
                <a:spcPct val="150000"/>
              </a:lnSpc>
              <a:buFont typeface="Arial" panose="020B0604020202020204" pitchFamily="34" charset="0"/>
              <a:buChar char="•"/>
            </a:pPr>
            <a:r>
              <a:rPr lang="es-ES" sz="1100" dirty="0"/>
              <a:t>El aislamiento mojado cede 30 veces.</a:t>
            </a:r>
            <a:endParaRPr lang="en-US" sz="1100" dirty="0">
              <a:solidFill>
                <a:srgbClr val="565656">
                  <a:lumMod val="75000"/>
                </a:srgbClr>
              </a:solidFill>
              <a:ea typeface="Open Sans Light" panose="020B0306030504020204" pitchFamily="34" charset="0"/>
              <a:cs typeface="Open Sans Light" panose="020B0306030504020204" pitchFamily="34" charset="0"/>
            </a:endParaRPr>
          </a:p>
        </p:txBody>
      </p:sp>
      <p:sp>
        <p:nvSpPr>
          <p:cNvPr id="18" name="Espace réservé du texte 7">
            <a:extLst>
              <a:ext uri="{FF2B5EF4-FFF2-40B4-BE49-F238E27FC236}">
                <a16:creationId xmlns:a16="http://schemas.microsoft.com/office/drawing/2014/main" id="{0B37B51E-3758-4F79-9CF5-E25A2192EB57}"/>
              </a:ext>
            </a:extLst>
          </p:cNvPr>
          <p:cNvSpPr txBox="1">
            <a:spLocks/>
          </p:cNvSpPr>
          <p:nvPr/>
        </p:nvSpPr>
        <p:spPr>
          <a:xfrm>
            <a:off x="293182" y="1389247"/>
            <a:ext cx="2193907"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Recuperación de calor</a:t>
            </a:r>
          </a:p>
        </p:txBody>
      </p:sp>
      <p:sp>
        <p:nvSpPr>
          <p:cNvPr id="19" name="Espace réservé du texte 7">
            <a:extLst>
              <a:ext uri="{FF2B5EF4-FFF2-40B4-BE49-F238E27FC236}">
                <a16:creationId xmlns:a16="http://schemas.microsoft.com/office/drawing/2014/main" id="{CA3FB60F-C8D0-4335-8CAF-3B1990A4F4EC}"/>
              </a:ext>
            </a:extLst>
          </p:cNvPr>
          <p:cNvSpPr txBox="1">
            <a:spLocks/>
          </p:cNvSpPr>
          <p:nvPr/>
        </p:nvSpPr>
        <p:spPr>
          <a:xfrm>
            <a:off x="3319200" y="1393447"/>
            <a:ext cx="2193908"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Trampa de vapor</a:t>
            </a:r>
          </a:p>
        </p:txBody>
      </p:sp>
      <p:sp>
        <p:nvSpPr>
          <p:cNvPr id="20" name="Espace réservé du texte 7">
            <a:extLst>
              <a:ext uri="{FF2B5EF4-FFF2-40B4-BE49-F238E27FC236}">
                <a16:creationId xmlns:a16="http://schemas.microsoft.com/office/drawing/2014/main" id="{8B61DC07-FA42-4F81-BD5A-E8B6773435E5}"/>
              </a:ext>
            </a:extLst>
          </p:cNvPr>
          <p:cNvSpPr txBox="1">
            <a:spLocks/>
          </p:cNvSpPr>
          <p:nvPr/>
        </p:nvSpPr>
        <p:spPr>
          <a:xfrm>
            <a:off x="6384400" y="1399047"/>
            <a:ext cx="2193908"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Red de vapor</a:t>
            </a:r>
          </a:p>
        </p:txBody>
      </p:sp>
      <p:sp>
        <p:nvSpPr>
          <p:cNvPr id="21" name="Espace réservé du texte 7">
            <a:extLst>
              <a:ext uri="{FF2B5EF4-FFF2-40B4-BE49-F238E27FC236}">
                <a16:creationId xmlns:a16="http://schemas.microsoft.com/office/drawing/2014/main" id="{B40E0030-1593-42B0-83C9-A4D9896300AE}"/>
              </a:ext>
            </a:extLst>
          </p:cNvPr>
          <p:cNvSpPr txBox="1">
            <a:spLocks/>
          </p:cNvSpPr>
          <p:nvPr/>
        </p:nvSpPr>
        <p:spPr>
          <a:xfrm>
            <a:off x="6384402" y="4134053"/>
            <a:ext cx="2193906"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Regulador de presión</a:t>
            </a:r>
          </a:p>
        </p:txBody>
      </p:sp>
      <p:sp>
        <p:nvSpPr>
          <p:cNvPr id="22" name="Espace réservé du texte 7">
            <a:extLst>
              <a:ext uri="{FF2B5EF4-FFF2-40B4-BE49-F238E27FC236}">
                <a16:creationId xmlns:a16="http://schemas.microsoft.com/office/drawing/2014/main" id="{239E5529-05DB-4439-8BB2-3B87CBE7F7B6}"/>
              </a:ext>
            </a:extLst>
          </p:cNvPr>
          <p:cNvSpPr txBox="1">
            <a:spLocks/>
          </p:cNvSpPr>
          <p:nvPr/>
        </p:nvSpPr>
        <p:spPr>
          <a:xfrm>
            <a:off x="3346188" y="4134054"/>
            <a:ext cx="2193908"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Economizador</a:t>
            </a:r>
          </a:p>
        </p:txBody>
      </p:sp>
      <p:sp>
        <p:nvSpPr>
          <p:cNvPr id="23" name="Espace réservé du texte 7">
            <a:extLst>
              <a:ext uri="{FF2B5EF4-FFF2-40B4-BE49-F238E27FC236}">
                <a16:creationId xmlns:a16="http://schemas.microsoft.com/office/drawing/2014/main" id="{F2FAFE11-9718-42C3-A713-84EC8E178A16}"/>
              </a:ext>
            </a:extLst>
          </p:cNvPr>
          <p:cNvSpPr txBox="1">
            <a:spLocks/>
          </p:cNvSpPr>
          <p:nvPr/>
        </p:nvSpPr>
        <p:spPr>
          <a:xfrm>
            <a:off x="288243" y="4134594"/>
            <a:ext cx="2193907"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S" sz="1300" dirty="0"/>
              <a:t>Suministro de agua</a:t>
            </a:r>
          </a:p>
        </p:txBody>
      </p:sp>
      <p:sp>
        <p:nvSpPr>
          <p:cNvPr id="24" name="Titel 1">
            <a:extLst>
              <a:ext uri="{FF2B5EF4-FFF2-40B4-BE49-F238E27FC236}">
                <a16:creationId xmlns:a16="http://schemas.microsoft.com/office/drawing/2014/main" id="{C3303CDC-962A-4794-AE40-198545E25E3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25" name="Rectángulo 24">
            <a:extLst>
              <a:ext uri="{FF2B5EF4-FFF2-40B4-BE49-F238E27FC236}">
                <a16:creationId xmlns:a16="http://schemas.microsoft.com/office/drawing/2014/main" id="{E42AB656-051C-4C5A-82C3-833E5E3317A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6" name="Untertitel 5">
            <a:extLst>
              <a:ext uri="{FF2B5EF4-FFF2-40B4-BE49-F238E27FC236}">
                <a16:creationId xmlns:a16="http://schemas.microsoft.com/office/drawing/2014/main" id="{F0856DE3-C623-4EDE-B0C5-2FF6216ADB9A}"/>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Producción de vapor</a:t>
            </a:r>
          </a:p>
        </p:txBody>
      </p:sp>
    </p:spTree>
    <p:extLst>
      <p:ext uri="{BB962C8B-B14F-4D97-AF65-F5344CB8AC3E}">
        <p14:creationId xmlns:p14="http://schemas.microsoft.com/office/powerpoint/2010/main" val="3818301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16</a:t>
            </a:fld>
            <a:endParaRPr lang="de-DE"/>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3" y="1411288"/>
            <a:ext cx="5032240"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ángulo 8">
            <a:extLst>
              <a:ext uri="{FF2B5EF4-FFF2-40B4-BE49-F238E27FC236}">
                <a16:creationId xmlns:a16="http://schemas.microsoft.com/office/drawing/2014/main" id="{EBB93864-89CF-458B-9446-7230F2EE7DA0}"/>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0" name="Titel 1">
            <a:extLst>
              <a:ext uri="{FF2B5EF4-FFF2-40B4-BE49-F238E27FC236}">
                <a16:creationId xmlns:a16="http://schemas.microsoft.com/office/drawing/2014/main" id="{0CB620D2-CFC1-4DB6-A1EE-E105AA17CB0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2" name="Untertitel 5">
            <a:extLst>
              <a:ext uri="{FF2B5EF4-FFF2-40B4-BE49-F238E27FC236}">
                <a16:creationId xmlns:a16="http://schemas.microsoft.com/office/drawing/2014/main" id="{EBB52A0C-0781-4A2F-A625-AC34C9D8A279}"/>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Recuperación de calor</a:t>
            </a:r>
          </a:p>
        </p:txBody>
      </p:sp>
    </p:spTree>
    <p:extLst>
      <p:ext uri="{BB962C8B-B14F-4D97-AF65-F5344CB8AC3E}">
        <p14:creationId xmlns:p14="http://schemas.microsoft.com/office/powerpoint/2010/main" val="182167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17</a:t>
            </a:fld>
            <a:endParaRPr lang="de-DE"/>
          </a:p>
        </p:txBody>
      </p:sp>
      <p:sp>
        <p:nvSpPr>
          <p:cNvPr id="38" name="Untertitel 5"/>
          <p:cNvSpPr txBox="1">
            <a:spLocks/>
          </p:cNvSpPr>
          <p:nvPr/>
        </p:nvSpPr>
        <p:spPr>
          <a:xfrm>
            <a:off x="370136" y="1320630"/>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dirty="0">
                <a:solidFill>
                  <a:schemeClr val="tx1"/>
                </a:solidFill>
                <a:latin typeface="+mn-lt"/>
              </a:rPr>
              <a:t>Orígenes y características de las emisiones térmicas en la industria alimentaria:</a:t>
            </a:r>
            <a:endParaRPr lang="en-US" dirty="0">
              <a:solidFill>
                <a:schemeClr val="tx1"/>
              </a:solidFill>
              <a:latin typeface="+mn-lt"/>
            </a:endParaRPr>
          </a:p>
        </p:txBody>
      </p:sp>
      <p:graphicFrame>
        <p:nvGraphicFramePr>
          <p:cNvPr id="9" name="Diagramme 8"/>
          <p:cNvGraphicFramePr/>
          <p:nvPr>
            <p:extLst>
              <p:ext uri="{D42A27DB-BD31-4B8C-83A1-F6EECF244321}">
                <p14:modId xmlns:p14="http://schemas.microsoft.com/office/powerpoint/2010/main" val="1614302102"/>
              </p:ext>
            </p:extLst>
          </p:nvPr>
        </p:nvGraphicFramePr>
        <p:xfrm>
          <a:off x="641880" y="1667555"/>
          <a:ext cx="7884876" cy="4316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el 1">
            <a:extLst>
              <a:ext uri="{FF2B5EF4-FFF2-40B4-BE49-F238E27FC236}">
                <a16:creationId xmlns:a16="http://schemas.microsoft.com/office/drawing/2014/main" id="{0C6C4787-3106-49C2-B93F-9D12D71FC85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2" name="Rectángulo 11">
            <a:extLst>
              <a:ext uri="{FF2B5EF4-FFF2-40B4-BE49-F238E27FC236}">
                <a16:creationId xmlns:a16="http://schemas.microsoft.com/office/drawing/2014/main" id="{20DC2FFF-9B34-48DF-9767-77D46810D67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Untertitel 5">
            <a:extLst>
              <a:ext uri="{FF2B5EF4-FFF2-40B4-BE49-F238E27FC236}">
                <a16:creationId xmlns:a16="http://schemas.microsoft.com/office/drawing/2014/main" id="{305B1EB0-9E26-4B36-8133-3F7F3193944A}"/>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Recuperación de calor</a:t>
            </a:r>
          </a:p>
        </p:txBody>
      </p:sp>
    </p:spTree>
    <p:extLst>
      <p:ext uri="{BB962C8B-B14F-4D97-AF65-F5344CB8AC3E}">
        <p14:creationId xmlns:p14="http://schemas.microsoft.com/office/powerpoint/2010/main" val="1610617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18</a:t>
            </a:fld>
            <a:endParaRPr lang="de-DE"/>
          </a:p>
        </p:txBody>
      </p:sp>
      <p:grpSp>
        <p:nvGrpSpPr>
          <p:cNvPr id="97" name="Group 39"/>
          <p:cNvGrpSpPr/>
          <p:nvPr/>
        </p:nvGrpSpPr>
        <p:grpSpPr>
          <a:xfrm>
            <a:off x="1144817" y="3744794"/>
            <a:ext cx="755923" cy="755923"/>
            <a:chOff x="2850424" y="3195153"/>
            <a:chExt cx="755923" cy="755923"/>
          </a:xfrm>
        </p:grpSpPr>
        <p:sp>
          <p:nvSpPr>
            <p:cNvPr id="98" name="Oval 20"/>
            <p:cNvSpPr/>
            <p:nvPr/>
          </p:nvSpPr>
          <p:spPr>
            <a:xfrm>
              <a:off x="2850424" y="3195153"/>
              <a:ext cx="755923" cy="755923"/>
            </a:xfrm>
            <a:prstGeom prst="ellipse">
              <a:avLst/>
            </a:prstGeom>
            <a:solidFill>
              <a:srgbClr val="31999E"/>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99" name="Oval 21"/>
            <p:cNvSpPr/>
            <p:nvPr/>
          </p:nvSpPr>
          <p:spPr>
            <a:xfrm>
              <a:off x="2923289" y="3268018"/>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grpSp>
      <p:grpSp>
        <p:nvGrpSpPr>
          <p:cNvPr id="100" name="Group 38"/>
          <p:cNvGrpSpPr/>
          <p:nvPr/>
        </p:nvGrpSpPr>
        <p:grpSpPr>
          <a:xfrm>
            <a:off x="1144817" y="2600908"/>
            <a:ext cx="755923" cy="755923"/>
            <a:chOff x="2850424" y="2366365"/>
            <a:chExt cx="755923" cy="755923"/>
          </a:xfrm>
        </p:grpSpPr>
        <p:sp>
          <p:nvSpPr>
            <p:cNvPr id="101" name="Oval 22"/>
            <p:cNvSpPr/>
            <p:nvPr/>
          </p:nvSpPr>
          <p:spPr>
            <a:xfrm>
              <a:off x="2850424" y="2366365"/>
              <a:ext cx="755923" cy="755923"/>
            </a:xfrm>
            <a:prstGeom prst="ellipse">
              <a:avLst/>
            </a:prstGeom>
            <a:solidFill>
              <a:srgbClr val="31999E"/>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2" name="Oval 23"/>
            <p:cNvSpPr/>
            <p:nvPr/>
          </p:nvSpPr>
          <p:spPr>
            <a:xfrm>
              <a:off x="2923289" y="2439230"/>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grpSp>
      <p:grpSp>
        <p:nvGrpSpPr>
          <p:cNvPr id="103" name="Group 37"/>
          <p:cNvGrpSpPr/>
          <p:nvPr/>
        </p:nvGrpSpPr>
        <p:grpSpPr>
          <a:xfrm>
            <a:off x="1144817" y="1412776"/>
            <a:ext cx="755923" cy="755923"/>
            <a:chOff x="2850424" y="1533376"/>
            <a:chExt cx="755923" cy="755923"/>
          </a:xfrm>
        </p:grpSpPr>
        <p:sp>
          <p:nvSpPr>
            <p:cNvPr id="104" name="Oval 24"/>
            <p:cNvSpPr/>
            <p:nvPr/>
          </p:nvSpPr>
          <p:spPr>
            <a:xfrm>
              <a:off x="2850424" y="1533376"/>
              <a:ext cx="755923" cy="755923"/>
            </a:xfrm>
            <a:prstGeom prst="ellipse">
              <a:avLst/>
            </a:prstGeom>
            <a:solidFill>
              <a:srgbClr val="31999E"/>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5" name="Oval 25"/>
            <p:cNvSpPr/>
            <p:nvPr/>
          </p:nvSpPr>
          <p:spPr>
            <a:xfrm>
              <a:off x="2923289" y="1606241"/>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grpSp>
      <p:sp>
        <p:nvSpPr>
          <p:cNvPr id="110" name="Rectangle 28"/>
          <p:cNvSpPr/>
          <p:nvPr/>
        </p:nvSpPr>
        <p:spPr>
          <a:xfrm>
            <a:off x="1900739" y="1409166"/>
            <a:ext cx="1749197" cy="307777"/>
          </a:xfrm>
          <a:prstGeom prst="rect">
            <a:avLst/>
          </a:prstGeom>
        </p:spPr>
        <p:txBody>
          <a:bodyPr wrap="none">
            <a:spAutoFit/>
          </a:bodyPr>
          <a:lstStyle/>
          <a:p>
            <a:pPr algn="ctr" defTabSz="713232"/>
            <a:r>
              <a:rPr lang="en-US" sz="1400" b="1" dirty="0">
                <a:solidFill>
                  <a:schemeClr val="tx1">
                    <a:lumMod val="75000"/>
                    <a:lumOff val="25000"/>
                  </a:schemeClr>
                </a:solidFill>
                <a:ea typeface="Open Sans Light" panose="020B0306030504020204" pitchFamily="34" charset="0"/>
                <a:cs typeface="Open Sans Light" panose="020B0306030504020204" pitchFamily="34" charset="0"/>
              </a:rPr>
              <a:t>1 - DIAGNÓSTICO</a:t>
            </a:r>
          </a:p>
        </p:txBody>
      </p:sp>
      <p:sp>
        <p:nvSpPr>
          <p:cNvPr id="111" name="Rectangle 29"/>
          <p:cNvSpPr/>
          <p:nvPr/>
        </p:nvSpPr>
        <p:spPr>
          <a:xfrm>
            <a:off x="2013462" y="2728771"/>
            <a:ext cx="1737976" cy="307777"/>
          </a:xfrm>
          <a:prstGeom prst="rect">
            <a:avLst/>
          </a:prstGeom>
        </p:spPr>
        <p:txBody>
          <a:bodyPr wrap="none">
            <a:spAutoFit/>
          </a:bodyPr>
          <a:lstStyle/>
          <a:p>
            <a:pPr algn="ctr" defTabSz="713232"/>
            <a:r>
              <a:rPr lang="en-US" sz="1400" b="1" dirty="0">
                <a:solidFill>
                  <a:schemeClr val="tx1">
                    <a:lumMod val="75000"/>
                    <a:lumOff val="25000"/>
                  </a:schemeClr>
                </a:solidFill>
                <a:ea typeface="Open Sans Light" panose="020B0306030504020204" pitchFamily="34" charset="0"/>
                <a:cs typeface="Open Sans Light" panose="020B0306030504020204" pitchFamily="34" charset="0"/>
              </a:rPr>
              <a:t>2 - OPTIMIZACIÓN</a:t>
            </a:r>
          </a:p>
        </p:txBody>
      </p:sp>
      <p:sp>
        <p:nvSpPr>
          <p:cNvPr id="112" name="Rectangle 30"/>
          <p:cNvSpPr/>
          <p:nvPr/>
        </p:nvSpPr>
        <p:spPr>
          <a:xfrm>
            <a:off x="1973388" y="3731901"/>
            <a:ext cx="4452501" cy="307777"/>
          </a:xfrm>
          <a:prstGeom prst="rect">
            <a:avLst/>
          </a:prstGeom>
        </p:spPr>
        <p:txBody>
          <a:bodyPr wrap="none">
            <a:spAutoFit/>
          </a:bodyPr>
          <a:lstStyle/>
          <a:p>
            <a:pPr algn="ctr" defTabSz="713232"/>
            <a:r>
              <a:rPr lang="en-US" sz="1400" b="1" dirty="0">
                <a:solidFill>
                  <a:schemeClr val="tx1">
                    <a:lumMod val="75000"/>
                    <a:lumOff val="25000"/>
                  </a:schemeClr>
                </a:solidFill>
                <a:ea typeface="Open Sans Light" panose="020B0306030504020204" pitchFamily="34" charset="0"/>
                <a:cs typeface="Open Sans Light" panose="020B0306030504020204" pitchFamily="34" charset="0"/>
              </a:rPr>
              <a:t>3 – ALMACENAMIENTO Y VALORACIÓN INTERNA</a:t>
            </a:r>
          </a:p>
        </p:txBody>
      </p:sp>
      <p:sp>
        <p:nvSpPr>
          <p:cNvPr id="114" name="TextBox 32"/>
          <p:cNvSpPr txBox="1"/>
          <p:nvPr/>
        </p:nvSpPr>
        <p:spPr>
          <a:xfrm>
            <a:off x="1947810" y="1735803"/>
            <a:ext cx="6826053" cy="892552"/>
          </a:xfrm>
          <a:prstGeom prst="rect">
            <a:avLst/>
          </a:prstGeom>
          <a:noFill/>
        </p:spPr>
        <p:txBody>
          <a:bodyPr wrap="square" rtlCol="0">
            <a:spAutoFit/>
          </a:bodyPr>
          <a:lstStyle/>
          <a:p>
            <a:pPr marL="285750" indent="-285750" algn="just" defTabSz="713232">
              <a:buFont typeface="Wingdings" panose="05000000000000000000" pitchFamily="2" charset="2"/>
              <a:buChar char="§"/>
            </a:pPr>
            <a:r>
              <a:rPr lang="es-ES" sz="1300" dirty="0">
                <a:solidFill>
                  <a:schemeClr val="tx1">
                    <a:lumMod val="75000"/>
                    <a:lumOff val="25000"/>
                  </a:schemeClr>
                </a:solidFill>
                <a:ea typeface="Open Sans Light" panose="020B0306030504020204" pitchFamily="34" charset="0"/>
                <a:cs typeface="Open Sans Light" panose="020B0306030504020204" pitchFamily="34" charset="0"/>
              </a:rPr>
              <a:t>El calor fatal resultante de las descargas térmicas de los procesos y productos varía de 30 a 90 ° C para las industrias agroalimentarias.</a:t>
            </a:r>
          </a:p>
          <a:p>
            <a:pPr marL="285750" indent="-285750" algn="just" defTabSz="713232">
              <a:buFont typeface="Wingdings" panose="05000000000000000000" pitchFamily="2" charset="2"/>
              <a:buChar char="§"/>
            </a:pPr>
            <a:r>
              <a:rPr lang="es-ES" sz="1300" dirty="0">
                <a:solidFill>
                  <a:schemeClr val="tx1">
                    <a:lumMod val="75000"/>
                    <a:lumOff val="25000"/>
                  </a:schemeClr>
                </a:solidFill>
                <a:ea typeface="Open Sans Light" panose="020B0306030504020204" pitchFamily="34" charset="0"/>
                <a:cs typeface="Open Sans Light" panose="020B0306030504020204" pitchFamily="34" charset="0"/>
              </a:rPr>
              <a:t>El primer paso del proceso de valorización es llevar a cabo un diagnóstico energético de la planta.</a:t>
            </a:r>
            <a:endParaRPr lang="en-US" sz="1300" dirty="0">
              <a:solidFill>
                <a:schemeClr val="tx1">
                  <a:lumMod val="75000"/>
                  <a:lumOff val="25000"/>
                </a:schemeClr>
              </a:solidFill>
              <a:ea typeface="Open Sans Light" panose="020B0306030504020204" pitchFamily="34" charset="0"/>
              <a:cs typeface="Open Sans Light" panose="020B0306030504020204" pitchFamily="34" charset="0"/>
            </a:endParaRPr>
          </a:p>
        </p:txBody>
      </p:sp>
      <p:sp>
        <p:nvSpPr>
          <p:cNvPr id="115" name="TextBox 33"/>
          <p:cNvSpPr txBox="1"/>
          <p:nvPr/>
        </p:nvSpPr>
        <p:spPr>
          <a:xfrm>
            <a:off x="2018584" y="3010582"/>
            <a:ext cx="6759074" cy="692497"/>
          </a:xfrm>
          <a:prstGeom prst="rect">
            <a:avLst/>
          </a:prstGeom>
          <a:noFill/>
        </p:spPr>
        <p:txBody>
          <a:bodyPr wrap="square" rtlCol="0">
            <a:spAutoFit/>
          </a:bodyPr>
          <a:lstStyle/>
          <a:p>
            <a:pPr marL="285750" indent="-285750" algn="just" defTabSz="713232">
              <a:buFont typeface="Wingdings" panose="05000000000000000000" pitchFamily="2" charset="2"/>
              <a:buChar char="§"/>
            </a:pPr>
            <a:r>
              <a:rPr lang="es-ES" sz="1300" dirty="0">
                <a:solidFill>
                  <a:schemeClr val="tx1">
                    <a:lumMod val="75000"/>
                    <a:lumOff val="25000"/>
                  </a:schemeClr>
                </a:solidFill>
                <a:ea typeface="Open Sans Light" panose="020B0306030504020204" pitchFamily="34" charset="0"/>
                <a:cs typeface="Open Sans Light" panose="020B0306030504020204" pitchFamily="34" charset="0"/>
              </a:rPr>
              <a:t>En segundo lugar, teniendo en cuenta las necesidades, la optimización de los ajustes (combustión), así como la reducción de las pérdidas (aislamiento) de la instalación industrial hacen posible reducir las diferentes emisiones.</a:t>
            </a:r>
            <a:endParaRPr lang="en-US" sz="1300" b="1" dirty="0">
              <a:solidFill>
                <a:schemeClr val="tx1">
                  <a:lumMod val="75000"/>
                  <a:lumOff val="25000"/>
                </a:schemeClr>
              </a:solidFill>
              <a:ea typeface="Open Sans Light" panose="020B0306030504020204" pitchFamily="34" charset="0"/>
              <a:cs typeface="Open Sans Light" panose="020B0306030504020204" pitchFamily="34" charset="0"/>
            </a:endParaRPr>
          </a:p>
        </p:txBody>
      </p:sp>
      <p:sp>
        <p:nvSpPr>
          <p:cNvPr id="116" name="TextBox 34"/>
          <p:cNvSpPr txBox="1"/>
          <p:nvPr/>
        </p:nvSpPr>
        <p:spPr>
          <a:xfrm>
            <a:off x="2013462" y="4053279"/>
            <a:ext cx="6759074" cy="892552"/>
          </a:xfrm>
          <a:prstGeom prst="rect">
            <a:avLst/>
          </a:prstGeom>
          <a:noFill/>
        </p:spPr>
        <p:txBody>
          <a:bodyPr wrap="square" rtlCol="0">
            <a:spAutoFit/>
          </a:bodyPr>
          <a:lstStyle/>
          <a:p>
            <a:pPr marL="285750" indent="-285750" algn="just" defTabSz="713232">
              <a:buFont typeface="Wingdings" panose="05000000000000000000" pitchFamily="2" charset="2"/>
              <a:buChar char="§"/>
            </a:pPr>
            <a:r>
              <a:rPr lang="es-ES" sz="1300" dirty="0">
                <a:solidFill>
                  <a:schemeClr val="tx1">
                    <a:lumMod val="75000"/>
                    <a:lumOff val="25000"/>
                  </a:schemeClr>
                </a:solidFill>
                <a:ea typeface="Open Sans Light" panose="020B0306030504020204" pitchFamily="34" charset="0"/>
                <a:cs typeface="Open Sans Light" panose="020B0306030504020204" pitchFamily="34" charset="0"/>
              </a:rPr>
              <a:t>El uso de intercambiadores de calor, cubiertas y, si es necesario, dispositivos de almacenamiento puede explotar el calor fatal internamente para reutilizarlo en el mismo proceso (por ejemplo, aire de precalentamiento), pero también para otro proceso (secado) o calefacción de la habitación.</a:t>
            </a:r>
            <a:endParaRPr lang="en-US" sz="1300" dirty="0">
              <a:solidFill>
                <a:schemeClr val="tx1">
                  <a:lumMod val="75000"/>
                  <a:lumOff val="25000"/>
                </a:schemeClr>
              </a:solidFill>
              <a:ea typeface="Open Sans Light" panose="020B0306030504020204" pitchFamily="34" charset="0"/>
              <a:cs typeface="Open Sans Light" panose="020B0306030504020204" pitchFamily="34" charset="0"/>
            </a:endParaRPr>
          </a:p>
        </p:txBody>
      </p:sp>
      <p:grpSp>
        <p:nvGrpSpPr>
          <p:cNvPr id="30" name="Group 40"/>
          <p:cNvGrpSpPr/>
          <p:nvPr/>
        </p:nvGrpSpPr>
        <p:grpSpPr>
          <a:xfrm>
            <a:off x="1144817" y="4859905"/>
            <a:ext cx="755923" cy="755923"/>
            <a:chOff x="2850424" y="4023941"/>
            <a:chExt cx="755923" cy="755923"/>
          </a:xfrm>
        </p:grpSpPr>
        <p:sp>
          <p:nvSpPr>
            <p:cNvPr id="31" name="Oval 11"/>
            <p:cNvSpPr/>
            <p:nvPr/>
          </p:nvSpPr>
          <p:spPr>
            <a:xfrm>
              <a:off x="2850424" y="4023941"/>
              <a:ext cx="755923" cy="755923"/>
            </a:xfrm>
            <a:prstGeom prst="ellipse">
              <a:avLst/>
            </a:prstGeom>
            <a:solidFill>
              <a:srgbClr val="31999E"/>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32" name="Oval 12"/>
            <p:cNvSpPr/>
            <p:nvPr/>
          </p:nvSpPr>
          <p:spPr>
            <a:xfrm>
              <a:off x="2923289" y="4096806"/>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grpSp>
      <p:sp>
        <p:nvSpPr>
          <p:cNvPr id="34" name="Rectangle 31"/>
          <p:cNvSpPr/>
          <p:nvPr/>
        </p:nvSpPr>
        <p:spPr>
          <a:xfrm>
            <a:off x="2034461" y="5030072"/>
            <a:ext cx="2585451" cy="307777"/>
          </a:xfrm>
          <a:prstGeom prst="rect">
            <a:avLst/>
          </a:prstGeom>
        </p:spPr>
        <p:txBody>
          <a:bodyPr wrap="none">
            <a:spAutoFit/>
          </a:bodyPr>
          <a:lstStyle/>
          <a:p>
            <a:pPr algn="ctr" defTabSz="713232"/>
            <a:r>
              <a:rPr lang="en-US" sz="1400" b="1" dirty="0">
                <a:solidFill>
                  <a:schemeClr val="tx1">
                    <a:lumMod val="75000"/>
                    <a:lumOff val="25000"/>
                  </a:schemeClr>
                </a:solidFill>
                <a:ea typeface="Open Sans Light" panose="020B0306030504020204" pitchFamily="34" charset="0"/>
                <a:cs typeface="Open Sans Light" panose="020B0306030504020204" pitchFamily="34" charset="0"/>
              </a:rPr>
              <a:t>4 – VALORACIÓN EXTERNA</a:t>
            </a:r>
          </a:p>
        </p:txBody>
      </p:sp>
      <p:sp>
        <p:nvSpPr>
          <p:cNvPr id="35" name="TextBox 35"/>
          <p:cNvSpPr txBox="1"/>
          <p:nvPr/>
        </p:nvSpPr>
        <p:spPr>
          <a:xfrm>
            <a:off x="2064016" y="5337849"/>
            <a:ext cx="6593640" cy="692497"/>
          </a:xfrm>
          <a:prstGeom prst="rect">
            <a:avLst/>
          </a:prstGeom>
          <a:noFill/>
        </p:spPr>
        <p:txBody>
          <a:bodyPr wrap="square" rtlCol="0">
            <a:spAutoFit/>
          </a:bodyPr>
          <a:lstStyle/>
          <a:p>
            <a:pPr marL="285750" indent="-285750" algn="just" defTabSz="713232">
              <a:buFont typeface="Wingdings" panose="05000000000000000000" pitchFamily="2" charset="2"/>
              <a:buChar char="§"/>
            </a:pPr>
            <a:r>
              <a:rPr lang="es-ES" sz="1300" dirty="0">
                <a:solidFill>
                  <a:schemeClr val="tx1">
                    <a:lumMod val="75000"/>
                    <a:lumOff val="25000"/>
                  </a:schemeClr>
                </a:solidFill>
                <a:ea typeface="Open Sans Light" panose="020B0306030504020204" pitchFamily="34" charset="0"/>
                <a:cs typeface="Open Sans Light" panose="020B0306030504020204" pitchFamily="34" charset="0"/>
              </a:rPr>
              <a:t>El calor fatal también se puede valorizar fuera del sitio: uso para otras compañías, redes de calor y, posiblemente, para producir electricidad a través de unidades dedicadas.</a:t>
            </a:r>
            <a:endParaRPr lang="en-US" sz="1300" dirty="0">
              <a:solidFill>
                <a:schemeClr val="tx1">
                  <a:lumMod val="75000"/>
                  <a:lumOff val="25000"/>
                </a:schemeClr>
              </a:solidFill>
              <a:ea typeface="Open Sans Light" panose="020B0306030504020204" pitchFamily="34" charset="0"/>
              <a:cs typeface="Open Sans Light" panose="020B0306030504020204" pitchFamily="34" charset="0"/>
            </a:endParaRPr>
          </a:p>
        </p:txBody>
      </p:sp>
      <p:pic>
        <p:nvPicPr>
          <p:cNvPr id="1028" name="Picture 4" descr="Image associÃ©e"/>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1314" y="1581914"/>
            <a:ext cx="402928" cy="4029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ssociÃ©e"/>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307130" y="2746056"/>
            <a:ext cx="420554" cy="4327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associÃ©e"/>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0" b="97778" l="3111" r="92000">
                        <a14:foregroundMark x1="38667" y1="49778" x2="38667" y2="49778"/>
                        <a14:foregroundMark x1="49778" y1="68000" x2="49778" y2="68000"/>
                        <a14:foregroundMark x1="56889" y1="87111" x2="56889" y2="87111"/>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31640" y="3957598"/>
            <a:ext cx="363260" cy="3632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Ã©sultat de recherche d'images pour &quot;external storage Ã®cone&quot;"/>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0262" y="5061675"/>
            <a:ext cx="352381" cy="352381"/>
          </a:xfrm>
          <a:prstGeom prst="rect">
            <a:avLst/>
          </a:prstGeom>
          <a:noFill/>
          <a:extLst>
            <a:ext uri="{909E8E84-426E-40DD-AFC4-6F175D3DCCD1}">
              <a14:hiddenFill xmlns:a14="http://schemas.microsoft.com/office/drawing/2010/main">
                <a:solidFill>
                  <a:srgbClr val="FFFFFF"/>
                </a:solidFill>
              </a14:hiddenFill>
            </a:ext>
          </a:extLst>
        </p:spPr>
      </p:pic>
      <p:sp>
        <p:nvSpPr>
          <p:cNvPr id="33" name="Rectángulo 32">
            <a:extLst>
              <a:ext uri="{FF2B5EF4-FFF2-40B4-BE49-F238E27FC236}">
                <a16:creationId xmlns:a16="http://schemas.microsoft.com/office/drawing/2014/main" id="{068F6DD4-9218-49DF-AD71-CDE0BD751BAD}"/>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6" name="Titel 1">
            <a:extLst>
              <a:ext uri="{FF2B5EF4-FFF2-40B4-BE49-F238E27FC236}">
                <a16:creationId xmlns:a16="http://schemas.microsoft.com/office/drawing/2014/main" id="{20459808-A900-45E9-86BC-F3F57279841D}"/>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37" name="Untertitel 5">
            <a:extLst>
              <a:ext uri="{FF2B5EF4-FFF2-40B4-BE49-F238E27FC236}">
                <a16:creationId xmlns:a16="http://schemas.microsoft.com/office/drawing/2014/main" id="{B329E187-DE1D-4791-A849-6DD6032E1ED6}"/>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Recuperación de calor</a:t>
            </a:r>
          </a:p>
        </p:txBody>
      </p:sp>
    </p:spTree>
    <p:extLst>
      <p:ext uri="{BB962C8B-B14F-4D97-AF65-F5344CB8AC3E}">
        <p14:creationId xmlns:p14="http://schemas.microsoft.com/office/powerpoint/2010/main" val="4188940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19</a:t>
            </a:fld>
            <a:endParaRPr lang="de-DE"/>
          </a:p>
        </p:txBody>
      </p:sp>
      <p:sp>
        <p:nvSpPr>
          <p:cNvPr id="12" name="Arrondir un rectangle avec un coin diagonal 11"/>
          <p:cNvSpPr/>
          <p:nvPr/>
        </p:nvSpPr>
        <p:spPr>
          <a:xfrm>
            <a:off x="370136" y="1217371"/>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Bombas</a:t>
            </a:r>
          </a:p>
        </p:txBody>
      </p:sp>
      <p:sp>
        <p:nvSpPr>
          <p:cNvPr id="13" name="ZoneTexte 12"/>
          <p:cNvSpPr txBox="1"/>
          <p:nvPr/>
        </p:nvSpPr>
        <p:spPr>
          <a:xfrm>
            <a:off x="527620" y="1546113"/>
            <a:ext cx="4392488" cy="1754326"/>
          </a:xfrm>
          <a:prstGeom prst="rect">
            <a:avLst/>
          </a:prstGeom>
          <a:noFill/>
        </p:spPr>
        <p:txBody>
          <a:bodyPr wrap="square" rtlCol="0">
            <a:spAutoFit/>
          </a:bodyPr>
          <a:lstStyle/>
          <a:p>
            <a:pPr>
              <a:lnSpc>
                <a:spcPct val="150000"/>
              </a:lnSpc>
            </a:pPr>
            <a:r>
              <a:rPr lang="es-ES" sz="1200" dirty="0">
                <a:solidFill>
                  <a:schemeClr val="tx1">
                    <a:lumMod val="75000"/>
                    <a:lumOff val="25000"/>
                  </a:schemeClr>
                </a:solidFill>
              </a:rPr>
              <a:t>Reemplace o modifique las bombas sobredimensionadas.</a:t>
            </a:r>
          </a:p>
          <a:p>
            <a:pPr>
              <a:lnSpc>
                <a:spcPct val="150000"/>
              </a:lnSpc>
            </a:pPr>
            <a:r>
              <a:rPr lang="es-ES" sz="1200" dirty="0">
                <a:solidFill>
                  <a:schemeClr val="tx1">
                    <a:lumMod val="75000"/>
                    <a:lumOff val="25000"/>
                  </a:schemeClr>
                </a:solidFill>
              </a:rPr>
              <a:t>Elija la bomba de acuerdo a las necesidades del sistema.</a:t>
            </a:r>
          </a:p>
          <a:p>
            <a:pPr>
              <a:lnSpc>
                <a:spcPct val="150000"/>
              </a:lnSpc>
            </a:pPr>
            <a:r>
              <a:rPr lang="es-ES" sz="1200" dirty="0">
                <a:solidFill>
                  <a:schemeClr val="tx1">
                    <a:lumMod val="75000"/>
                    <a:lumOff val="25000"/>
                  </a:schemeClr>
                </a:solidFill>
              </a:rPr>
              <a:t>Aplique un recubrimiento que reduzca la fricción dentro de la rueda y las bombas centrífugas de voluta.</a:t>
            </a:r>
          </a:p>
          <a:p>
            <a:pPr>
              <a:lnSpc>
                <a:spcPct val="150000"/>
              </a:lnSpc>
            </a:pPr>
            <a:r>
              <a:rPr lang="es-ES" sz="1200" dirty="0">
                <a:solidFill>
                  <a:schemeClr val="tx1">
                    <a:lumMod val="75000"/>
                    <a:lumOff val="25000"/>
                  </a:schemeClr>
                </a:solidFill>
              </a:rPr>
              <a:t>Restaurar las tolerancias internas.</a:t>
            </a:r>
          </a:p>
          <a:p>
            <a:pPr>
              <a:lnSpc>
                <a:spcPct val="150000"/>
              </a:lnSpc>
            </a:pPr>
            <a:r>
              <a:rPr lang="es-ES" sz="1200" dirty="0">
                <a:solidFill>
                  <a:schemeClr val="tx1">
                    <a:lumMod val="75000"/>
                    <a:lumOff val="25000"/>
                  </a:schemeClr>
                </a:solidFill>
              </a:rPr>
              <a:t>Identificar las bombas en cavitación.</a:t>
            </a:r>
            <a:endParaRPr lang="fr-FR" sz="1200" dirty="0">
              <a:solidFill>
                <a:schemeClr val="tx1">
                  <a:lumMod val="75000"/>
                  <a:lumOff val="25000"/>
                </a:schemeClr>
              </a:solidFill>
            </a:endParaRPr>
          </a:p>
        </p:txBody>
      </p:sp>
      <p:sp>
        <p:nvSpPr>
          <p:cNvPr id="15" name="Arrondir un rectangle avec un coin diagonal 14"/>
          <p:cNvSpPr/>
          <p:nvPr/>
        </p:nvSpPr>
        <p:spPr>
          <a:xfrm>
            <a:off x="7156040" y="3073672"/>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Motores</a:t>
            </a:r>
            <a:r>
              <a:rPr lang="en-US" dirty="0"/>
              <a:t>  </a:t>
            </a:r>
          </a:p>
        </p:txBody>
      </p:sp>
      <p:sp>
        <p:nvSpPr>
          <p:cNvPr id="19" name="ZoneTexte 18"/>
          <p:cNvSpPr txBox="1"/>
          <p:nvPr/>
        </p:nvSpPr>
        <p:spPr>
          <a:xfrm>
            <a:off x="5156285" y="3460936"/>
            <a:ext cx="4040259" cy="2308324"/>
          </a:xfrm>
          <a:prstGeom prst="rect">
            <a:avLst/>
          </a:prstGeom>
          <a:noFill/>
        </p:spPr>
        <p:txBody>
          <a:bodyPr wrap="square" rtlCol="0">
            <a:spAutoFit/>
          </a:bodyPr>
          <a:lstStyle/>
          <a:p>
            <a:pPr>
              <a:lnSpc>
                <a:spcPct val="150000"/>
              </a:lnSpc>
            </a:pPr>
            <a:r>
              <a:rPr lang="es-ES" sz="1200" dirty="0"/>
              <a:t>Considere también el coste de operación (energía) al comprar equipo.</a:t>
            </a:r>
          </a:p>
          <a:p>
            <a:pPr>
              <a:lnSpc>
                <a:spcPct val="150000"/>
              </a:lnSpc>
            </a:pPr>
            <a:r>
              <a:rPr lang="es-ES" sz="1200" dirty="0"/>
              <a:t>No sobredimensionar los motores.</a:t>
            </a:r>
          </a:p>
          <a:p>
            <a:pPr>
              <a:lnSpc>
                <a:spcPct val="150000"/>
              </a:lnSpc>
            </a:pPr>
            <a:r>
              <a:rPr lang="es-ES" sz="1200" dirty="0"/>
              <a:t>Utilice motores de alta eficiencia (clase IE3 o IE4).</a:t>
            </a:r>
          </a:p>
          <a:p>
            <a:pPr>
              <a:lnSpc>
                <a:spcPct val="150000"/>
              </a:lnSpc>
            </a:pPr>
            <a:r>
              <a:rPr lang="es-ES" sz="1200" dirty="0"/>
              <a:t>Respetar las periodicidades y las instrucciones de mantenimiento del motor eléctrico.</a:t>
            </a:r>
          </a:p>
          <a:p>
            <a:pPr>
              <a:lnSpc>
                <a:spcPct val="150000"/>
              </a:lnSpc>
            </a:pPr>
            <a:r>
              <a:rPr lang="es-ES" sz="1200" dirty="0"/>
              <a:t>Utilice un taller aprobado en rebobinado para evitar el rendimiento de degradación.</a:t>
            </a:r>
            <a:endParaRPr lang="fr-FR" sz="1200" dirty="0"/>
          </a:p>
        </p:txBody>
      </p:sp>
      <p:sp>
        <p:nvSpPr>
          <p:cNvPr id="20" name="ZoneTexte 19"/>
          <p:cNvSpPr txBox="1"/>
          <p:nvPr/>
        </p:nvSpPr>
        <p:spPr>
          <a:xfrm>
            <a:off x="5156285" y="1500169"/>
            <a:ext cx="3852428" cy="1477328"/>
          </a:xfrm>
          <a:prstGeom prst="rect">
            <a:avLst/>
          </a:prstGeom>
          <a:noFill/>
        </p:spPr>
        <p:txBody>
          <a:bodyPr wrap="square" rtlCol="0">
            <a:spAutoFit/>
          </a:bodyPr>
          <a:lstStyle/>
          <a:p>
            <a:pPr>
              <a:lnSpc>
                <a:spcPct val="150000"/>
              </a:lnSpc>
            </a:pPr>
            <a:r>
              <a:rPr lang="es-ES" sz="1200" dirty="0">
                <a:solidFill>
                  <a:schemeClr val="tx1">
                    <a:lumMod val="75000"/>
                    <a:lumOff val="25000"/>
                  </a:schemeClr>
                </a:solidFill>
              </a:rPr>
              <a:t>Instale la variación de velocidad electrónica cuando permita aumentar la eficiencia energética del sistema de bombeo.</a:t>
            </a:r>
          </a:p>
          <a:p>
            <a:pPr>
              <a:lnSpc>
                <a:spcPct val="150000"/>
              </a:lnSpc>
            </a:pPr>
            <a:r>
              <a:rPr lang="es-ES" sz="1200" dirty="0">
                <a:solidFill>
                  <a:schemeClr val="tx1">
                    <a:lumMod val="75000"/>
                    <a:lumOff val="25000"/>
                  </a:schemeClr>
                </a:solidFill>
              </a:rPr>
              <a:t>Detenga las bombas cuando no necesiten estar funcionando. No bombee por nada.</a:t>
            </a:r>
            <a:endParaRPr lang="en-US" sz="1200" dirty="0">
              <a:solidFill>
                <a:schemeClr val="tx1">
                  <a:lumMod val="75000"/>
                  <a:lumOff val="25000"/>
                </a:schemeClr>
              </a:solidFill>
            </a:endParaRPr>
          </a:p>
        </p:txBody>
      </p:sp>
      <p:sp>
        <p:nvSpPr>
          <p:cNvPr id="21" name="Arrondir un rectangle avec un coin diagonal 20"/>
          <p:cNvSpPr/>
          <p:nvPr/>
        </p:nvSpPr>
        <p:spPr>
          <a:xfrm>
            <a:off x="7129817" y="1124744"/>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Regulación</a:t>
            </a:r>
          </a:p>
        </p:txBody>
      </p:sp>
      <p:sp>
        <p:nvSpPr>
          <p:cNvPr id="22" name="Arrondir un rectangle avec un coin diagonal 21"/>
          <p:cNvSpPr/>
          <p:nvPr/>
        </p:nvSpPr>
        <p:spPr>
          <a:xfrm>
            <a:off x="370136" y="3936118"/>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Válvulas</a:t>
            </a:r>
          </a:p>
        </p:txBody>
      </p:sp>
      <p:sp>
        <p:nvSpPr>
          <p:cNvPr id="23" name="ZoneTexte 22"/>
          <p:cNvSpPr txBox="1"/>
          <p:nvPr/>
        </p:nvSpPr>
        <p:spPr>
          <a:xfrm>
            <a:off x="527620" y="4330263"/>
            <a:ext cx="3852428" cy="276999"/>
          </a:xfrm>
          <a:prstGeom prst="rect">
            <a:avLst/>
          </a:prstGeom>
          <a:noFill/>
        </p:spPr>
        <p:txBody>
          <a:bodyPr wrap="square" rtlCol="0">
            <a:spAutoFit/>
          </a:bodyPr>
          <a:lstStyle/>
          <a:p>
            <a:r>
              <a:rPr lang="es-ES" sz="1200" dirty="0">
                <a:solidFill>
                  <a:schemeClr val="tx1">
                    <a:lumMod val="75000"/>
                    <a:lumOff val="25000"/>
                  </a:schemeClr>
                </a:solidFill>
              </a:rPr>
              <a:t>Cerrar las partes de la red no utilizadas</a:t>
            </a:r>
            <a:r>
              <a:rPr lang="en-US" sz="1200" dirty="0">
                <a:solidFill>
                  <a:schemeClr val="tx1">
                    <a:lumMod val="75000"/>
                    <a:lumOff val="25000"/>
                  </a:schemeClr>
                </a:solidFill>
              </a:rPr>
              <a:t>.</a:t>
            </a:r>
          </a:p>
        </p:txBody>
      </p:sp>
      <p:sp>
        <p:nvSpPr>
          <p:cNvPr id="24" name="Arrondir un rectangle avec un coin diagonal 23"/>
          <p:cNvSpPr/>
          <p:nvPr/>
        </p:nvSpPr>
        <p:spPr>
          <a:xfrm>
            <a:off x="384923" y="4723505"/>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Proceso</a:t>
            </a:r>
          </a:p>
        </p:txBody>
      </p:sp>
      <p:sp>
        <p:nvSpPr>
          <p:cNvPr id="25" name="ZoneTexte 24"/>
          <p:cNvSpPr txBox="1"/>
          <p:nvPr/>
        </p:nvSpPr>
        <p:spPr>
          <a:xfrm>
            <a:off x="527620" y="5054451"/>
            <a:ext cx="3852428" cy="612155"/>
          </a:xfrm>
          <a:prstGeom prst="rect">
            <a:avLst/>
          </a:prstGeom>
          <a:noFill/>
        </p:spPr>
        <p:txBody>
          <a:bodyPr wrap="square" rtlCol="0">
            <a:spAutoFit/>
          </a:bodyPr>
          <a:lstStyle/>
          <a:p>
            <a:pPr>
              <a:lnSpc>
                <a:spcPct val="150000"/>
              </a:lnSpc>
            </a:pPr>
            <a:r>
              <a:rPr lang="es-ES" sz="1200" dirty="0">
                <a:solidFill>
                  <a:schemeClr val="tx1">
                    <a:lumMod val="75000"/>
                    <a:lumOff val="25000"/>
                  </a:schemeClr>
                </a:solidFill>
              </a:rPr>
              <a:t>Poner en marcha un sistema de monitorización para toda la red.</a:t>
            </a:r>
            <a:endParaRPr lang="en-US" sz="1200" dirty="0">
              <a:solidFill>
                <a:schemeClr val="tx1">
                  <a:lumMod val="75000"/>
                  <a:lumOff val="25000"/>
                </a:schemeClr>
              </a:solidFill>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90" t="20132" r="10439" b="20571"/>
          <a:stretch/>
        </p:blipFill>
        <p:spPr bwMode="auto">
          <a:xfrm>
            <a:off x="3327316" y="3608328"/>
            <a:ext cx="1320800" cy="98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agen 16">
            <a:extLst>
              <a:ext uri="{FF2B5EF4-FFF2-40B4-BE49-F238E27FC236}">
                <a16:creationId xmlns:a16="http://schemas.microsoft.com/office/drawing/2014/main" id="{F791ABD2-F58F-4A3D-B6CA-DCE90E0AC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966" y="1662695"/>
            <a:ext cx="155523" cy="155523"/>
          </a:xfrm>
          <a:prstGeom prst="rect">
            <a:avLst/>
          </a:prstGeom>
        </p:spPr>
      </p:pic>
      <p:pic>
        <p:nvPicPr>
          <p:cNvPr id="26" name="Imagen 25">
            <a:extLst>
              <a:ext uri="{FF2B5EF4-FFF2-40B4-BE49-F238E27FC236}">
                <a16:creationId xmlns:a16="http://schemas.microsoft.com/office/drawing/2014/main" id="{52176C8C-5202-4C18-BC45-6E929D840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3" y="1934800"/>
            <a:ext cx="155523" cy="155523"/>
          </a:xfrm>
          <a:prstGeom prst="rect">
            <a:avLst/>
          </a:prstGeom>
        </p:spPr>
      </p:pic>
      <p:pic>
        <p:nvPicPr>
          <p:cNvPr id="27" name="Imagen 26">
            <a:extLst>
              <a:ext uri="{FF2B5EF4-FFF2-40B4-BE49-F238E27FC236}">
                <a16:creationId xmlns:a16="http://schemas.microsoft.com/office/drawing/2014/main" id="{5FD50B07-5F4E-4200-8435-D45E40F66D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2" y="2204002"/>
            <a:ext cx="155523" cy="155523"/>
          </a:xfrm>
          <a:prstGeom prst="rect">
            <a:avLst/>
          </a:prstGeom>
        </p:spPr>
      </p:pic>
      <p:pic>
        <p:nvPicPr>
          <p:cNvPr id="28" name="Imagen 27">
            <a:extLst>
              <a:ext uri="{FF2B5EF4-FFF2-40B4-BE49-F238E27FC236}">
                <a16:creationId xmlns:a16="http://schemas.microsoft.com/office/drawing/2014/main" id="{BE7258BB-D2EC-45DB-8155-245856339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769" y="2743008"/>
            <a:ext cx="155523" cy="155523"/>
          </a:xfrm>
          <a:prstGeom prst="rect">
            <a:avLst/>
          </a:prstGeom>
        </p:spPr>
      </p:pic>
      <p:pic>
        <p:nvPicPr>
          <p:cNvPr id="29" name="Imagen 28">
            <a:extLst>
              <a:ext uri="{FF2B5EF4-FFF2-40B4-BE49-F238E27FC236}">
                <a16:creationId xmlns:a16="http://schemas.microsoft.com/office/drawing/2014/main" id="{8842F1D5-90F1-4C22-B803-C16A278CF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769" y="4409508"/>
            <a:ext cx="155523" cy="155523"/>
          </a:xfrm>
          <a:prstGeom prst="rect">
            <a:avLst/>
          </a:prstGeom>
        </p:spPr>
      </p:pic>
      <p:pic>
        <p:nvPicPr>
          <p:cNvPr id="30" name="Imagen 29">
            <a:extLst>
              <a:ext uri="{FF2B5EF4-FFF2-40B4-BE49-F238E27FC236}">
                <a16:creationId xmlns:a16="http://schemas.microsoft.com/office/drawing/2014/main" id="{E696A765-1CCE-44FD-AA3E-02337E730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966" y="5172065"/>
            <a:ext cx="155523" cy="155523"/>
          </a:xfrm>
          <a:prstGeom prst="rect">
            <a:avLst/>
          </a:prstGeom>
        </p:spPr>
      </p:pic>
      <p:pic>
        <p:nvPicPr>
          <p:cNvPr id="31" name="Imagen 30">
            <a:extLst>
              <a:ext uri="{FF2B5EF4-FFF2-40B4-BE49-F238E27FC236}">
                <a16:creationId xmlns:a16="http://schemas.microsoft.com/office/drawing/2014/main" id="{DE3A6C0E-5585-45AF-98D3-08EDD2D1F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07" y="1632678"/>
            <a:ext cx="155523" cy="155523"/>
          </a:xfrm>
          <a:prstGeom prst="rect">
            <a:avLst/>
          </a:prstGeom>
        </p:spPr>
      </p:pic>
      <p:pic>
        <p:nvPicPr>
          <p:cNvPr id="32" name="Imagen 31">
            <a:extLst>
              <a:ext uri="{FF2B5EF4-FFF2-40B4-BE49-F238E27FC236}">
                <a16:creationId xmlns:a16="http://schemas.microsoft.com/office/drawing/2014/main" id="{82DC5DCA-ACC3-416E-8AC6-A8AAB1007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08" y="2443584"/>
            <a:ext cx="155523" cy="155523"/>
          </a:xfrm>
          <a:prstGeom prst="rect">
            <a:avLst/>
          </a:prstGeom>
        </p:spPr>
      </p:pic>
      <p:pic>
        <p:nvPicPr>
          <p:cNvPr id="34" name="Imagen 33">
            <a:extLst>
              <a:ext uri="{FF2B5EF4-FFF2-40B4-BE49-F238E27FC236}">
                <a16:creationId xmlns:a16="http://schemas.microsoft.com/office/drawing/2014/main" id="{136DDFFE-F30A-48A1-A3C6-87FC9E798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5" y="3591422"/>
            <a:ext cx="155523" cy="155523"/>
          </a:xfrm>
          <a:prstGeom prst="rect">
            <a:avLst/>
          </a:prstGeom>
        </p:spPr>
      </p:pic>
      <p:pic>
        <p:nvPicPr>
          <p:cNvPr id="35" name="Imagen 34">
            <a:extLst>
              <a:ext uri="{FF2B5EF4-FFF2-40B4-BE49-F238E27FC236}">
                <a16:creationId xmlns:a16="http://schemas.microsoft.com/office/drawing/2014/main" id="{94E70CBC-A98A-4B2C-ADCF-588C81DC4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4" y="4161773"/>
            <a:ext cx="155523" cy="155523"/>
          </a:xfrm>
          <a:prstGeom prst="rect">
            <a:avLst/>
          </a:prstGeom>
        </p:spPr>
      </p:pic>
      <p:pic>
        <p:nvPicPr>
          <p:cNvPr id="36" name="Imagen 35">
            <a:extLst>
              <a:ext uri="{FF2B5EF4-FFF2-40B4-BE49-F238E27FC236}">
                <a16:creationId xmlns:a16="http://schemas.microsoft.com/office/drawing/2014/main" id="{D361F1C8-38B6-48E7-AE4B-725DCDB0B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3" y="4417408"/>
            <a:ext cx="155523" cy="155523"/>
          </a:xfrm>
          <a:prstGeom prst="rect">
            <a:avLst/>
          </a:prstGeom>
        </p:spPr>
      </p:pic>
      <p:pic>
        <p:nvPicPr>
          <p:cNvPr id="37" name="Imagen 36">
            <a:extLst>
              <a:ext uri="{FF2B5EF4-FFF2-40B4-BE49-F238E27FC236}">
                <a16:creationId xmlns:a16="http://schemas.microsoft.com/office/drawing/2014/main" id="{23F42108-D716-4321-A905-5AAF8A8EE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2" y="4674336"/>
            <a:ext cx="155523" cy="155523"/>
          </a:xfrm>
          <a:prstGeom prst="rect">
            <a:avLst/>
          </a:prstGeom>
        </p:spPr>
      </p:pic>
      <p:pic>
        <p:nvPicPr>
          <p:cNvPr id="38" name="Imagen 37">
            <a:extLst>
              <a:ext uri="{FF2B5EF4-FFF2-40B4-BE49-F238E27FC236}">
                <a16:creationId xmlns:a16="http://schemas.microsoft.com/office/drawing/2014/main" id="{A7FC62E0-B44C-47A0-B7A9-1CFCA2BBB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1" y="5228314"/>
            <a:ext cx="155523" cy="155523"/>
          </a:xfrm>
          <a:prstGeom prst="rect">
            <a:avLst/>
          </a:prstGeom>
        </p:spPr>
      </p:pic>
      <p:sp>
        <p:nvSpPr>
          <p:cNvPr id="33" name="Titel 1">
            <a:extLst>
              <a:ext uri="{FF2B5EF4-FFF2-40B4-BE49-F238E27FC236}">
                <a16:creationId xmlns:a16="http://schemas.microsoft.com/office/drawing/2014/main" id="{7B9AD249-CE4D-4EED-A790-E1E2EC056BC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2 – Eficiencia energética en usos energéticos industriales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39" name="Rectángulo 38">
            <a:extLst>
              <a:ext uri="{FF2B5EF4-FFF2-40B4-BE49-F238E27FC236}">
                <a16:creationId xmlns:a16="http://schemas.microsoft.com/office/drawing/2014/main" id="{0386F1C0-5578-42F6-B3B5-FC48CB0A918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0" name="Untertitel 5">
            <a:extLst>
              <a:ext uri="{FF2B5EF4-FFF2-40B4-BE49-F238E27FC236}">
                <a16:creationId xmlns:a16="http://schemas.microsoft.com/office/drawing/2014/main" id="{4475CABF-5C8B-4C57-BC2E-B8FDE53E7034}"/>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Bombeo</a:t>
            </a:r>
          </a:p>
        </p:txBody>
      </p:sp>
    </p:spTree>
    <p:extLst>
      <p:ext uri="{BB962C8B-B14F-4D97-AF65-F5344CB8AC3E}">
        <p14:creationId xmlns:p14="http://schemas.microsoft.com/office/powerpoint/2010/main" val="22813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20"/>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50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500"/>
                                  </p:stCondLst>
                                  <p:childTnLst>
                                    <p:set>
                                      <p:cBhvr>
                                        <p:cTn id="26" dur="1" fill="hold">
                                          <p:stCondLst>
                                            <p:cond delay="0"/>
                                          </p:stCondLst>
                                        </p:cTn>
                                        <p:tgtEl>
                                          <p:spTgt spid="23"/>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0" nodeType="afterEffect">
                                  <p:stCondLst>
                                    <p:cond delay="500"/>
                                  </p:stCondLst>
                                  <p:childTnLst>
                                    <p:set>
                                      <p:cBhvr>
                                        <p:cTn id="29" dur="1" fill="hold">
                                          <p:stCondLst>
                                            <p:cond delay="0"/>
                                          </p:stCondLst>
                                        </p:cTn>
                                        <p:tgtEl>
                                          <p:spTgt spid="24"/>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grpId="0" nodeType="afterEffect">
                                  <p:stCondLst>
                                    <p:cond delay="50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19" grpId="0"/>
      <p:bldP spid="20" grpId="0"/>
      <p:bldP spid="21" grpId="0" animBg="1"/>
      <p:bldP spid="22" grpId="0" animBg="1"/>
      <p:bldP spid="23" grpId="0"/>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2</a:t>
            </a:fld>
            <a:endParaRPr lang="de-DE"/>
          </a:p>
        </p:txBody>
      </p:sp>
      <p:sp>
        <p:nvSpPr>
          <p:cNvPr id="6" name="Rectángulo 16">
            <a:extLst>
              <a:ext uri="{FF2B5EF4-FFF2-40B4-BE49-F238E27FC236}">
                <a16:creationId xmlns:a16="http://schemas.microsoft.com/office/drawing/2014/main" id="{8E423298-9A9A-4B56-8775-C56326C120F8}"/>
              </a:ext>
            </a:extLst>
          </p:cNvPr>
          <p:cNvSpPr/>
          <p:nvPr/>
        </p:nvSpPr>
        <p:spPr>
          <a:xfrm rot="5400000">
            <a:off x="3508439" y="-1144102"/>
            <a:ext cx="879327" cy="6498722"/>
          </a:xfrm>
          <a:prstGeom prst="rect">
            <a:avLst/>
          </a:prstGeom>
          <a:solidFill>
            <a:srgbClr val="86DE8D">
              <a:alpha val="26000"/>
            </a:srgbClr>
          </a:solidFill>
          <a:ln>
            <a:solidFill>
              <a:srgbClr val="1B8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7" name="Rectángulo 5">
            <a:extLst>
              <a:ext uri="{FF2B5EF4-FFF2-40B4-BE49-F238E27FC236}">
                <a16:creationId xmlns:a16="http://schemas.microsoft.com/office/drawing/2014/main" id="{CF5EF108-6942-4F2E-ABEA-83C668C3470D}"/>
              </a:ext>
            </a:extLst>
          </p:cNvPr>
          <p:cNvSpPr/>
          <p:nvPr/>
        </p:nvSpPr>
        <p:spPr>
          <a:xfrm>
            <a:off x="827338" y="1714253"/>
            <a:ext cx="6090248" cy="830997"/>
          </a:xfrm>
          <a:prstGeom prst="rect">
            <a:avLst/>
          </a:prstGeom>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i="1" dirty="0">
                <a:solidFill>
                  <a:schemeClr val="tx1">
                    <a:lumMod val="65000"/>
                    <a:lumOff val="35000"/>
                  </a:schemeClr>
                </a:solidFill>
                <a:cs typeface="Arial"/>
              </a:rPr>
              <a:t>- Varias definiciones</a:t>
            </a:r>
          </a:p>
          <a:p>
            <a:pPr algn="r"/>
            <a:r>
              <a:rPr lang="es-ES" sz="1600" i="1" dirty="0">
                <a:solidFill>
                  <a:schemeClr val="tx1">
                    <a:lumMod val="65000"/>
                    <a:lumOff val="35000"/>
                  </a:schemeClr>
                </a:solidFill>
                <a:cs typeface="Arial"/>
              </a:rPr>
              <a:t>- Eficiencia energética en diferentes ámbitos</a:t>
            </a:r>
          </a:p>
          <a:p>
            <a:pPr algn="r"/>
            <a:r>
              <a:rPr lang="es-ES" sz="1600" i="1" dirty="0">
                <a:solidFill>
                  <a:schemeClr val="tx1">
                    <a:lumMod val="65000"/>
                    <a:lumOff val="35000"/>
                  </a:schemeClr>
                </a:solidFill>
                <a:cs typeface="Arial"/>
              </a:rPr>
              <a:t>- Ley de transición energética para el crecimiento verde europeo</a:t>
            </a:r>
          </a:p>
        </p:txBody>
      </p:sp>
      <p:sp>
        <p:nvSpPr>
          <p:cNvPr id="9" name="Rectángulo 18">
            <a:extLst>
              <a:ext uri="{FF2B5EF4-FFF2-40B4-BE49-F238E27FC236}">
                <a16:creationId xmlns:a16="http://schemas.microsoft.com/office/drawing/2014/main" id="{D97AD1B7-3897-4E0C-99DE-B691CC27799A}"/>
              </a:ext>
            </a:extLst>
          </p:cNvPr>
          <p:cNvSpPr/>
          <p:nvPr/>
        </p:nvSpPr>
        <p:spPr>
          <a:xfrm>
            <a:off x="6841521" y="1403223"/>
            <a:ext cx="1932233" cy="1446550"/>
          </a:xfrm>
          <a:prstGeom prst="rect">
            <a:avLst/>
          </a:prstGeom>
          <a:ln>
            <a:noFill/>
          </a:ln>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dirty="0">
                <a:ln>
                  <a:solidFill>
                    <a:schemeClr val="bg1"/>
                  </a:solidFill>
                </a:ln>
                <a:solidFill>
                  <a:srgbClr val="1B8E94"/>
                </a:solidFill>
                <a:latin typeface="Impact"/>
              </a:rPr>
              <a:t>1</a:t>
            </a:r>
            <a:r>
              <a:rPr lang="en-US" sz="2200" dirty="0">
                <a:ln>
                  <a:solidFill>
                    <a:schemeClr val="bg1"/>
                  </a:solidFill>
                </a:ln>
                <a:solidFill>
                  <a:srgbClr val="1B8E94"/>
                </a:solidFill>
                <a:latin typeface="Impact"/>
              </a:rPr>
              <a:t> </a:t>
            </a:r>
            <a:r>
              <a:rPr lang="en-US" sz="2400" dirty="0">
                <a:ln>
                  <a:solidFill>
                    <a:schemeClr val="bg1"/>
                  </a:solidFill>
                </a:ln>
                <a:solidFill>
                  <a:srgbClr val="1B8E94"/>
                </a:solidFill>
                <a:latin typeface="Impact"/>
              </a:rPr>
              <a:t>PARTE</a:t>
            </a:r>
            <a:endParaRPr lang="en-US" sz="2200">
              <a:ln>
                <a:solidFill>
                  <a:srgbClr val="FFFFFF"/>
                </a:solidFill>
              </a:ln>
              <a:solidFill>
                <a:srgbClr val="1B8E94"/>
              </a:solidFill>
              <a:latin typeface="Impact" panose="020B0806030902050204" pitchFamily="34" charset="0"/>
            </a:endParaRPr>
          </a:p>
        </p:txBody>
      </p:sp>
      <p:sp>
        <p:nvSpPr>
          <p:cNvPr id="10" name="Rectángulo 19">
            <a:extLst>
              <a:ext uri="{FF2B5EF4-FFF2-40B4-BE49-F238E27FC236}">
                <a16:creationId xmlns:a16="http://schemas.microsoft.com/office/drawing/2014/main" id="{C0ABFA40-9252-45F0-922F-A4BE0E045C70}"/>
              </a:ext>
            </a:extLst>
          </p:cNvPr>
          <p:cNvSpPr/>
          <p:nvPr/>
        </p:nvSpPr>
        <p:spPr>
          <a:xfrm rot="16200000">
            <a:off x="3834511" y="354975"/>
            <a:ext cx="1517069" cy="6772777"/>
          </a:xfrm>
          <a:prstGeom prst="rect">
            <a:avLst/>
          </a:prstGeom>
          <a:solidFill>
            <a:srgbClr val="86DE8D">
              <a:alpha val="26000"/>
            </a:srgbClr>
          </a:solidFill>
          <a:ln>
            <a:solidFill>
              <a:srgbClr val="1B8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1" name="Rectángulo 8">
            <a:extLst>
              <a:ext uri="{FF2B5EF4-FFF2-40B4-BE49-F238E27FC236}">
                <a16:creationId xmlns:a16="http://schemas.microsoft.com/office/drawing/2014/main" id="{ED774EB5-2689-46D8-B14B-A3CF97710ED2}"/>
              </a:ext>
            </a:extLst>
          </p:cNvPr>
          <p:cNvSpPr/>
          <p:nvPr/>
        </p:nvSpPr>
        <p:spPr>
          <a:xfrm>
            <a:off x="2459768" y="3038852"/>
            <a:ext cx="5217716" cy="1415772"/>
          </a:xfrm>
          <a:prstGeom prst="rect">
            <a:avLst/>
          </a:prstGeom>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i="1" dirty="0">
                <a:solidFill>
                  <a:schemeClr val="tx1">
                    <a:lumMod val="65000"/>
                    <a:lumOff val="35000"/>
                  </a:schemeClr>
                </a:solidFill>
                <a:cs typeface="Arial"/>
              </a:rPr>
              <a:t>Eficiencia energética en usos energéticos industriales:</a:t>
            </a:r>
            <a:endParaRPr lang="es-ES" dirty="0"/>
          </a:p>
          <a:p>
            <a:r>
              <a:rPr lang="es-ES" sz="1400" dirty="0">
                <a:solidFill>
                  <a:schemeClr val="tx1">
                    <a:lumMod val="65000"/>
                    <a:lumOff val="35000"/>
                  </a:schemeClr>
                </a:solidFill>
                <a:cs typeface="Arial"/>
              </a:rPr>
              <a:t>- Refrigeración industrial</a:t>
            </a:r>
          </a:p>
          <a:p>
            <a:r>
              <a:rPr lang="es-ES" sz="1400" dirty="0">
                <a:solidFill>
                  <a:schemeClr val="tx1">
                    <a:lumMod val="65000"/>
                    <a:lumOff val="35000"/>
                  </a:schemeClr>
                </a:solidFill>
                <a:cs typeface="Arial"/>
              </a:rPr>
              <a:t>- Aire comprimido</a:t>
            </a:r>
          </a:p>
          <a:p>
            <a:r>
              <a:rPr lang="es-ES" sz="1400" dirty="0">
                <a:solidFill>
                  <a:schemeClr val="tx1">
                    <a:lumMod val="65000"/>
                    <a:lumOff val="35000"/>
                  </a:schemeClr>
                </a:solidFill>
                <a:cs typeface="Arial"/>
              </a:rPr>
              <a:t>- Vapor</a:t>
            </a:r>
          </a:p>
          <a:p>
            <a:r>
              <a:rPr lang="es-ES" sz="1400" dirty="0">
                <a:solidFill>
                  <a:schemeClr val="tx1">
                    <a:lumMod val="65000"/>
                    <a:lumOff val="35000"/>
                  </a:schemeClr>
                </a:solidFill>
                <a:cs typeface="Arial"/>
              </a:rPr>
              <a:t>- El calor fatal</a:t>
            </a:r>
          </a:p>
          <a:p>
            <a:r>
              <a:rPr lang="es-ES" sz="1400" dirty="0">
                <a:solidFill>
                  <a:schemeClr val="tx1">
                    <a:lumMod val="65000"/>
                    <a:lumOff val="35000"/>
                  </a:schemeClr>
                </a:solidFill>
                <a:cs typeface="Arial"/>
              </a:rPr>
              <a:t>- Bombeo</a:t>
            </a:r>
          </a:p>
        </p:txBody>
      </p:sp>
      <p:sp>
        <p:nvSpPr>
          <p:cNvPr id="12" name="Rectángulo 29">
            <a:extLst>
              <a:ext uri="{FF2B5EF4-FFF2-40B4-BE49-F238E27FC236}">
                <a16:creationId xmlns:a16="http://schemas.microsoft.com/office/drawing/2014/main" id="{DD9EDD42-EC23-40B2-8583-4C3D40391669}"/>
              </a:ext>
            </a:extLst>
          </p:cNvPr>
          <p:cNvSpPr/>
          <p:nvPr/>
        </p:nvSpPr>
        <p:spPr>
          <a:xfrm>
            <a:off x="966301" y="2954461"/>
            <a:ext cx="2208278" cy="1446550"/>
          </a:xfrm>
          <a:prstGeom prst="rect">
            <a:avLst/>
          </a:prstGeom>
          <a:ln>
            <a:noFill/>
          </a:ln>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dirty="0">
                <a:ln>
                  <a:solidFill>
                    <a:schemeClr val="bg1"/>
                  </a:solidFill>
                </a:ln>
                <a:solidFill>
                  <a:srgbClr val="1B8E94"/>
                </a:solidFill>
                <a:latin typeface="Impact"/>
              </a:rPr>
              <a:t>2</a:t>
            </a:r>
            <a:r>
              <a:rPr lang="en-US" sz="2200" dirty="0">
                <a:ln>
                  <a:solidFill>
                    <a:schemeClr val="bg1"/>
                  </a:solidFill>
                </a:ln>
                <a:solidFill>
                  <a:srgbClr val="1B8E94"/>
                </a:solidFill>
                <a:latin typeface="Impact"/>
              </a:rPr>
              <a:t> </a:t>
            </a:r>
            <a:r>
              <a:rPr lang="en-US" sz="2400" dirty="0">
                <a:ln>
                  <a:solidFill>
                    <a:schemeClr val="bg1"/>
                  </a:solidFill>
                </a:ln>
                <a:solidFill>
                  <a:srgbClr val="1B8E94"/>
                </a:solidFill>
                <a:latin typeface="Impact"/>
              </a:rPr>
              <a:t>PARTE</a:t>
            </a:r>
            <a:endParaRPr lang="en-US" sz="8800" dirty="0">
              <a:ln>
                <a:solidFill>
                  <a:srgbClr val="FFFFFF"/>
                </a:solidFill>
              </a:ln>
              <a:solidFill>
                <a:srgbClr val="1B8E94"/>
              </a:solidFill>
              <a:latin typeface="Impact" panose="020B0806030902050204" pitchFamily="34" charset="0"/>
            </a:endParaRPr>
          </a:p>
        </p:txBody>
      </p:sp>
      <p:sp>
        <p:nvSpPr>
          <p:cNvPr id="16" name="Rectángulo 16">
            <a:extLst>
              <a:ext uri="{FF2B5EF4-FFF2-40B4-BE49-F238E27FC236}">
                <a16:creationId xmlns:a16="http://schemas.microsoft.com/office/drawing/2014/main" id="{E36AD226-984F-42EA-B90C-A975CA675B92}"/>
              </a:ext>
            </a:extLst>
          </p:cNvPr>
          <p:cNvSpPr/>
          <p:nvPr/>
        </p:nvSpPr>
        <p:spPr>
          <a:xfrm rot="5400000">
            <a:off x="3715472" y="2099431"/>
            <a:ext cx="689547" cy="6498722"/>
          </a:xfrm>
          <a:prstGeom prst="rect">
            <a:avLst/>
          </a:prstGeom>
          <a:solidFill>
            <a:srgbClr val="86DE8D">
              <a:alpha val="26000"/>
            </a:srgbClr>
          </a:solidFill>
          <a:ln>
            <a:solidFill>
              <a:srgbClr val="1B8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7" name="Rectángulo 5">
            <a:extLst>
              <a:ext uri="{FF2B5EF4-FFF2-40B4-BE49-F238E27FC236}">
                <a16:creationId xmlns:a16="http://schemas.microsoft.com/office/drawing/2014/main" id="{891F8A9C-9D1A-425B-AAEE-FBDBF72DBDB0}"/>
              </a:ext>
            </a:extLst>
          </p:cNvPr>
          <p:cNvSpPr/>
          <p:nvPr/>
        </p:nvSpPr>
        <p:spPr>
          <a:xfrm>
            <a:off x="939481" y="5035423"/>
            <a:ext cx="5934973" cy="584775"/>
          </a:xfrm>
          <a:prstGeom prst="rect">
            <a:avLst/>
          </a:prstGeom>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i="1" dirty="0">
                <a:solidFill>
                  <a:schemeClr val="tx1">
                    <a:lumMod val="65000"/>
                    <a:lumOff val="35000"/>
                  </a:schemeClr>
                </a:solidFill>
                <a:cs typeface="Arial"/>
              </a:rPr>
              <a:t>- Indicadores energéticos</a:t>
            </a:r>
          </a:p>
          <a:p>
            <a:pPr algn="r"/>
            <a:r>
              <a:rPr lang="es-ES" sz="1600" i="1" dirty="0">
                <a:solidFill>
                  <a:schemeClr val="tx1">
                    <a:lumMod val="65000"/>
                    <a:lumOff val="35000"/>
                  </a:schemeClr>
                </a:solidFill>
                <a:cs typeface="Arial"/>
              </a:rPr>
              <a:t>- Diagnóstico de rendimiento energético</a:t>
            </a:r>
            <a:endParaRPr lang="es-ES" dirty="0">
              <a:solidFill>
                <a:schemeClr val="tx1">
                  <a:lumMod val="65000"/>
                  <a:lumOff val="35000"/>
                </a:schemeClr>
              </a:solidFill>
            </a:endParaRPr>
          </a:p>
        </p:txBody>
      </p:sp>
      <p:sp>
        <p:nvSpPr>
          <p:cNvPr id="18" name="Rectángulo 18">
            <a:extLst>
              <a:ext uri="{FF2B5EF4-FFF2-40B4-BE49-F238E27FC236}">
                <a16:creationId xmlns:a16="http://schemas.microsoft.com/office/drawing/2014/main" id="{9B5B74D0-3689-42FA-A4A5-C0EF71DBBCBE}"/>
              </a:ext>
            </a:extLst>
          </p:cNvPr>
          <p:cNvSpPr/>
          <p:nvPr/>
        </p:nvSpPr>
        <p:spPr>
          <a:xfrm>
            <a:off x="6841521" y="4534612"/>
            <a:ext cx="1932233" cy="1446550"/>
          </a:xfrm>
          <a:prstGeom prst="rect">
            <a:avLst/>
          </a:prstGeom>
          <a:ln>
            <a:noFill/>
          </a:ln>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dirty="0">
                <a:ln>
                  <a:solidFill>
                    <a:schemeClr val="bg1"/>
                  </a:solidFill>
                </a:ln>
                <a:solidFill>
                  <a:srgbClr val="1B8E94"/>
                </a:solidFill>
                <a:latin typeface="Impact"/>
              </a:rPr>
              <a:t>3</a:t>
            </a:r>
            <a:r>
              <a:rPr lang="en-US" sz="2400" dirty="0">
                <a:ln>
                  <a:solidFill>
                    <a:schemeClr val="bg1"/>
                  </a:solidFill>
                </a:ln>
                <a:solidFill>
                  <a:srgbClr val="1B8E94"/>
                </a:solidFill>
                <a:latin typeface="Impact"/>
              </a:rPr>
              <a:t> PARTE</a:t>
            </a:r>
            <a:endParaRPr lang="en-US" sz="2200">
              <a:ln>
                <a:solidFill>
                  <a:srgbClr val="FFFFFF"/>
                </a:solidFill>
              </a:ln>
              <a:solidFill>
                <a:srgbClr val="1B8E94"/>
              </a:solidFill>
              <a:latin typeface="Impact" panose="020B0806030902050204" pitchFamily="34" charset="0"/>
            </a:endParaRPr>
          </a:p>
        </p:txBody>
      </p:sp>
      <p:sp>
        <p:nvSpPr>
          <p:cNvPr id="19" name="Titel 1">
            <a:extLst>
              <a:ext uri="{FF2B5EF4-FFF2-40B4-BE49-F238E27FC236}">
                <a16:creationId xmlns:a16="http://schemas.microsoft.com/office/drawing/2014/main" id="{0313FE09-D468-459F-8845-3EDF62427E0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Contenidos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20" name="Rectángulo 19">
            <a:extLst>
              <a:ext uri="{FF2B5EF4-FFF2-40B4-BE49-F238E27FC236}">
                <a16:creationId xmlns:a16="http://schemas.microsoft.com/office/drawing/2014/main" id="{2C9B131D-A160-4705-96F5-01FC84BFD2E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20025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20</a:t>
            </a:fld>
            <a:endParaRPr lang="de-DE"/>
          </a:p>
        </p:txBody>
      </p:sp>
      <p:sp>
        <p:nvSpPr>
          <p:cNvPr id="11" name="Rectangle 3"/>
          <p:cNvSpPr txBox="1">
            <a:spLocks noChangeArrowheads="1"/>
          </p:cNvSpPr>
          <p:nvPr/>
        </p:nvSpPr>
        <p:spPr>
          <a:xfrm>
            <a:off x="364508" y="1448780"/>
            <a:ext cx="4672125" cy="208823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900" b="1"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s-ES" altLang="fr-FR" sz="1600" dirty="0">
                <a:solidFill>
                  <a:srgbClr val="FFC000"/>
                </a:solidFill>
              </a:rPr>
              <a:t>Energía usada</a:t>
            </a:r>
          </a:p>
          <a:p>
            <a:pPr>
              <a:lnSpc>
                <a:spcPct val="90000"/>
              </a:lnSpc>
            </a:pPr>
            <a:r>
              <a:rPr lang="es-ES" altLang="fr-FR" sz="1600" dirty="0">
                <a:solidFill>
                  <a:schemeClr val="tx1">
                    <a:lumMod val="75000"/>
                    <a:lumOff val="25000"/>
                  </a:schemeClr>
                </a:solidFill>
              </a:rPr>
              <a:t>Principales impulsores del uso de la energía:</a:t>
            </a:r>
            <a:endParaRPr lang="nb-NO" altLang="fr-FR" sz="1600" dirty="0">
              <a:solidFill>
                <a:schemeClr val="tx1">
                  <a:lumMod val="75000"/>
                  <a:lumOff val="25000"/>
                </a:schemeClr>
              </a:solidFill>
            </a:endParaRPr>
          </a:p>
          <a:p>
            <a:pPr lvl="1">
              <a:lnSpc>
                <a:spcPct val="90000"/>
              </a:lnSpc>
            </a:pPr>
            <a:r>
              <a:rPr lang="es-ES" altLang="fr-FR" sz="1300" dirty="0">
                <a:solidFill>
                  <a:schemeClr val="tx1">
                    <a:lumMod val="75000"/>
                    <a:lumOff val="25000"/>
                  </a:schemeClr>
                </a:solidFill>
              </a:rPr>
              <a:t>PIB / valor agregado (precios constantes)</a:t>
            </a:r>
          </a:p>
          <a:p>
            <a:pPr lvl="1">
              <a:lnSpc>
                <a:spcPct val="90000"/>
              </a:lnSpc>
            </a:pPr>
            <a:r>
              <a:rPr lang="es-ES" altLang="fr-FR" sz="1300" dirty="0">
                <a:solidFill>
                  <a:schemeClr val="tx1">
                    <a:lumMod val="75000"/>
                    <a:lumOff val="25000"/>
                  </a:schemeClr>
                </a:solidFill>
              </a:rPr>
              <a:t>Valor de producción (precios constantes)</a:t>
            </a:r>
          </a:p>
          <a:p>
            <a:pPr lvl="1">
              <a:lnSpc>
                <a:spcPct val="90000"/>
              </a:lnSpc>
            </a:pPr>
            <a:r>
              <a:rPr lang="es-ES" altLang="fr-FR" sz="1300" dirty="0">
                <a:solidFill>
                  <a:schemeClr val="tx1">
                    <a:lumMod val="75000"/>
                    <a:lumOff val="25000"/>
                  </a:schemeClr>
                </a:solidFill>
              </a:rPr>
              <a:t>Población</a:t>
            </a:r>
          </a:p>
          <a:p>
            <a:pPr lvl="1">
              <a:lnSpc>
                <a:spcPct val="90000"/>
              </a:lnSpc>
            </a:pPr>
            <a:r>
              <a:rPr lang="es-ES" altLang="fr-FR" sz="1300" dirty="0">
                <a:solidFill>
                  <a:schemeClr val="tx1">
                    <a:lumMod val="75000"/>
                    <a:lumOff val="25000"/>
                  </a:schemeClr>
                </a:solidFill>
              </a:rPr>
              <a:t>Transporte de pasajeros y mercancías.</a:t>
            </a:r>
          </a:p>
          <a:p>
            <a:pPr lvl="1">
              <a:lnSpc>
                <a:spcPct val="90000"/>
              </a:lnSpc>
            </a:pPr>
            <a:r>
              <a:rPr lang="es-ES" altLang="fr-FR" sz="1300" dirty="0">
                <a:solidFill>
                  <a:schemeClr val="tx1">
                    <a:lumMod val="75000"/>
                    <a:lumOff val="25000"/>
                  </a:schemeClr>
                </a:solidFill>
              </a:rPr>
              <a:t>Ingresos (hogares)</a:t>
            </a:r>
          </a:p>
          <a:p>
            <a:pPr lvl="1">
              <a:lnSpc>
                <a:spcPct val="90000"/>
              </a:lnSpc>
            </a:pPr>
            <a:r>
              <a:rPr lang="es-ES" altLang="fr-FR" sz="1300" dirty="0">
                <a:solidFill>
                  <a:schemeClr val="tx1">
                    <a:lumMod val="75000"/>
                    <a:lumOff val="25000"/>
                  </a:schemeClr>
                </a:solidFill>
              </a:rPr>
              <a:t>Viviendas y edificios de oficinas (suelo radiante).</a:t>
            </a:r>
            <a:endParaRPr lang="nb-NO" altLang="fr-FR" sz="1300" dirty="0">
              <a:solidFill>
                <a:schemeClr val="tx1">
                  <a:lumMod val="75000"/>
                  <a:lumOff val="25000"/>
                </a:schemeClr>
              </a:solidFill>
            </a:endParaRPr>
          </a:p>
          <a:p>
            <a:pPr lvl="1">
              <a:lnSpc>
                <a:spcPct val="90000"/>
              </a:lnSpc>
            </a:pPr>
            <a:endParaRPr lang="nb-NO" altLang="fr-FR" dirty="0">
              <a:solidFill>
                <a:schemeClr val="tx1">
                  <a:lumMod val="75000"/>
                  <a:lumOff val="25000"/>
                </a:schemeClr>
              </a:solidFill>
            </a:endParaRPr>
          </a:p>
          <a:p>
            <a:pPr lvl="1">
              <a:lnSpc>
                <a:spcPct val="90000"/>
              </a:lnSpc>
            </a:pPr>
            <a:endParaRPr lang="nb-NO" altLang="fr-FR" dirty="0"/>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81" y="3813125"/>
            <a:ext cx="7893734" cy="2340260"/>
          </a:xfrm>
          <a:prstGeom prst="rect">
            <a:avLst/>
          </a:prstGeom>
        </p:spPr>
      </p:pic>
      <p:sp>
        <p:nvSpPr>
          <p:cNvPr id="15" name="ZoneTexte 14"/>
          <p:cNvSpPr txBox="1"/>
          <p:nvPr/>
        </p:nvSpPr>
        <p:spPr>
          <a:xfrm>
            <a:off x="5036634" y="1700808"/>
            <a:ext cx="3855846" cy="1777281"/>
          </a:xfrm>
          <a:prstGeom prst="rect">
            <a:avLst/>
          </a:prstGeom>
          <a:noFill/>
        </p:spPr>
        <p:txBody>
          <a:bodyPr wrap="square" rtlCol="0">
            <a:spAutoFit/>
          </a:bodyPr>
          <a:lstStyle/>
          <a:p>
            <a:pPr>
              <a:lnSpc>
                <a:spcPct val="90000"/>
              </a:lnSpc>
            </a:pPr>
            <a:r>
              <a:rPr lang="nb-NO" altLang="fr-FR" sz="1600" b="1" dirty="0">
                <a:solidFill>
                  <a:schemeClr val="tx1">
                    <a:lumMod val="75000"/>
                    <a:lumOff val="25000"/>
                  </a:schemeClr>
                </a:solidFill>
              </a:rPr>
              <a:t>Indicadores de intensidad energética:</a:t>
            </a:r>
          </a:p>
          <a:p>
            <a:pPr marL="285750" indent="-285750">
              <a:lnSpc>
                <a:spcPct val="150000"/>
              </a:lnSpc>
              <a:buFont typeface="Wingdings" panose="05000000000000000000" pitchFamily="2" charset="2"/>
              <a:buChar char="§"/>
            </a:pPr>
            <a:r>
              <a:rPr lang="es-ES" altLang="fr-FR" sz="1300" dirty="0">
                <a:solidFill>
                  <a:schemeClr val="tx1">
                    <a:lumMod val="75000"/>
                    <a:lumOff val="25000"/>
                  </a:schemeClr>
                </a:solidFill>
              </a:rPr>
              <a:t>Energía por valor de producción,</a:t>
            </a:r>
          </a:p>
          <a:p>
            <a:pPr marL="285750" indent="-285750">
              <a:lnSpc>
                <a:spcPct val="150000"/>
              </a:lnSpc>
              <a:buFont typeface="Wingdings" panose="05000000000000000000" pitchFamily="2" charset="2"/>
              <a:buChar char="§"/>
            </a:pPr>
            <a:r>
              <a:rPr lang="es-ES" altLang="fr-FR" sz="1300" dirty="0">
                <a:solidFill>
                  <a:schemeClr val="tx1">
                    <a:lumMod val="75000"/>
                    <a:lumOff val="25000"/>
                  </a:schemeClr>
                </a:solidFill>
              </a:rPr>
              <a:t>Energía por valor añadido,</a:t>
            </a:r>
          </a:p>
          <a:p>
            <a:pPr marL="285750" indent="-285750">
              <a:lnSpc>
                <a:spcPct val="150000"/>
              </a:lnSpc>
              <a:buFont typeface="Wingdings" panose="05000000000000000000" pitchFamily="2" charset="2"/>
              <a:buChar char="§"/>
            </a:pPr>
            <a:r>
              <a:rPr lang="es-ES" altLang="fr-FR" sz="1300" dirty="0">
                <a:solidFill>
                  <a:schemeClr val="tx1">
                    <a:lumMod val="75000"/>
                    <a:lumOff val="25000"/>
                  </a:schemeClr>
                </a:solidFill>
              </a:rPr>
              <a:t>Energía por horas hombre,</a:t>
            </a:r>
          </a:p>
          <a:p>
            <a:pPr marL="285750" indent="-285750">
              <a:lnSpc>
                <a:spcPct val="150000"/>
              </a:lnSpc>
              <a:buFont typeface="Wingdings" panose="05000000000000000000" pitchFamily="2" charset="2"/>
              <a:buChar char="§"/>
            </a:pPr>
            <a:r>
              <a:rPr lang="es-ES" altLang="fr-FR" sz="1300" dirty="0">
                <a:solidFill>
                  <a:schemeClr val="tx1">
                    <a:lumMod val="75000"/>
                    <a:lumOff val="25000"/>
                  </a:schemeClr>
                </a:solidFill>
              </a:rPr>
              <a:t>Energía por pasajero-km</a:t>
            </a:r>
          </a:p>
          <a:p>
            <a:pPr marL="285750" indent="-285750">
              <a:lnSpc>
                <a:spcPct val="150000"/>
              </a:lnSpc>
              <a:buFont typeface="Wingdings" panose="05000000000000000000" pitchFamily="2" charset="2"/>
              <a:buChar char="§"/>
            </a:pPr>
            <a:r>
              <a:rPr lang="es-ES" altLang="fr-FR" sz="1300" dirty="0">
                <a:solidFill>
                  <a:schemeClr val="tx1">
                    <a:lumMod val="75000"/>
                    <a:lumOff val="25000"/>
                  </a:schemeClr>
                </a:solidFill>
              </a:rPr>
              <a:t>etc.</a:t>
            </a:r>
            <a:endParaRPr lang="fr-FR" dirty="0">
              <a:solidFill>
                <a:schemeClr val="tx1">
                  <a:lumMod val="75000"/>
                  <a:lumOff val="25000"/>
                </a:schemeClr>
              </a:solidFill>
            </a:endParaRPr>
          </a:p>
        </p:txBody>
      </p:sp>
      <p:sp>
        <p:nvSpPr>
          <p:cNvPr id="12" name="Rectángulo 11">
            <a:extLst>
              <a:ext uri="{FF2B5EF4-FFF2-40B4-BE49-F238E27FC236}">
                <a16:creationId xmlns:a16="http://schemas.microsoft.com/office/drawing/2014/main" id="{578E93D9-8BD2-421C-8609-570203E7606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 name="Titel 1">
            <a:extLst>
              <a:ext uri="{FF2B5EF4-FFF2-40B4-BE49-F238E27FC236}">
                <a16:creationId xmlns:a16="http://schemas.microsoft.com/office/drawing/2014/main" id="{3C4B5131-09A5-436C-818E-6173947EDB1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3 – Indicadores de energía</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6" name="Untertitel 5">
            <a:extLst>
              <a:ext uri="{FF2B5EF4-FFF2-40B4-BE49-F238E27FC236}">
                <a16:creationId xmlns:a16="http://schemas.microsoft.com/office/drawing/2014/main" id="{0E25CE6E-BB23-4E68-83C2-ACBA59E44018}"/>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¿Qué es un indicador de energía?</a:t>
            </a:r>
          </a:p>
        </p:txBody>
      </p:sp>
    </p:spTree>
    <p:extLst>
      <p:ext uri="{BB962C8B-B14F-4D97-AF65-F5344CB8AC3E}">
        <p14:creationId xmlns:p14="http://schemas.microsoft.com/office/powerpoint/2010/main" val="2447837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21</a:t>
            </a:fld>
            <a:endParaRPr lang="de-DE"/>
          </a:p>
        </p:txBody>
      </p:sp>
      <p:sp>
        <p:nvSpPr>
          <p:cNvPr id="6" name="Sous-titre 5"/>
          <p:cNvSpPr>
            <a:spLocks noGrp="1"/>
          </p:cNvSpPr>
          <p:nvPr>
            <p:ph type="subTitle" idx="13"/>
          </p:nvPr>
        </p:nvSpPr>
        <p:spPr/>
        <p:txBody>
          <a:bodyPr/>
          <a:lstStyle/>
          <a:p>
            <a:r>
              <a:rPr lang="es-ES" dirty="0"/>
              <a:t>¿Qué es un indicador de energía?</a:t>
            </a:r>
            <a:endParaRPr lang="en-US"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68" t="15696" r="2040" b="4175"/>
          <a:stretch/>
        </p:blipFill>
        <p:spPr bwMode="auto">
          <a:xfrm>
            <a:off x="248282" y="1254770"/>
            <a:ext cx="4117737" cy="24463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032" t="9514" r="11547" b="15952"/>
          <a:stretch/>
        </p:blipFill>
        <p:spPr bwMode="auto">
          <a:xfrm>
            <a:off x="4535996" y="1216164"/>
            <a:ext cx="4362676" cy="24849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ZoneTexte 6"/>
          <p:cNvSpPr txBox="1"/>
          <p:nvPr/>
        </p:nvSpPr>
        <p:spPr>
          <a:xfrm>
            <a:off x="362351" y="4210256"/>
            <a:ext cx="8417969" cy="1855764"/>
          </a:xfrm>
          <a:prstGeom prst="rect">
            <a:avLst/>
          </a:prstGeom>
          <a:noFill/>
        </p:spPr>
        <p:txBody>
          <a:bodyPr wrap="square" rtlCol="0">
            <a:spAutoFit/>
          </a:bodyPr>
          <a:lstStyle/>
          <a:p>
            <a:pPr>
              <a:lnSpc>
                <a:spcPct val="150000"/>
              </a:lnSpc>
            </a:pPr>
            <a:r>
              <a:rPr lang="es-ES" sz="1300" b="1" dirty="0">
                <a:solidFill>
                  <a:schemeClr val="tx1">
                    <a:lumMod val="75000"/>
                    <a:lumOff val="25000"/>
                  </a:schemeClr>
                </a:solidFill>
              </a:rPr>
              <a:t>Beneficios del cálculo de indicadores energéticos:</a:t>
            </a:r>
          </a:p>
          <a:p>
            <a:pPr>
              <a:lnSpc>
                <a:spcPct val="150000"/>
              </a:lnSpc>
            </a:pPr>
            <a:r>
              <a:rPr lang="en-US" sz="1300" b="1" dirty="0"/>
              <a:t>	</a:t>
            </a:r>
            <a:r>
              <a:rPr lang="es-ES" sz="1300" dirty="0">
                <a:solidFill>
                  <a:schemeClr val="tx1">
                    <a:lumMod val="75000"/>
                    <a:lumOff val="25000"/>
                  </a:schemeClr>
                </a:solidFill>
              </a:rPr>
              <a:t>Un análisis detallado del consumo por rama de actividad de la empresa.</a:t>
            </a:r>
          </a:p>
          <a:p>
            <a:pPr>
              <a:lnSpc>
                <a:spcPct val="150000"/>
              </a:lnSpc>
            </a:pPr>
            <a:r>
              <a:rPr lang="es-ES" sz="1300" dirty="0">
                <a:solidFill>
                  <a:schemeClr val="tx1">
                    <a:lumMod val="75000"/>
                    <a:lumOff val="25000"/>
                  </a:schemeClr>
                </a:solidFill>
              </a:rPr>
              <a:t>	Gracias a los indicadores, podemos poner en práctica un informe exigente.</a:t>
            </a:r>
          </a:p>
          <a:p>
            <a:pPr>
              <a:lnSpc>
                <a:spcPct val="150000"/>
              </a:lnSpc>
            </a:pPr>
            <a:r>
              <a:rPr lang="es-ES" sz="1300" dirty="0">
                <a:solidFill>
                  <a:schemeClr val="tx1">
                    <a:lumMod val="75000"/>
                    <a:lumOff val="25000"/>
                  </a:schemeClr>
                </a:solidFill>
              </a:rPr>
              <a:t>	Definir claramente las tareas y responsabilidades del plan de acción de acuerdo con las prioridades 	y emergencias.</a:t>
            </a:r>
          </a:p>
          <a:p>
            <a:pPr>
              <a:lnSpc>
                <a:spcPct val="150000"/>
              </a:lnSpc>
            </a:pPr>
            <a:r>
              <a:rPr lang="es-ES" sz="1300" dirty="0">
                <a:solidFill>
                  <a:schemeClr val="tx1">
                    <a:lumMod val="75000"/>
                    <a:lumOff val="25000"/>
                  </a:schemeClr>
                </a:solidFill>
              </a:rPr>
              <a:t>	Ganancias de comportamiento en el consumo de energía</a:t>
            </a:r>
            <a:r>
              <a:rPr lang="es-ES" sz="1300" dirty="0"/>
              <a:t>.</a:t>
            </a:r>
            <a:endParaRPr lang="en-US" sz="1300" dirty="0"/>
          </a:p>
        </p:txBody>
      </p:sp>
      <p:pic>
        <p:nvPicPr>
          <p:cNvPr id="9" name="Imagen 8">
            <a:extLst>
              <a:ext uri="{FF2B5EF4-FFF2-40B4-BE49-F238E27FC236}">
                <a16:creationId xmlns:a16="http://schemas.microsoft.com/office/drawing/2014/main" id="{725D2CDD-4446-476A-9A42-C7E507F030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613" y="4654214"/>
            <a:ext cx="155523" cy="155523"/>
          </a:xfrm>
          <a:prstGeom prst="rect">
            <a:avLst/>
          </a:prstGeom>
        </p:spPr>
      </p:pic>
      <p:pic>
        <p:nvPicPr>
          <p:cNvPr id="10" name="Imagen 9">
            <a:extLst>
              <a:ext uri="{FF2B5EF4-FFF2-40B4-BE49-F238E27FC236}">
                <a16:creationId xmlns:a16="http://schemas.microsoft.com/office/drawing/2014/main" id="{3F1D5033-A9AF-4783-B20B-EB7212135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613" y="4957374"/>
            <a:ext cx="155523" cy="155523"/>
          </a:xfrm>
          <a:prstGeom prst="rect">
            <a:avLst/>
          </a:prstGeom>
        </p:spPr>
      </p:pic>
      <p:pic>
        <p:nvPicPr>
          <p:cNvPr id="11" name="Imagen 10">
            <a:extLst>
              <a:ext uri="{FF2B5EF4-FFF2-40B4-BE49-F238E27FC236}">
                <a16:creationId xmlns:a16="http://schemas.microsoft.com/office/drawing/2014/main" id="{865372E7-F4A5-4F76-AC18-E4AC2B2E4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612" y="5260534"/>
            <a:ext cx="155523" cy="155523"/>
          </a:xfrm>
          <a:prstGeom prst="rect">
            <a:avLst/>
          </a:prstGeom>
        </p:spPr>
      </p:pic>
      <p:pic>
        <p:nvPicPr>
          <p:cNvPr id="12" name="Imagen 11">
            <a:extLst>
              <a:ext uri="{FF2B5EF4-FFF2-40B4-BE49-F238E27FC236}">
                <a16:creationId xmlns:a16="http://schemas.microsoft.com/office/drawing/2014/main" id="{E7AF73EA-A148-4252-ABD5-FD2547F19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611" y="5839874"/>
            <a:ext cx="155523" cy="155523"/>
          </a:xfrm>
          <a:prstGeom prst="rect">
            <a:avLst/>
          </a:prstGeom>
        </p:spPr>
      </p:pic>
      <p:sp>
        <p:nvSpPr>
          <p:cNvPr id="16" name="Rectángulo 15">
            <a:extLst>
              <a:ext uri="{FF2B5EF4-FFF2-40B4-BE49-F238E27FC236}">
                <a16:creationId xmlns:a16="http://schemas.microsoft.com/office/drawing/2014/main" id="{21134477-A979-47EF-B17B-B553DAE9ED4A}"/>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7" name="Titel 1">
            <a:extLst>
              <a:ext uri="{FF2B5EF4-FFF2-40B4-BE49-F238E27FC236}">
                <a16:creationId xmlns:a16="http://schemas.microsoft.com/office/drawing/2014/main" id="{8DBFD0E9-5202-4B5B-B5BD-06D7A73C3F6A}"/>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3 – Indicadores de energía</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1567115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22</a:t>
            </a:fld>
            <a:endParaRPr lang="de-DE"/>
          </a:p>
        </p:txBody>
      </p:sp>
      <p:sp>
        <p:nvSpPr>
          <p:cNvPr id="6" name="Untertitel 5"/>
          <p:cNvSpPr>
            <a:spLocks noGrp="1"/>
          </p:cNvSpPr>
          <p:nvPr>
            <p:ph type="subTitle" idx="13"/>
          </p:nvPr>
        </p:nvSpPr>
        <p:spPr>
          <a:xfrm>
            <a:off x="755576" y="972791"/>
            <a:ext cx="8008480" cy="1196069"/>
          </a:xfrm>
        </p:spPr>
        <p:txBody>
          <a:bodyPr/>
          <a:lstStyle/>
          <a:p>
            <a:r>
              <a:rPr lang="en-US" b="1" u="sng" dirty="0">
                <a:solidFill>
                  <a:srgbClr val="178087"/>
                </a:solidFill>
              </a:rPr>
              <a:t>DEFINICIÓN: </a:t>
            </a:r>
          </a:p>
          <a:p>
            <a:r>
              <a:rPr lang="es-ES" dirty="0">
                <a:solidFill>
                  <a:schemeClr val="tx1">
                    <a:lumMod val="75000"/>
                    <a:lumOff val="25000"/>
                  </a:schemeClr>
                </a:solidFill>
              </a:rPr>
              <a:t>El diagnóstico de rendimiento energético (DPE en francés) proporciona información sobre el rendimiento energético de un edificio, mediante la evaluación de su consumo de energía y su impacto en términos de emisiones de gases de efecto invernadero.</a:t>
            </a:r>
          </a:p>
          <a:p>
            <a:r>
              <a:rPr lang="es-ES" dirty="0">
                <a:solidFill>
                  <a:schemeClr val="tx1">
                    <a:lumMod val="75000"/>
                    <a:lumOff val="25000"/>
                  </a:schemeClr>
                </a:solidFill>
              </a:rPr>
              <a:t>Un diagnóstico le permite a la planta optimizar su consumo de energía hasta el corazón de sus procesos:</a:t>
            </a:r>
            <a:endParaRPr lang="en-US" dirty="0">
              <a:solidFill>
                <a:schemeClr val="tx1">
                  <a:lumMod val="75000"/>
                  <a:lumOff val="25000"/>
                </a:schemeClr>
              </a:solidFill>
            </a:endParaRPr>
          </a:p>
        </p:txBody>
      </p:sp>
      <p:sp>
        <p:nvSpPr>
          <p:cNvPr id="100" name="Round Same Side Corner Rectangle 6"/>
          <p:cNvSpPr/>
          <p:nvPr/>
        </p:nvSpPr>
        <p:spPr>
          <a:xfrm rot="5400000">
            <a:off x="6438104" y="3448901"/>
            <a:ext cx="134112" cy="1030224"/>
          </a:xfrm>
          <a:prstGeom prst="round2SameRect">
            <a:avLst>
              <a:gd name="adj1" fmla="val 50000"/>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1" name="Round Same Side Corner Rectangle 23"/>
          <p:cNvSpPr/>
          <p:nvPr/>
        </p:nvSpPr>
        <p:spPr>
          <a:xfrm rot="16200000" flipH="1">
            <a:off x="2178844" y="3448903"/>
            <a:ext cx="134112" cy="1030224"/>
          </a:xfrm>
          <a:prstGeom prst="round2SameRect">
            <a:avLst>
              <a:gd name="adj1" fmla="val 50000"/>
              <a:gd name="adj2" fmla="val 0"/>
            </a:avLst>
          </a:prstGeom>
          <a:solidFill>
            <a:srgbClr val="178087"/>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2" name="Rectangle 8"/>
          <p:cNvSpPr/>
          <p:nvPr/>
        </p:nvSpPr>
        <p:spPr>
          <a:xfrm>
            <a:off x="2779300" y="3896959"/>
            <a:ext cx="1030224" cy="134113"/>
          </a:xfrm>
          <a:prstGeom prst="rect">
            <a:avLst/>
          </a:prstGeom>
          <a:solidFill>
            <a:srgbClr val="42AEB6"/>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effectLst/>
              <a:uLnTx/>
              <a:uFillTx/>
              <a:latin typeface="Arial"/>
              <a:ea typeface="+mn-ea"/>
              <a:cs typeface="+mn-cs"/>
            </a:endParaRPr>
          </a:p>
        </p:txBody>
      </p:sp>
      <p:sp>
        <p:nvSpPr>
          <p:cNvPr id="103" name="Rectangle 25"/>
          <p:cNvSpPr/>
          <p:nvPr/>
        </p:nvSpPr>
        <p:spPr>
          <a:xfrm>
            <a:off x="3827812" y="3896958"/>
            <a:ext cx="1030224" cy="134113"/>
          </a:xfrm>
          <a:prstGeom prst="rect">
            <a:avLst/>
          </a:prstGeom>
          <a:solidFill>
            <a:srgbClr val="97BABD"/>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fr-FR" sz="1404" b="0" i="0" u="none" strike="noStrike" kern="0" cap="none" spc="0" normalizeH="0" baseline="0" noProof="0" dirty="0">
                <a:ln>
                  <a:noFill/>
                </a:ln>
                <a:solidFill>
                  <a:srgbClr val="34719E"/>
                </a:solidFill>
                <a:effectLst/>
                <a:uLnTx/>
                <a:uFillTx/>
                <a:latin typeface="Arial"/>
                <a:ea typeface="+mn-ea"/>
                <a:cs typeface="+mn-cs"/>
              </a:rPr>
              <a:t>  </a:t>
            </a: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105" name="Rectangle 27"/>
          <p:cNvSpPr/>
          <p:nvPr/>
        </p:nvSpPr>
        <p:spPr>
          <a:xfrm>
            <a:off x="4903184" y="3896957"/>
            <a:ext cx="1030224" cy="134113"/>
          </a:xfrm>
          <a:prstGeom prst="rect">
            <a:avLst/>
          </a:prstGeom>
          <a:solidFill>
            <a:srgbClr val="44546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fr-FR" sz="1404" b="0" i="0" u="none" strike="noStrike" kern="0" cap="none" spc="0" normalizeH="0" baseline="0" noProof="0" dirty="0">
                <a:ln>
                  <a:noFill/>
                </a:ln>
                <a:solidFill>
                  <a:srgbClr val="34719E"/>
                </a:solidFill>
                <a:effectLst/>
                <a:uLnTx/>
                <a:uFillTx/>
                <a:latin typeface="Arial"/>
                <a:ea typeface="+mn-ea"/>
                <a:cs typeface="+mn-cs"/>
              </a:rPr>
              <a:t> </a:t>
            </a: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107" name="Oval 30"/>
          <p:cNvSpPr/>
          <p:nvPr/>
        </p:nvSpPr>
        <p:spPr>
          <a:xfrm>
            <a:off x="3202972" y="3836638"/>
            <a:ext cx="146304" cy="146304"/>
          </a:xfrm>
          <a:prstGeom prst="ellipse">
            <a:avLst/>
          </a:prstGeom>
          <a:solidFill>
            <a:srgbClr val="42AEB6"/>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8" name="Oval 39"/>
          <p:cNvSpPr/>
          <p:nvPr/>
        </p:nvSpPr>
        <p:spPr>
          <a:xfrm>
            <a:off x="6442755" y="3986459"/>
            <a:ext cx="146304" cy="146304"/>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9" name="Oval 44"/>
          <p:cNvSpPr/>
          <p:nvPr/>
        </p:nvSpPr>
        <p:spPr>
          <a:xfrm>
            <a:off x="4288060" y="3947660"/>
            <a:ext cx="146304" cy="146304"/>
          </a:xfrm>
          <a:prstGeom prst="ellipse">
            <a:avLst/>
          </a:prstGeom>
          <a:solidFill>
            <a:srgbClr val="97BABD"/>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0" name="Oval 46"/>
          <p:cNvSpPr/>
          <p:nvPr/>
        </p:nvSpPr>
        <p:spPr>
          <a:xfrm>
            <a:off x="2197132" y="3947660"/>
            <a:ext cx="146304" cy="146304"/>
          </a:xfrm>
          <a:prstGeom prst="ellipse">
            <a:avLst/>
          </a:prstGeom>
          <a:solidFill>
            <a:srgbClr val="178087"/>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1" name="Oval 47"/>
          <p:cNvSpPr/>
          <p:nvPr/>
        </p:nvSpPr>
        <p:spPr>
          <a:xfrm>
            <a:off x="5345144" y="3823807"/>
            <a:ext cx="146304" cy="146304"/>
          </a:xfrm>
          <a:prstGeom prst="ellipse">
            <a:avLst/>
          </a:prstGeom>
          <a:solidFill>
            <a:srgbClr val="44546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fr-FR" sz="1404" b="0" i="0" u="none" strike="noStrike" kern="0" cap="none" spc="0" normalizeH="0" baseline="0" noProof="0" dirty="0">
                <a:ln>
                  <a:noFill/>
                </a:ln>
                <a:solidFill>
                  <a:srgbClr val="34719E"/>
                </a:solidFill>
                <a:effectLst/>
                <a:uLnTx/>
                <a:uFillTx/>
                <a:latin typeface="Arial"/>
                <a:ea typeface="+mn-ea"/>
                <a:cs typeface="+mn-cs"/>
              </a:rPr>
              <a:t>           </a:t>
            </a: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118" name="Rectangle 56"/>
          <p:cNvSpPr/>
          <p:nvPr/>
        </p:nvSpPr>
        <p:spPr>
          <a:xfrm>
            <a:off x="1042870" y="4529671"/>
            <a:ext cx="2454828" cy="1255600"/>
          </a:xfrm>
          <a:prstGeom prst="rect">
            <a:avLst/>
          </a:prstGeom>
        </p:spPr>
        <p:txBody>
          <a:bodyPr wrap="square">
            <a:spAutoFit/>
          </a:bodyPr>
          <a:lstStyle/>
          <a:p>
            <a:pPr algn="ctr" defTabSz="713232">
              <a:lnSpc>
                <a:spcPct val="150000"/>
              </a:lnSpc>
            </a:pPr>
            <a:r>
              <a:rPr lang="es-ES" sz="1300" dirty="0">
                <a:solidFill>
                  <a:srgbClr val="178087"/>
                </a:solidFill>
              </a:rPr>
              <a:t>Situación del uso de energía, sistemas de servicios públicos y, sobre todo, procesos y equipos de fabricación</a:t>
            </a:r>
            <a:endParaRPr lang="en-US" sz="1300" dirty="0">
              <a:solidFill>
                <a:srgbClr val="178087"/>
              </a:solidFill>
              <a:ea typeface="Open Sans Light" panose="020B0306030504020204" pitchFamily="34" charset="0"/>
              <a:cs typeface="Open Sans Light" panose="020B0306030504020204" pitchFamily="34" charset="0"/>
            </a:endParaRPr>
          </a:p>
        </p:txBody>
      </p:sp>
      <p:sp>
        <p:nvSpPr>
          <p:cNvPr id="119" name="Rectangle 11"/>
          <p:cNvSpPr/>
          <p:nvPr/>
        </p:nvSpPr>
        <p:spPr>
          <a:xfrm>
            <a:off x="1535104" y="4221088"/>
            <a:ext cx="1477777" cy="307777"/>
          </a:xfrm>
          <a:prstGeom prst="rect">
            <a:avLst/>
          </a:prstGeom>
        </p:spPr>
        <p:txBody>
          <a:bodyPr wrap="none">
            <a:spAutoFit/>
          </a:bodyPr>
          <a:lstStyle/>
          <a:p>
            <a:pPr algn="ctr" defTabSz="713232"/>
            <a:r>
              <a:rPr lang="en-US" sz="1400" b="1" dirty="0">
                <a:solidFill>
                  <a:srgbClr val="178087"/>
                </a:solidFill>
                <a:ea typeface="Open Sans Light" panose="020B0306030504020204" pitchFamily="34" charset="0"/>
                <a:cs typeface="Open Sans Light" panose="020B0306030504020204" pitchFamily="34" charset="0"/>
              </a:rPr>
              <a:t>1- INVENTARIO</a:t>
            </a:r>
            <a:endParaRPr lang="bg-BG" sz="1400" b="1" dirty="0">
              <a:solidFill>
                <a:srgbClr val="178087"/>
              </a:solidFill>
              <a:ea typeface="Open Sans Light" panose="020B0306030504020204" pitchFamily="34" charset="0"/>
              <a:cs typeface="Open Sans Light" panose="020B0306030504020204" pitchFamily="34" charset="0"/>
            </a:endParaRPr>
          </a:p>
        </p:txBody>
      </p:sp>
      <p:sp>
        <p:nvSpPr>
          <p:cNvPr id="120" name="Rectangle 57"/>
          <p:cNvSpPr/>
          <p:nvPr/>
        </p:nvSpPr>
        <p:spPr>
          <a:xfrm>
            <a:off x="3432031" y="4518151"/>
            <a:ext cx="2004666" cy="955518"/>
          </a:xfrm>
          <a:prstGeom prst="rect">
            <a:avLst/>
          </a:prstGeom>
        </p:spPr>
        <p:txBody>
          <a:bodyPr wrap="square">
            <a:spAutoFit/>
          </a:bodyPr>
          <a:lstStyle/>
          <a:p>
            <a:pPr algn="ctr" defTabSz="713232">
              <a:lnSpc>
                <a:spcPct val="150000"/>
              </a:lnSpc>
            </a:pPr>
            <a:r>
              <a:rPr lang="es-ES" sz="1300" dirty="0">
                <a:solidFill>
                  <a:srgbClr val="97BABD"/>
                </a:solidFill>
                <a:ea typeface="Open Sans Light" panose="020B0306030504020204" pitchFamily="34" charset="0"/>
                <a:cs typeface="Open Sans Light" panose="020B0306030504020204" pitchFamily="34" charset="0"/>
              </a:rPr>
              <a:t>Identificación de las posibilidades de ahorro en procesos o equipos</a:t>
            </a:r>
            <a:endParaRPr lang="en-US" sz="1300" dirty="0">
              <a:solidFill>
                <a:srgbClr val="97BABD"/>
              </a:solidFill>
              <a:ea typeface="Open Sans Light" panose="020B0306030504020204" pitchFamily="34" charset="0"/>
              <a:cs typeface="Open Sans Light" panose="020B0306030504020204" pitchFamily="34" charset="0"/>
            </a:endParaRPr>
          </a:p>
        </p:txBody>
      </p:sp>
      <p:sp>
        <p:nvSpPr>
          <p:cNvPr id="121" name="Rectangle 58"/>
          <p:cNvSpPr/>
          <p:nvPr/>
        </p:nvSpPr>
        <p:spPr>
          <a:xfrm>
            <a:off x="3745341" y="4221087"/>
            <a:ext cx="1224759" cy="307777"/>
          </a:xfrm>
          <a:prstGeom prst="rect">
            <a:avLst/>
          </a:prstGeom>
        </p:spPr>
        <p:txBody>
          <a:bodyPr wrap="none">
            <a:spAutoFit/>
          </a:bodyPr>
          <a:lstStyle/>
          <a:p>
            <a:pPr algn="ctr" defTabSz="713232"/>
            <a:r>
              <a:rPr lang="en-US" sz="1400" b="1" dirty="0">
                <a:solidFill>
                  <a:srgbClr val="97BABD"/>
                </a:solidFill>
                <a:ea typeface="Open Sans Light" panose="020B0306030504020204" pitchFamily="34" charset="0"/>
                <a:cs typeface="Open Sans Light" panose="020B0306030504020204" pitchFamily="34" charset="0"/>
              </a:rPr>
              <a:t>3- ANÁLISIS</a:t>
            </a:r>
            <a:endParaRPr lang="bg-BG" sz="1400" b="1" dirty="0">
              <a:solidFill>
                <a:srgbClr val="97BABD"/>
              </a:solidFill>
              <a:ea typeface="Open Sans Light" panose="020B0306030504020204" pitchFamily="34" charset="0"/>
              <a:cs typeface="Open Sans Light" panose="020B0306030504020204" pitchFamily="34" charset="0"/>
            </a:endParaRPr>
          </a:p>
        </p:txBody>
      </p:sp>
      <p:sp>
        <p:nvSpPr>
          <p:cNvPr id="122" name="Rectangle 59"/>
          <p:cNvSpPr/>
          <p:nvPr/>
        </p:nvSpPr>
        <p:spPr>
          <a:xfrm>
            <a:off x="4306211" y="2418670"/>
            <a:ext cx="2538984" cy="955518"/>
          </a:xfrm>
          <a:prstGeom prst="rect">
            <a:avLst/>
          </a:prstGeom>
        </p:spPr>
        <p:txBody>
          <a:bodyPr wrap="square">
            <a:spAutoFit/>
          </a:bodyPr>
          <a:lstStyle/>
          <a:p>
            <a:pPr algn="ctr" defTabSz="713232">
              <a:lnSpc>
                <a:spcPct val="150000"/>
              </a:lnSpc>
            </a:pPr>
            <a:r>
              <a:rPr lang="es-ES" sz="1300" dirty="0">
                <a:solidFill>
                  <a:srgbClr val="44546A"/>
                </a:solidFill>
                <a:ea typeface="Open Sans Light" panose="020B0306030504020204" pitchFamily="34" charset="0"/>
                <a:cs typeface="Open Sans Light" panose="020B0306030504020204" pitchFamily="34" charset="0"/>
              </a:rPr>
              <a:t>Recomendaciones técnicas y presupuestos para soluciones, con un ROI estimado</a:t>
            </a:r>
            <a:r>
              <a:rPr lang="en-US" sz="1300" dirty="0">
                <a:solidFill>
                  <a:srgbClr val="44546A"/>
                </a:solidFill>
                <a:ea typeface="Open Sans Light" panose="020B0306030504020204" pitchFamily="34" charset="0"/>
                <a:cs typeface="Open Sans Light" panose="020B0306030504020204" pitchFamily="34" charset="0"/>
              </a:rPr>
              <a:t>.</a:t>
            </a:r>
          </a:p>
        </p:txBody>
      </p:sp>
      <p:sp>
        <p:nvSpPr>
          <p:cNvPr id="123" name="Rectangle 60"/>
          <p:cNvSpPr/>
          <p:nvPr/>
        </p:nvSpPr>
        <p:spPr>
          <a:xfrm>
            <a:off x="4527857" y="3426502"/>
            <a:ext cx="1879041" cy="292388"/>
          </a:xfrm>
          <a:prstGeom prst="rect">
            <a:avLst/>
          </a:prstGeom>
        </p:spPr>
        <p:txBody>
          <a:bodyPr wrap="none">
            <a:spAutoFit/>
          </a:bodyPr>
          <a:lstStyle/>
          <a:p>
            <a:pPr algn="ctr" defTabSz="713232"/>
            <a:r>
              <a:rPr lang="en-US" sz="1300" b="1" dirty="0">
                <a:solidFill>
                  <a:srgbClr val="44546A"/>
                </a:solidFill>
                <a:ea typeface="Open Sans Light" panose="020B0306030504020204" pitchFamily="34" charset="0"/>
                <a:cs typeface="Open Sans Light" panose="020B0306030504020204" pitchFamily="34" charset="0"/>
              </a:rPr>
              <a:t>4- RECOMENDACIÓN</a:t>
            </a:r>
          </a:p>
        </p:txBody>
      </p:sp>
      <p:sp>
        <p:nvSpPr>
          <p:cNvPr id="126" name="Rectangle 63"/>
          <p:cNvSpPr/>
          <p:nvPr/>
        </p:nvSpPr>
        <p:spPr>
          <a:xfrm>
            <a:off x="1979713" y="2647159"/>
            <a:ext cx="2496193" cy="955518"/>
          </a:xfrm>
          <a:prstGeom prst="rect">
            <a:avLst/>
          </a:prstGeom>
        </p:spPr>
        <p:txBody>
          <a:bodyPr wrap="square">
            <a:spAutoFit/>
          </a:bodyPr>
          <a:lstStyle/>
          <a:p>
            <a:pPr algn="ctr" defTabSz="713232">
              <a:lnSpc>
                <a:spcPct val="150000"/>
              </a:lnSpc>
            </a:pPr>
            <a:r>
              <a:rPr lang="es-ES" sz="1300" dirty="0">
                <a:solidFill>
                  <a:srgbClr val="42AEB6"/>
                </a:solidFill>
              </a:rPr>
              <a:t>Auditoría realizada in situ con una campaña de medición.
</a:t>
            </a:r>
            <a:endParaRPr lang="en-US" sz="1300" dirty="0">
              <a:solidFill>
                <a:srgbClr val="42AEB6"/>
              </a:solidFill>
              <a:ea typeface="Open Sans Light" panose="020B0306030504020204" pitchFamily="34" charset="0"/>
              <a:cs typeface="Open Sans Light" panose="020B0306030504020204" pitchFamily="34" charset="0"/>
            </a:endParaRPr>
          </a:p>
        </p:txBody>
      </p:sp>
      <p:sp>
        <p:nvSpPr>
          <p:cNvPr id="128" name="Rectangle 65"/>
          <p:cNvSpPr/>
          <p:nvPr/>
        </p:nvSpPr>
        <p:spPr>
          <a:xfrm>
            <a:off x="5684340" y="4502035"/>
            <a:ext cx="2618659" cy="655436"/>
          </a:xfrm>
          <a:prstGeom prst="rect">
            <a:avLst/>
          </a:prstGeom>
        </p:spPr>
        <p:txBody>
          <a:bodyPr wrap="square">
            <a:spAutoFit/>
          </a:bodyPr>
          <a:lstStyle/>
          <a:p>
            <a:pPr algn="ctr" defTabSz="713232">
              <a:lnSpc>
                <a:spcPct val="150000"/>
              </a:lnSpc>
            </a:pPr>
            <a:r>
              <a:rPr lang="es-ES" sz="1300" dirty="0">
                <a:solidFill>
                  <a:srgbClr val="FFC000"/>
                </a:solidFill>
              </a:rPr>
              <a:t>Asistencia para la implementación y capacitación</a:t>
            </a:r>
            <a:endParaRPr lang="en-US" sz="1300" dirty="0">
              <a:solidFill>
                <a:srgbClr val="FFC000"/>
              </a:solidFill>
              <a:ea typeface="Open Sans Light" panose="020B0306030504020204" pitchFamily="34" charset="0"/>
              <a:cs typeface="Open Sans Light" panose="020B0306030504020204" pitchFamily="34" charset="0"/>
            </a:endParaRPr>
          </a:p>
        </p:txBody>
      </p:sp>
      <p:sp>
        <p:nvSpPr>
          <p:cNvPr id="36" name="Rectangle 11"/>
          <p:cNvSpPr/>
          <p:nvPr/>
        </p:nvSpPr>
        <p:spPr>
          <a:xfrm>
            <a:off x="2443061" y="3409879"/>
            <a:ext cx="1800494" cy="307777"/>
          </a:xfrm>
          <a:prstGeom prst="rect">
            <a:avLst/>
          </a:prstGeom>
        </p:spPr>
        <p:txBody>
          <a:bodyPr wrap="none">
            <a:spAutoFit/>
          </a:bodyPr>
          <a:lstStyle/>
          <a:p>
            <a:pPr algn="ctr" defTabSz="713232"/>
            <a:r>
              <a:rPr lang="en-US" sz="1400" b="1" dirty="0">
                <a:solidFill>
                  <a:srgbClr val="42AEB6"/>
                </a:solidFill>
                <a:ea typeface="Open Sans Light" panose="020B0306030504020204" pitchFamily="34" charset="0"/>
                <a:cs typeface="Open Sans Light" panose="020B0306030504020204" pitchFamily="34" charset="0"/>
              </a:rPr>
              <a:t>2- INVESTIGACIÓN</a:t>
            </a:r>
            <a:endParaRPr lang="bg-BG" sz="1400" b="1" dirty="0">
              <a:solidFill>
                <a:srgbClr val="42AEB6"/>
              </a:solidFill>
              <a:ea typeface="Open Sans Light" panose="020B0306030504020204" pitchFamily="34" charset="0"/>
              <a:cs typeface="Open Sans Light" panose="020B0306030504020204" pitchFamily="34" charset="0"/>
            </a:endParaRPr>
          </a:p>
        </p:txBody>
      </p:sp>
      <p:sp>
        <p:nvSpPr>
          <p:cNvPr id="37" name="Rectangle 58"/>
          <p:cNvSpPr/>
          <p:nvPr/>
        </p:nvSpPr>
        <p:spPr>
          <a:xfrm>
            <a:off x="6139169" y="4215614"/>
            <a:ext cx="1509580" cy="307777"/>
          </a:xfrm>
          <a:prstGeom prst="rect">
            <a:avLst/>
          </a:prstGeom>
        </p:spPr>
        <p:txBody>
          <a:bodyPr wrap="none">
            <a:spAutoFit/>
          </a:bodyPr>
          <a:lstStyle/>
          <a:p>
            <a:pPr algn="ctr" defTabSz="713232"/>
            <a:r>
              <a:rPr lang="en-US" sz="1400" b="1" dirty="0">
                <a:solidFill>
                  <a:srgbClr val="FFC000"/>
                </a:solidFill>
                <a:ea typeface="Open Sans Light" panose="020B0306030504020204" pitchFamily="34" charset="0"/>
                <a:cs typeface="Open Sans Light" panose="020B0306030504020204" pitchFamily="34" charset="0"/>
              </a:rPr>
              <a:t>5- ASISTENCIA</a:t>
            </a:r>
            <a:endParaRPr lang="bg-BG" sz="1400" b="1" dirty="0">
              <a:solidFill>
                <a:srgbClr val="FFC000"/>
              </a:solidFill>
              <a:ea typeface="Open Sans Light" panose="020B0306030504020204" pitchFamily="34" charset="0"/>
              <a:cs typeface="Open Sans Light" panose="020B0306030504020204" pitchFamily="34" charset="0"/>
            </a:endParaRPr>
          </a:p>
        </p:txBody>
      </p:sp>
      <p:pic>
        <p:nvPicPr>
          <p:cNvPr id="7" name="Imagen 6">
            <a:extLst>
              <a:ext uri="{FF2B5EF4-FFF2-40B4-BE49-F238E27FC236}">
                <a16:creationId xmlns:a16="http://schemas.microsoft.com/office/drawing/2014/main" id="{A579E47C-4D33-458A-BDE0-815C06EBFA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04" y="972791"/>
            <a:ext cx="707671" cy="707671"/>
          </a:xfrm>
          <a:prstGeom prst="rect">
            <a:avLst/>
          </a:prstGeom>
        </p:spPr>
      </p:pic>
      <p:sp>
        <p:nvSpPr>
          <p:cNvPr id="8" name="Rectángulo: esquinas redondeadas 7">
            <a:extLst>
              <a:ext uri="{FF2B5EF4-FFF2-40B4-BE49-F238E27FC236}">
                <a16:creationId xmlns:a16="http://schemas.microsoft.com/office/drawing/2014/main" id="{D2040B0B-2351-4E96-A674-B94E81E62F60}"/>
              </a:ext>
            </a:extLst>
          </p:cNvPr>
          <p:cNvSpPr/>
          <p:nvPr/>
        </p:nvSpPr>
        <p:spPr>
          <a:xfrm>
            <a:off x="353256" y="901047"/>
            <a:ext cx="8486340" cy="1339556"/>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Titel 1">
            <a:extLst>
              <a:ext uri="{FF2B5EF4-FFF2-40B4-BE49-F238E27FC236}">
                <a16:creationId xmlns:a16="http://schemas.microsoft.com/office/drawing/2014/main" id="{DFE4F84A-21D9-49F9-AB4F-FD7666E77AC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3 – Diagnóstico de rendimiento energético</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31" name="Rectángulo 30">
            <a:extLst>
              <a:ext uri="{FF2B5EF4-FFF2-40B4-BE49-F238E27FC236}">
                <a16:creationId xmlns:a16="http://schemas.microsoft.com/office/drawing/2014/main" id="{5E7BDEC7-43D2-49F2-99A6-E835A1644EA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33674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A60ED990-D952-4865-A3AA-7E8BB5335688}"/>
              </a:ext>
            </a:extLst>
          </p:cNvPr>
          <p:cNvSpPr/>
          <p:nvPr/>
        </p:nvSpPr>
        <p:spPr>
          <a:xfrm>
            <a:off x="600542" y="-32371"/>
            <a:ext cx="8694220" cy="6093296"/>
          </a:xfrm>
          <a:prstGeom prst="rect">
            <a:avLst/>
          </a:prstGeom>
          <a:solidFill>
            <a:schemeClr val="bg1">
              <a:alpha val="84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space réservé du contenu 2"/>
          <p:cNvSpPr>
            <a:spLocks noGrp="1"/>
          </p:cNvSpPr>
          <p:nvPr>
            <p:ph idx="1"/>
          </p:nvPr>
        </p:nvSpPr>
        <p:spPr>
          <a:xfrm>
            <a:off x="1151620" y="2001285"/>
            <a:ext cx="8229600" cy="2412268"/>
          </a:xfrm>
        </p:spPr>
        <p:txBody>
          <a:bodyPr>
            <a:noAutofit/>
          </a:bodyPr>
          <a:lstStyle/>
          <a:p>
            <a:pPr>
              <a:lnSpc>
                <a:spcPct val="150000"/>
              </a:lnSpc>
            </a:pPr>
            <a:r>
              <a:rPr lang="es-ES" sz="1400" b="0" dirty="0">
                <a:solidFill>
                  <a:schemeClr val="tx1">
                    <a:lumMod val="75000"/>
                    <a:lumOff val="25000"/>
                  </a:schemeClr>
                </a:solidFill>
              </a:rPr>
              <a:t>Seguir el diagnóstico de rendimiento energético puede ayudar a la empresa a</a:t>
            </a:r>
            <a:r>
              <a:rPr lang="en-US" sz="1400" b="0" dirty="0">
                <a:solidFill>
                  <a:schemeClr val="tx1">
                    <a:lumMod val="75000"/>
                    <a:lumOff val="25000"/>
                  </a:schemeClr>
                </a:solidFill>
              </a:rPr>
              <a:t>:</a:t>
            </a:r>
          </a:p>
          <a:p>
            <a:pPr>
              <a:lnSpc>
                <a:spcPct val="150000"/>
              </a:lnSpc>
            </a:pPr>
            <a:r>
              <a:rPr lang="es-ES" sz="1600" b="0" dirty="0">
                <a:solidFill>
                  <a:schemeClr val="tx1">
                    <a:lumMod val="75000"/>
                    <a:lumOff val="25000"/>
                  </a:schemeClr>
                </a:solidFill>
              </a:rPr>
              <a:t>          Diseñar soluciones de bajo consumo de energía.</a:t>
            </a:r>
          </a:p>
          <a:p>
            <a:pPr>
              <a:lnSpc>
                <a:spcPct val="150000"/>
              </a:lnSpc>
            </a:pPr>
            <a:r>
              <a:rPr lang="es-ES" sz="1600" b="0" dirty="0">
                <a:solidFill>
                  <a:schemeClr val="tx1">
                    <a:lumMod val="75000"/>
                    <a:lumOff val="25000"/>
                  </a:schemeClr>
                </a:solidFill>
              </a:rPr>
              <a:t>          Evaluar su viabilidad.</a:t>
            </a:r>
          </a:p>
          <a:p>
            <a:pPr>
              <a:lnSpc>
                <a:spcPct val="150000"/>
              </a:lnSpc>
            </a:pPr>
            <a:r>
              <a:rPr lang="es-ES" sz="1600" b="0" dirty="0">
                <a:solidFill>
                  <a:schemeClr val="tx1">
                    <a:lumMod val="75000"/>
                    <a:lumOff val="25000"/>
                  </a:schemeClr>
                </a:solidFill>
              </a:rPr>
              <a:t>          Seleccionar el equipo y realizar pruebas de aceptación.</a:t>
            </a:r>
          </a:p>
          <a:p>
            <a:pPr>
              <a:lnSpc>
                <a:spcPct val="150000"/>
              </a:lnSpc>
            </a:pPr>
            <a:r>
              <a:rPr lang="es-ES" sz="1600" b="0" dirty="0">
                <a:solidFill>
                  <a:schemeClr val="tx1">
                    <a:lumMod val="75000"/>
                    <a:lumOff val="25000"/>
                  </a:schemeClr>
                </a:solidFill>
              </a:rPr>
              <a:t>          Implementar un plan de conteo.</a:t>
            </a:r>
          </a:p>
          <a:p>
            <a:pPr>
              <a:lnSpc>
                <a:spcPct val="150000"/>
              </a:lnSpc>
            </a:pPr>
            <a:r>
              <a:rPr lang="es-ES" sz="1600" b="0" dirty="0">
                <a:solidFill>
                  <a:schemeClr val="tx1">
                    <a:lumMod val="75000"/>
                    <a:lumOff val="25000"/>
                  </a:schemeClr>
                </a:solidFill>
              </a:rPr>
              <a:t>          Concienciar al personal del ahorro energético, etc.</a:t>
            </a:r>
            <a:endParaRPr lang="fr-FR" sz="1600" b="0" dirty="0">
              <a:solidFill>
                <a:schemeClr val="tx1">
                  <a:lumMod val="75000"/>
                  <a:lumOff val="25000"/>
                </a:schemeClr>
              </a:solidFill>
            </a:endParaRPr>
          </a:p>
        </p:txBody>
      </p:sp>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23</a:t>
            </a:fld>
            <a:endParaRPr lang="de-DE"/>
          </a:p>
        </p:txBody>
      </p:sp>
      <p:pic>
        <p:nvPicPr>
          <p:cNvPr id="7" name="Imagen 6">
            <a:extLst>
              <a:ext uri="{FF2B5EF4-FFF2-40B4-BE49-F238E27FC236}">
                <a16:creationId xmlns:a16="http://schemas.microsoft.com/office/drawing/2014/main" id="{875EB9EE-A36B-4DA8-8064-1A55F59415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4194488"/>
            <a:ext cx="155523" cy="155523"/>
          </a:xfrm>
          <a:prstGeom prst="rect">
            <a:avLst/>
          </a:prstGeom>
        </p:spPr>
      </p:pic>
      <p:pic>
        <p:nvPicPr>
          <p:cNvPr id="8" name="Imagen 7">
            <a:extLst>
              <a:ext uri="{FF2B5EF4-FFF2-40B4-BE49-F238E27FC236}">
                <a16:creationId xmlns:a16="http://schemas.microsoft.com/office/drawing/2014/main" id="{24A08811-E52E-44F4-B621-EDC926A9F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2525470"/>
            <a:ext cx="155523" cy="155523"/>
          </a:xfrm>
          <a:prstGeom prst="rect">
            <a:avLst/>
          </a:prstGeom>
        </p:spPr>
      </p:pic>
      <p:pic>
        <p:nvPicPr>
          <p:cNvPr id="9" name="Imagen 8">
            <a:extLst>
              <a:ext uri="{FF2B5EF4-FFF2-40B4-BE49-F238E27FC236}">
                <a16:creationId xmlns:a16="http://schemas.microsoft.com/office/drawing/2014/main" id="{5AB98194-954A-4976-8A79-5DAFEE1AF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2939416"/>
            <a:ext cx="155523" cy="155523"/>
          </a:xfrm>
          <a:prstGeom prst="rect">
            <a:avLst/>
          </a:prstGeom>
        </p:spPr>
      </p:pic>
      <p:pic>
        <p:nvPicPr>
          <p:cNvPr id="10" name="Imagen 9">
            <a:extLst>
              <a:ext uri="{FF2B5EF4-FFF2-40B4-BE49-F238E27FC236}">
                <a16:creationId xmlns:a16="http://schemas.microsoft.com/office/drawing/2014/main" id="{DCF365B6-171F-428A-A2B6-49A52EB40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3" y="3332621"/>
            <a:ext cx="155523" cy="155523"/>
          </a:xfrm>
          <a:prstGeom prst="rect">
            <a:avLst/>
          </a:prstGeom>
        </p:spPr>
      </p:pic>
      <p:pic>
        <p:nvPicPr>
          <p:cNvPr id="11" name="Imagen 10">
            <a:extLst>
              <a:ext uri="{FF2B5EF4-FFF2-40B4-BE49-F238E27FC236}">
                <a16:creationId xmlns:a16="http://schemas.microsoft.com/office/drawing/2014/main" id="{01B8278F-3B3F-402E-926D-AE0F666CB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758240"/>
            <a:ext cx="155523" cy="155523"/>
          </a:xfrm>
          <a:prstGeom prst="rect">
            <a:avLst/>
          </a:prstGeom>
        </p:spPr>
      </p:pic>
      <p:sp>
        <p:nvSpPr>
          <p:cNvPr id="14" name="Rectángulo 13">
            <a:extLst>
              <a:ext uri="{FF2B5EF4-FFF2-40B4-BE49-F238E27FC236}">
                <a16:creationId xmlns:a16="http://schemas.microsoft.com/office/drawing/2014/main" id="{0230340B-1CF8-46DD-A1A2-13E582EC327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Titel 1">
            <a:extLst>
              <a:ext uri="{FF2B5EF4-FFF2-40B4-BE49-F238E27FC236}">
                <a16:creationId xmlns:a16="http://schemas.microsoft.com/office/drawing/2014/main" id="{94950A1D-55C6-4460-B143-121D65E5910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3 – Diagnóstico de rendimiento energético</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pic>
        <p:nvPicPr>
          <p:cNvPr id="16" name="Gráfico 15" descr="Bombilla y equipo ">
            <a:extLst>
              <a:ext uri="{FF2B5EF4-FFF2-40B4-BE49-F238E27FC236}">
                <a16:creationId xmlns:a16="http://schemas.microsoft.com/office/drawing/2014/main" id="{FE316D5E-4918-4AB0-980B-7E2A547D3F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617" t="2009" r="7760" b="3492"/>
          <a:stretch/>
        </p:blipFill>
        <p:spPr>
          <a:xfrm>
            <a:off x="3808020" y="-1947422"/>
            <a:ext cx="7846885" cy="8560238"/>
          </a:xfrm>
          <a:prstGeom prst="rect">
            <a:avLst/>
          </a:prstGeom>
        </p:spPr>
      </p:pic>
    </p:spTree>
    <p:extLst>
      <p:ext uri="{BB962C8B-B14F-4D97-AF65-F5344CB8AC3E}">
        <p14:creationId xmlns:p14="http://schemas.microsoft.com/office/powerpoint/2010/main" val="13390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p:cNvSpPr txBox="1">
            <a:spLocks/>
          </p:cNvSpPr>
          <p:nvPr/>
        </p:nvSpPr>
        <p:spPr>
          <a:xfrm>
            <a:off x="625475" y="1309563"/>
            <a:ext cx="7886700" cy="427249"/>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2800" b="1" dirty="0">
                <a:solidFill>
                  <a:schemeClr val="accent1"/>
                </a:solidFill>
                <a:ea typeface="Open Sans Light" panose="020B0306030504020204" pitchFamily="34" charset="0"/>
                <a:cs typeface="Open Sans Light" panose="020B0306030504020204" pitchFamily="34" charset="0"/>
              </a:rPr>
              <a:t>¡Gracias por su atención! </a:t>
            </a:r>
          </a:p>
        </p:txBody>
      </p:sp>
      <p:pic>
        <p:nvPicPr>
          <p:cNvPr id="32" name="Picture 2" descr="http://www.uniteeurope.org/images/ue/ec.png"/>
          <p:cNvPicPr>
            <a:picLocks noChangeAspect="1" noChangeArrowheads="1"/>
          </p:cNvPicPr>
          <p:nvPr/>
        </p:nvPicPr>
        <p:blipFill>
          <a:blip r:embed="rId2"/>
          <a:srcRect l="89568"/>
          <a:stretch>
            <a:fillRect/>
          </a:stretch>
        </p:blipFill>
        <p:spPr bwMode="auto">
          <a:xfrm>
            <a:off x="8260038" y="6441869"/>
            <a:ext cx="432048" cy="315129"/>
          </a:xfrm>
          <a:prstGeom prst="rect">
            <a:avLst/>
          </a:prstGeom>
          <a:noFill/>
          <a:ln>
            <a:noFill/>
          </a:ln>
        </p:spPr>
      </p:pic>
      <p:cxnSp>
        <p:nvCxnSpPr>
          <p:cNvPr id="72" name="Gerade Verbindung 71"/>
          <p:cNvCxnSpPr/>
          <p:nvPr/>
        </p:nvCxnSpPr>
        <p:spPr>
          <a:xfrm>
            <a:off x="-6350" y="6201308"/>
            <a:ext cx="91503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a:off x="-6350" y="5049180"/>
            <a:ext cx="91503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64147" y="2538731"/>
            <a:ext cx="2809355" cy="674245"/>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5"/>
          <p:cNvSpPr>
            <a:spLocks noChangeArrowheads="1"/>
          </p:cNvSpPr>
          <p:nvPr/>
        </p:nvSpPr>
        <p:spPr bwMode="auto">
          <a:xfrm>
            <a:off x="143508" y="6489340"/>
            <a:ext cx="8008518" cy="216024"/>
          </a:xfrm>
          <a:prstGeom prst="rect">
            <a:avLst/>
          </a:prstGeom>
          <a:noFill/>
          <a:ln w="9525">
            <a:noFill/>
            <a:miter lim="800000"/>
            <a:headEnd/>
            <a:tailEnd/>
          </a:ln>
        </p:spPr>
        <p:txBody>
          <a:bodyPr/>
          <a:lstStyle/>
          <a:p>
            <a:pPr algn="r"/>
            <a:r>
              <a:rPr lang="en-US" sz="900" dirty="0"/>
              <a:t>This project has received funding from the European Union’s H2020 Coordination Support Action under Grant Agreement No.785047.</a:t>
            </a:r>
            <a:endParaRPr lang="de-AT" sz="900" dirty="0">
              <a:latin typeface="+mj-lt"/>
              <a:cs typeface="Arial" panose="020B0604020202020204" pitchFamily="34" charset="0"/>
            </a:endParaRPr>
          </a:p>
        </p:txBody>
      </p:sp>
      <p:pic>
        <p:nvPicPr>
          <p:cNvPr id="28"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59225" y="5380687"/>
            <a:ext cx="850706" cy="481840"/>
          </a:xfrm>
          <a:prstGeom prst="rect">
            <a:avLst/>
          </a:prstGeom>
          <a:noFill/>
        </p:spPr>
      </p:pic>
      <p:pic>
        <p:nvPicPr>
          <p:cNvPr id="29"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127055" y="5400887"/>
            <a:ext cx="545188" cy="441440"/>
          </a:xfrm>
          <a:prstGeom prst="rect">
            <a:avLst/>
          </a:prstGeom>
          <a:noFill/>
        </p:spPr>
      </p:pic>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087724" y="5470067"/>
            <a:ext cx="1031382" cy="291920"/>
          </a:xfrm>
          <a:prstGeom prst="rect">
            <a:avLst/>
          </a:prstGeom>
          <a:noFill/>
        </p:spPr>
      </p:pic>
      <p:pic>
        <p:nvPicPr>
          <p:cNvPr id="31"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789367" y="5469544"/>
            <a:ext cx="947977" cy="304126"/>
          </a:xfrm>
          <a:prstGeom prst="rect">
            <a:avLst/>
          </a:prstGeom>
          <a:noFill/>
        </p:spPr>
      </p:pic>
      <p:pic>
        <p:nvPicPr>
          <p:cNvPr id="33"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854468" y="5454796"/>
            <a:ext cx="729290" cy="333622"/>
          </a:xfrm>
          <a:prstGeom prst="rect">
            <a:avLst/>
          </a:prstGeom>
          <a:noFill/>
        </p:spPr>
      </p:pic>
      <p:pic>
        <p:nvPicPr>
          <p:cNvPr id="3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7700882" y="5440048"/>
            <a:ext cx="678433" cy="363119"/>
          </a:xfrm>
          <a:prstGeom prst="rect">
            <a:avLst/>
          </a:prstGeom>
          <a:noFill/>
        </p:spPr>
      </p:pic>
      <p:pic>
        <p:nvPicPr>
          <p:cNvPr id="35" name="Imagen 34" descr="\\boole\UIP\UIP\GESTIÓN DE PROYECTOS\PROYECTOS EN MARCHA\INDUCE_2017_H2020\01_Ejecucion_INDUCE\04_Dissemination_INDUCE\TEMPLATES\SYNYO\Act logo asso RVB.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96436" y="5301208"/>
            <a:ext cx="640799" cy="640799"/>
          </a:xfrm>
          <a:prstGeom prst="rect">
            <a:avLst/>
          </a:prstGeom>
          <a:noFill/>
          <a:ln>
            <a:noFill/>
          </a:ln>
        </p:spPr>
      </p:pic>
      <p:pic>
        <p:nvPicPr>
          <p:cNvPr id="36"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132767" y="5392750"/>
            <a:ext cx="958147" cy="457714"/>
          </a:xfrm>
          <a:prstGeom prst="rect">
            <a:avLst/>
          </a:prstGeom>
          <a:noFill/>
        </p:spPr>
      </p:pic>
      <p:pic>
        <p:nvPicPr>
          <p:cNvPr id="37"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1208038" y="5504127"/>
            <a:ext cx="808628" cy="234960"/>
          </a:xfrm>
          <a:prstGeom prst="rect">
            <a:avLst/>
          </a:prstGeom>
          <a:noFill/>
        </p:spPr>
      </p:pic>
      <p:pic>
        <p:nvPicPr>
          <p:cNvPr id="38"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3282296" y="5309345"/>
            <a:ext cx="759805" cy="624525"/>
          </a:xfrm>
          <a:prstGeom prst="rect">
            <a:avLst/>
          </a:prstGeom>
          <a:noFill/>
        </p:spPr>
      </p:pic>
    </p:spTree>
    <p:extLst>
      <p:ext uri="{BB962C8B-B14F-4D97-AF65-F5344CB8AC3E}">
        <p14:creationId xmlns:p14="http://schemas.microsoft.com/office/powerpoint/2010/main" val="1017086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iángulo isósceles 17">
            <a:extLst>
              <a:ext uri="{FF2B5EF4-FFF2-40B4-BE49-F238E27FC236}">
                <a16:creationId xmlns:a16="http://schemas.microsoft.com/office/drawing/2014/main" id="{03BC96CC-144E-44D1-A21C-7A9D184C2E44}"/>
              </a:ext>
            </a:extLst>
          </p:cNvPr>
          <p:cNvSpPr/>
          <p:nvPr/>
        </p:nvSpPr>
        <p:spPr>
          <a:xfrm rot="5400000">
            <a:off x="-1510290" y="3580394"/>
            <a:ext cx="3949700" cy="929120"/>
          </a:xfrm>
          <a:prstGeom prst="triangle">
            <a:avLst>
              <a:gd name="adj" fmla="val 57958"/>
            </a:avLst>
          </a:prstGeom>
          <a:solidFill>
            <a:srgbClr val="C6F2C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Paralelogramo 9">
            <a:extLst>
              <a:ext uri="{FF2B5EF4-FFF2-40B4-BE49-F238E27FC236}">
                <a16:creationId xmlns:a16="http://schemas.microsoft.com/office/drawing/2014/main" id="{1A6A0B7E-2DA0-4F21-88BE-0A6E2223918C}"/>
              </a:ext>
            </a:extLst>
          </p:cNvPr>
          <p:cNvSpPr/>
          <p:nvPr/>
        </p:nvSpPr>
        <p:spPr>
          <a:xfrm rot="18000000">
            <a:off x="-1403613" y="1086454"/>
            <a:ext cx="9761271" cy="2229056"/>
          </a:xfrm>
          <a:prstGeom prst="parallelogram">
            <a:avLst>
              <a:gd name="adj" fmla="val 77741"/>
            </a:avLst>
          </a:prstGeom>
          <a:solidFill>
            <a:srgbClr val="C6F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Paralelogramo 7">
            <a:extLst>
              <a:ext uri="{FF2B5EF4-FFF2-40B4-BE49-F238E27FC236}">
                <a16:creationId xmlns:a16="http://schemas.microsoft.com/office/drawing/2014/main" id="{714FAA7F-3B6D-42CC-8FF0-E0E188A57B63}"/>
              </a:ext>
            </a:extLst>
          </p:cNvPr>
          <p:cNvSpPr/>
          <p:nvPr/>
        </p:nvSpPr>
        <p:spPr>
          <a:xfrm rot="17925076" flipH="1">
            <a:off x="909952" y="1844330"/>
            <a:ext cx="9662986" cy="3229192"/>
          </a:xfrm>
          <a:prstGeom prst="parallelogram">
            <a:avLst>
              <a:gd name="adj" fmla="val 41048"/>
            </a:avLst>
          </a:prstGeom>
          <a:solidFill>
            <a:srgbClr val="88E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Paralelogramo 2">
            <a:extLst>
              <a:ext uri="{FF2B5EF4-FFF2-40B4-BE49-F238E27FC236}">
                <a16:creationId xmlns:a16="http://schemas.microsoft.com/office/drawing/2014/main" id="{B33A711C-71B7-4E63-9D3E-67DCCB556F9B}"/>
              </a:ext>
            </a:extLst>
          </p:cNvPr>
          <p:cNvSpPr/>
          <p:nvPr/>
        </p:nvSpPr>
        <p:spPr>
          <a:xfrm rot="2718216">
            <a:off x="-2133441" y="2619917"/>
            <a:ext cx="11251879" cy="1592768"/>
          </a:xfrm>
          <a:prstGeom prst="parallelogram">
            <a:avLst>
              <a:gd name="adj" fmla="val 981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 name="Conector recto 4">
            <a:extLst>
              <a:ext uri="{FF2B5EF4-FFF2-40B4-BE49-F238E27FC236}">
                <a16:creationId xmlns:a16="http://schemas.microsoft.com/office/drawing/2014/main" id="{8EA922D2-E6D2-4989-9A0C-73512C0AF37B}"/>
              </a:ext>
            </a:extLst>
          </p:cNvPr>
          <p:cNvCxnSpPr>
            <a:cxnSpLocks/>
          </p:cNvCxnSpPr>
          <p:nvPr/>
        </p:nvCxnSpPr>
        <p:spPr>
          <a:xfrm flipH="1" flipV="1">
            <a:off x="0" y="2070100"/>
            <a:ext cx="2001916" cy="4914902"/>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6495D4D-19AE-4D23-9516-38C3C622BD06}"/>
              </a:ext>
            </a:extLst>
          </p:cNvPr>
          <p:cNvCxnSpPr>
            <a:cxnSpLocks/>
          </p:cNvCxnSpPr>
          <p:nvPr/>
        </p:nvCxnSpPr>
        <p:spPr>
          <a:xfrm flipV="1">
            <a:off x="5553075" y="0"/>
            <a:ext cx="3927900" cy="7153276"/>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982A145-4A24-473F-90CA-74FA44BA0DC5}"/>
              </a:ext>
            </a:extLst>
          </p:cNvPr>
          <p:cNvCxnSpPr>
            <a:cxnSpLocks/>
          </p:cNvCxnSpPr>
          <p:nvPr/>
        </p:nvCxnSpPr>
        <p:spPr>
          <a:xfrm flipV="1">
            <a:off x="2023670" y="-266700"/>
            <a:ext cx="3901892" cy="7153275"/>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2510569" y="1376499"/>
            <a:ext cx="4105002" cy="4105002"/>
          </a:xfrm>
          <a:prstGeom prst="ellipse">
            <a:avLst/>
          </a:prstGeom>
          <a:solidFill>
            <a:srgbClr val="FAFAFA">
              <a:alpha val="84000"/>
            </a:srgbClr>
          </a:solidFill>
          <a:ln w="12700" cap="flat" cmpd="sng" algn="ctr">
            <a:noFill/>
            <a:prstDash val="solid"/>
            <a:miter lim="800000"/>
          </a:ln>
          <a:effectLst/>
        </p:spPr>
        <p:txBody>
          <a:bodyPr rtlCol="0" anchor="ctr"/>
          <a:lstStyle/>
          <a:p>
            <a:pPr algn="ctr" defTabSz="713232"/>
            <a:endParaRPr lang="de-DE" sz="1404" kern="0" dirty="0">
              <a:solidFill>
                <a:srgbClr val="34719E"/>
              </a:solidFill>
              <a:latin typeface="Arial"/>
            </a:endParaRPr>
          </a:p>
        </p:txBody>
      </p:sp>
      <p:sp>
        <p:nvSpPr>
          <p:cNvPr id="7" name="TextBox 23"/>
          <p:cNvSpPr txBox="1"/>
          <p:nvPr/>
        </p:nvSpPr>
        <p:spPr>
          <a:xfrm>
            <a:off x="2915813" y="3753036"/>
            <a:ext cx="3312372" cy="600164"/>
          </a:xfrm>
          <a:prstGeom prst="rect">
            <a:avLst/>
          </a:prstGeom>
          <a:noFill/>
        </p:spPr>
        <p:txBody>
          <a:bodyPr wrap="square" rtlCol="0">
            <a:spAutoFit/>
          </a:bodyPr>
          <a:lstStyle/>
          <a:p>
            <a:pPr algn="ctr"/>
            <a:r>
              <a:rPr lang="en-US" sz="1100" b="1" cap="all" dirty="0">
                <a:solidFill>
                  <a:schemeClr val="accent1"/>
                </a:solidFill>
                <a:latin typeface="+mj-lt"/>
                <a:ea typeface="Lato Light" panose="020F0502020204030203" pitchFamily="34" charset="0"/>
                <a:cs typeface="Lato Light" panose="020F0502020204030203" pitchFamily="34" charset="0"/>
              </a:rPr>
              <a:t>Towards a sustainable agro-food industry. Capacity building programmes in energy efficiency.</a:t>
            </a:r>
            <a:endParaRPr lang="en-GB" sz="1100" b="1" cap="all" dirty="0">
              <a:solidFill>
                <a:schemeClr val="accent1"/>
              </a:solidFill>
              <a:latin typeface="+mj-lt"/>
              <a:ea typeface="Lato Light" panose="020F0502020204030203" pitchFamily="34" charset="0"/>
              <a:cs typeface="Lato Light" panose="020F0502020204030203"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6898" y="2646850"/>
            <a:ext cx="2472345" cy="59336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a:extLst>
              <a:ext uri="{FF2B5EF4-FFF2-40B4-BE49-F238E27FC236}">
                <a16:creationId xmlns:a16="http://schemas.microsoft.com/office/drawing/2014/main" id="{EDCA113B-56F1-4F43-92C5-0B60BA529B5B}"/>
              </a:ext>
            </a:extLst>
          </p:cNvPr>
          <p:cNvCxnSpPr>
            <a:cxnSpLocks/>
          </p:cNvCxnSpPr>
          <p:nvPr/>
        </p:nvCxnSpPr>
        <p:spPr>
          <a:xfrm flipV="1">
            <a:off x="-170725" y="-857249"/>
            <a:ext cx="4109594" cy="7134224"/>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448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Imagen que contiene exterior&#10;&#10;Descripción generada con confianza alta">
            <a:extLst>
              <a:ext uri="{FF2B5EF4-FFF2-40B4-BE49-F238E27FC236}">
                <a16:creationId xmlns:a16="http://schemas.microsoft.com/office/drawing/2014/main" id="{1A5C2341-0BAC-492A-860E-CBC83B14077B}"/>
              </a:ext>
            </a:extLst>
          </p:cNvPr>
          <p:cNvPicPr>
            <a:picLocks noChangeAspect="1"/>
          </p:cNvPicPr>
          <p:nvPr/>
        </p:nvPicPr>
        <p:blipFill>
          <a:blip r:embed="rId2"/>
          <a:stretch>
            <a:fillRect/>
          </a:stretch>
        </p:blipFill>
        <p:spPr>
          <a:xfrm>
            <a:off x="1750061" y="606911"/>
            <a:ext cx="5940660" cy="5993511"/>
          </a:xfrm>
          <a:prstGeom prst="rect">
            <a:avLst/>
          </a:prstGeom>
        </p:spPr>
      </p:pic>
      <p:sp>
        <p:nvSpPr>
          <p:cNvPr id="9" name="Rectángulo 8">
            <a:extLst>
              <a:ext uri="{FF2B5EF4-FFF2-40B4-BE49-F238E27FC236}">
                <a16:creationId xmlns:a16="http://schemas.microsoft.com/office/drawing/2014/main" id="{1C3665A0-F169-45E3-999C-56FA135D7B7D}"/>
              </a:ext>
            </a:extLst>
          </p:cNvPr>
          <p:cNvSpPr/>
          <p:nvPr/>
        </p:nvSpPr>
        <p:spPr>
          <a:xfrm>
            <a:off x="1710841" y="368660"/>
            <a:ext cx="6151756" cy="588242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space réservé du contenu 2"/>
          <p:cNvSpPr>
            <a:spLocks noGrp="1"/>
          </p:cNvSpPr>
          <p:nvPr>
            <p:ph idx="1"/>
          </p:nvPr>
        </p:nvSpPr>
        <p:spPr>
          <a:xfrm>
            <a:off x="1079612" y="2152447"/>
            <a:ext cx="8444673" cy="1908212"/>
          </a:xfrm>
        </p:spPr>
        <p:txBody>
          <a:bodyPr vert="horz" lIns="91440" tIns="45720" rIns="91440" bIns="45720" rtlCol="0" anchor="t">
            <a:noAutofit/>
          </a:bodyPr>
          <a:lstStyle/>
          <a:p>
            <a:pPr>
              <a:lnSpc>
                <a:spcPct val="200000"/>
              </a:lnSpc>
            </a:pPr>
            <a:r>
              <a:rPr lang="es-ES" sz="1800" b="0" dirty="0">
                <a:solidFill>
                  <a:srgbClr val="3F3F3F"/>
                </a:solidFill>
              </a:rPr>
              <a:t>Entender los problemas de eficiencia energética.</a:t>
            </a:r>
            <a:endParaRPr lang="es-ES" sz="1800" b="0" dirty="0">
              <a:solidFill>
                <a:srgbClr val="3F3F3F"/>
              </a:solidFill>
              <a:cs typeface="Arial"/>
            </a:endParaRPr>
          </a:p>
          <a:p>
            <a:pPr>
              <a:lnSpc>
                <a:spcPct val="200000"/>
              </a:lnSpc>
            </a:pPr>
            <a:r>
              <a:rPr lang="es-ES" sz="1800" b="0" dirty="0">
                <a:solidFill>
                  <a:srgbClr val="3F3F3F"/>
                </a:solidFill>
              </a:rPr>
              <a:t>Adquirir las habilidades técnicas necesarias en el sector industrial.</a:t>
            </a:r>
            <a:endParaRPr lang="es-ES" sz="1800" b="0" dirty="0">
              <a:solidFill>
                <a:srgbClr val="3F3F3F"/>
              </a:solidFill>
              <a:cs typeface="Arial"/>
            </a:endParaRPr>
          </a:p>
          <a:p>
            <a:pPr>
              <a:lnSpc>
                <a:spcPct val="200000"/>
              </a:lnSpc>
            </a:pPr>
            <a:r>
              <a:rPr lang="es-ES" sz="1800" b="0" dirty="0">
                <a:solidFill>
                  <a:srgbClr val="3F3F3F"/>
                </a:solidFill>
              </a:rPr>
              <a:t>Monitorear y medir indicadores energéticos.</a:t>
            </a:r>
            <a:endParaRPr lang="es-ES" sz="1800" b="0" dirty="0">
              <a:solidFill>
                <a:srgbClr val="3F3F3F"/>
              </a:solidFill>
              <a:cs typeface="Arial"/>
            </a:endParaRPr>
          </a:p>
          <a:p>
            <a:pPr>
              <a:lnSpc>
                <a:spcPct val="200000"/>
              </a:lnSpc>
            </a:pPr>
            <a:r>
              <a:rPr lang="es-ES" sz="1800" b="0" dirty="0">
                <a:solidFill>
                  <a:srgbClr val="3F3F3F"/>
                </a:solidFill>
              </a:rPr>
              <a:t>Medición y verificación de la eficiencia energética dentro de las prácticas laborales diarias.</a:t>
            </a:r>
            <a:endParaRPr lang="en-US" sz="2000" b="0" dirty="0">
              <a:solidFill>
                <a:srgbClr val="3F3F3F"/>
              </a:solidFill>
              <a:cs typeface="Arial"/>
            </a:endParaRPr>
          </a:p>
        </p:txBody>
      </p:sp>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3</a:t>
            </a:fld>
            <a:endParaRPr lang="de-DE"/>
          </a:p>
        </p:txBody>
      </p:sp>
      <p:pic>
        <p:nvPicPr>
          <p:cNvPr id="12" name="Imagen 11">
            <a:extLst>
              <a:ext uri="{FF2B5EF4-FFF2-40B4-BE49-F238E27FC236}">
                <a16:creationId xmlns:a16="http://schemas.microsoft.com/office/drawing/2014/main" id="{2F1AC3FD-A2F4-4C79-9A7D-4073AE8D1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588" y="2403948"/>
            <a:ext cx="216024" cy="216024"/>
          </a:xfrm>
          <a:prstGeom prst="rect">
            <a:avLst/>
          </a:prstGeom>
        </p:spPr>
      </p:pic>
      <p:pic>
        <p:nvPicPr>
          <p:cNvPr id="13" name="Imagen 12">
            <a:extLst>
              <a:ext uri="{FF2B5EF4-FFF2-40B4-BE49-F238E27FC236}">
                <a16:creationId xmlns:a16="http://schemas.microsoft.com/office/drawing/2014/main" id="{AB9D87BF-46A7-4667-A45E-09E41CD38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588" y="3016279"/>
            <a:ext cx="216024" cy="216024"/>
          </a:xfrm>
          <a:prstGeom prst="rect">
            <a:avLst/>
          </a:prstGeom>
        </p:spPr>
      </p:pic>
      <p:pic>
        <p:nvPicPr>
          <p:cNvPr id="14" name="Imagen 13">
            <a:extLst>
              <a:ext uri="{FF2B5EF4-FFF2-40B4-BE49-F238E27FC236}">
                <a16:creationId xmlns:a16="http://schemas.microsoft.com/office/drawing/2014/main" id="{FC2BEF7E-4E8C-4733-A74E-87E65348E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197" y="3603736"/>
            <a:ext cx="216024" cy="216024"/>
          </a:xfrm>
          <a:prstGeom prst="rect">
            <a:avLst/>
          </a:prstGeom>
        </p:spPr>
      </p:pic>
      <p:pic>
        <p:nvPicPr>
          <p:cNvPr id="15" name="Imagen 14">
            <a:extLst>
              <a:ext uri="{FF2B5EF4-FFF2-40B4-BE49-F238E27FC236}">
                <a16:creationId xmlns:a16="http://schemas.microsoft.com/office/drawing/2014/main" id="{13945397-95C3-41BB-9B9D-CCAE99707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197" y="4229550"/>
            <a:ext cx="216024" cy="216024"/>
          </a:xfrm>
          <a:prstGeom prst="rect">
            <a:avLst/>
          </a:prstGeom>
        </p:spPr>
      </p:pic>
      <p:sp>
        <p:nvSpPr>
          <p:cNvPr id="16" name="Titel 1">
            <a:extLst>
              <a:ext uri="{FF2B5EF4-FFF2-40B4-BE49-F238E27FC236}">
                <a16:creationId xmlns:a16="http://schemas.microsoft.com/office/drawing/2014/main" id="{D945EFFD-3178-417A-8331-2C1F3F7CD57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Objetivos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7" name="Rectángulo 16">
            <a:extLst>
              <a:ext uri="{FF2B5EF4-FFF2-40B4-BE49-F238E27FC236}">
                <a16:creationId xmlns:a16="http://schemas.microsoft.com/office/drawing/2014/main" id="{2305E2C5-9C68-4BC7-BD26-7B7D51579B2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68246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4</a:t>
            </a:fld>
            <a:endParaRPr lang="de-DE"/>
          </a:p>
        </p:txBody>
      </p:sp>
      <p:grpSp>
        <p:nvGrpSpPr>
          <p:cNvPr id="11" name="Group 8"/>
          <p:cNvGrpSpPr>
            <a:grpSpLocks/>
          </p:cNvGrpSpPr>
          <p:nvPr/>
        </p:nvGrpSpPr>
        <p:grpSpPr bwMode="auto">
          <a:xfrm>
            <a:off x="896502" y="1624314"/>
            <a:ext cx="2236788" cy="1522412"/>
            <a:chOff x="1248" y="1141"/>
            <a:chExt cx="1409" cy="959"/>
          </a:xfrm>
        </p:grpSpPr>
        <p:sp>
          <p:nvSpPr>
            <p:cNvPr id="12" name="Text Box 9"/>
            <p:cNvSpPr txBox="1">
              <a:spLocks noChangeArrowheads="1"/>
            </p:cNvSpPr>
            <p:nvPr/>
          </p:nvSpPr>
          <p:spPr bwMode="auto">
            <a:xfrm>
              <a:off x="1248" y="1141"/>
              <a:ext cx="1409" cy="254"/>
            </a:xfrm>
            <a:prstGeom prst="rect">
              <a:avLst/>
            </a:prstGeom>
            <a:solidFill>
              <a:srgbClr val="31999E"/>
            </a:solidFill>
            <a:ln w="28575">
              <a:solidFill>
                <a:srgbClr val="44546A"/>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n-GB" altLang="fr-FR" sz="1000" b="1" dirty="0">
                  <a:solidFill>
                    <a:schemeClr val="bg1"/>
                  </a:solidFill>
                </a:rPr>
                <a:t>DESREGULACIÓN</a:t>
              </a:r>
            </a:p>
          </p:txBody>
        </p:sp>
        <p:sp>
          <p:nvSpPr>
            <p:cNvPr id="13" name="Rectangle 10"/>
            <p:cNvSpPr>
              <a:spLocks noChangeArrowheads="1"/>
            </p:cNvSpPr>
            <p:nvPr/>
          </p:nvSpPr>
          <p:spPr bwMode="auto">
            <a:xfrm>
              <a:off x="1248" y="1395"/>
              <a:ext cx="1409" cy="705"/>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s-ES" altLang="fr-FR" sz="1000" dirty="0">
                  <a:solidFill>
                    <a:schemeClr val="tx1">
                      <a:lumMod val="65000"/>
                      <a:lumOff val="35000"/>
                    </a:schemeClr>
                  </a:solidFill>
                </a:rPr>
                <a:t>La desregulación tanto de la producción como del suministro de gas y electricidad implica construir nuevos modelos de negocios significativamente diferentes de los tradicionales.</a:t>
              </a:r>
              <a:endParaRPr lang="en-GB" altLang="fr-FR" sz="1000" dirty="0">
                <a:solidFill>
                  <a:schemeClr val="tx1">
                    <a:lumMod val="65000"/>
                    <a:lumOff val="35000"/>
                  </a:schemeClr>
                </a:solidFill>
              </a:endParaRPr>
            </a:p>
          </p:txBody>
        </p:sp>
      </p:grpSp>
      <p:grpSp>
        <p:nvGrpSpPr>
          <p:cNvPr id="15" name="Group 12"/>
          <p:cNvGrpSpPr>
            <a:grpSpLocks/>
          </p:cNvGrpSpPr>
          <p:nvPr/>
        </p:nvGrpSpPr>
        <p:grpSpPr bwMode="auto">
          <a:xfrm>
            <a:off x="3465881" y="1166870"/>
            <a:ext cx="2249488" cy="1152525"/>
            <a:chOff x="3168" y="956"/>
            <a:chExt cx="1417" cy="726"/>
          </a:xfrm>
        </p:grpSpPr>
        <p:sp>
          <p:nvSpPr>
            <p:cNvPr id="16" name="Text Box 13"/>
            <p:cNvSpPr txBox="1">
              <a:spLocks noChangeArrowheads="1"/>
            </p:cNvSpPr>
            <p:nvPr/>
          </p:nvSpPr>
          <p:spPr bwMode="auto">
            <a:xfrm>
              <a:off x="3168" y="956"/>
              <a:ext cx="1417" cy="247"/>
            </a:xfrm>
            <a:prstGeom prst="rect">
              <a:avLst/>
            </a:prstGeom>
            <a:solidFill>
              <a:srgbClr val="31999E"/>
            </a:solidFill>
            <a:ln w="28575">
              <a:solidFill>
                <a:schemeClr val="accent1">
                  <a:lumMod val="75000"/>
                </a:schemeClr>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s-ES" altLang="fr-FR" sz="1000" b="1" dirty="0">
                  <a:solidFill>
                    <a:schemeClr val="bg1"/>
                  </a:solidFill>
                </a:rPr>
                <a:t>CAPACIDADES DE GENERACIÓN Y GRILLAS</a:t>
              </a:r>
              <a:endParaRPr lang="en-GB" altLang="fr-FR" sz="1000" b="1" dirty="0">
                <a:solidFill>
                  <a:schemeClr val="bg1"/>
                </a:solidFill>
              </a:endParaRPr>
            </a:p>
          </p:txBody>
        </p:sp>
        <p:sp>
          <p:nvSpPr>
            <p:cNvPr id="17" name="Rectangle 14"/>
            <p:cNvSpPr>
              <a:spLocks noChangeArrowheads="1"/>
            </p:cNvSpPr>
            <p:nvPr/>
          </p:nvSpPr>
          <p:spPr bwMode="auto">
            <a:xfrm>
              <a:off x="3168" y="1208"/>
              <a:ext cx="1417" cy="474"/>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s-ES" altLang="fr-FR" sz="1000" dirty="0">
                  <a:solidFill>
                    <a:schemeClr val="tx1">
                      <a:lumMod val="65000"/>
                      <a:lumOff val="35000"/>
                    </a:schemeClr>
                  </a:solidFill>
                </a:rPr>
                <a:t>Se necesita una gran inversión ($ 16 billones en todo el mundo) que implica un aumento en el precio del gas y la electricidad.</a:t>
              </a:r>
              <a:endParaRPr lang="en-GB" altLang="fr-FR" sz="1000" dirty="0">
                <a:solidFill>
                  <a:schemeClr val="tx1">
                    <a:lumMod val="65000"/>
                    <a:lumOff val="35000"/>
                  </a:schemeClr>
                </a:solidFill>
              </a:endParaRPr>
            </a:p>
          </p:txBody>
        </p:sp>
      </p:grpSp>
      <p:grpSp>
        <p:nvGrpSpPr>
          <p:cNvPr id="19" name="Group 16"/>
          <p:cNvGrpSpPr>
            <a:grpSpLocks/>
          </p:cNvGrpSpPr>
          <p:nvPr/>
        </p:nvGrpSpPr>
        <p:grpSpPr bwMode="auto">
          <a:xfrm>
            <a:off x="5996568" y="2074077"/>
            <a:ext cx="2078038" cy="1069975"/>
            <a:chOff x="4739" y="1620"/>
            <a:chExt cx="1309" cy="674"/>
          </a:xfrm>
        </p:grpSpPr>
        <p:sp>
          <p:nvSpPr>
            <p:cNvPr id="20" name="Text Box 17"/>
            <p:cNvSpPr txBox="1">
              <a:spLocks noChangeArrowheads="1"/>
            </p:cNvSpPr>
            <p:nvPr/>
          </p:nvSpPr>
          <p:spPr bwMode="auto">
            <a:xfrm>
              <a:off x="4739" y="1620"/>
              <a:ext cx="1309" cy="199"/>
            </a:xfrm>
            <a:prstGeom prst="rect">
              <a:avLst/>
            </a:prstGeom>
            <a:solidFill>
              <a:srgbClr val="31999E"/>
            </a:solidFill>
            <a:ln w="28575">
              <a:solidFill>
                <a:schemeClr val="accent1">
                  <a:lumMod val="75000"/>
                </a:schemeClr>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s-ES" altLang="fr-FR" sz="1000" b="1" dirty="0">
                  <a:solidFill>
                    <a:schemeClr val="bg1"/>
                  </a:solidFill>
                </a:rPr>
                <a:t>LA DEMANDA ESTÁ EN AUGE</a:t>
              </a:r>
              <a:endParaRPr lang="en-GB" altLang="fr-FR" sz="1000" b="1" dirty="0">
                <a:solidFill>
                  <a:schemeClr val="bg1"/>
                </a:solidFill>
              </a:endParaRPr>
            </a:p>
          </p:txBody>
        </p:sp>
        <p:sp>
          <p:nvSpPr>
            <p:cNvPr id="21" name="Rectangle 18"/>
            <p:cNvSpPr>
              <a:spLocks noChangeArrowheads="1"/>
            </p:cNvSpPr>
            <p:nvPr/>
          </p:nvSpPr>
          <p:spPr bwMode="auto">
            <a:xfrm>
              <a:off x="4739" y="1822"/>
              <a:ext cx="1309" cy="472"/>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s-ES" altLang="fr-FR" sz="1000" dirty="0">
                  <a:solidFill>
                    <a:schemeClr val="tx1">
                      <a:lumMod val="65000"/>
                      <a:lumOff val="35000"/>
                    </a:schemeClr>
                  </a:solidFill>
                </a:rPr>
                <a:t>Debido a la falta de capacidad de generación de electricidad, los precios máximos se están volviendo muy altos y volátiles.</a:t>
              </a:r>
              <a:endParaRPr lang="en-GB" altLang="fr-FR" sz="1000" dirty="0">
                <a:solidFill>
                  <a:schemeClr val="tx1">
                    <a:lumMod val="65000"/>
                    <a:lumOff val="35000"/>
                  </a:schemeClr>
                </a:solidFill>
              </a:endParaRPr>
            </a:p>
          </p:txBody>
        </p:sp>
      </p:grpSp>
      <p:grpSp>
        <p:nvGrpSpPr>
          <p:cNvPr id="23" name="Group 20"/>
          <p:cNvGrpSpPr>
            <a:grpSpLocks/>
          </p:cNvGrpSpPr>
          <p:nvPr/>
        </p:nvGrpSpPr>
        <p:grpSpPr bwMode="auto">
          <a:xfrm>
            <a:off x="5382817" y="4635501"/>
            <a:ext cx="2573559" cy="1314450"/>
            <a:chOff x="3936" y="3060"/>
            <a:chExt cx="1360" cy="828"/>
          </a:xfrm>
        </p:grpSpPr>
        <p:sp>
          <p:nvSpPr>
            <p:cNvPr id="24" name="Text Box 21"/>
            <p:cNvSpPr txBox="1">
              <a:spLocks noChangeArrowheads="1"/>
            </p:cNvSpPr>
            <p:nvPr/>
          </p:nvSpPr>
          <p:spPr bwMode="auto">
            <a:xfrm>
              <a:off x="3936" y="3060"/>
              <a:ext cx="1360" cy="236"/>
            </a:xfrm>
            <a:prstGeom prst="rect">
              <a:avLst/>
            </a:prstGeom>
            <a:solidFill>
              <a:srgbClr val="31999E"/>
            </a:solidFill>
            <a:ln w="28575">
              <a:solidFill>
                <a:schemeClr val="accent1">
                  <a:lumMod val="75000"/>
                </a:schemeClr>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s-ES" altLang="fr-FR" sz="1000" b="1" dirty="0">
                  <a:solidFill>
                    <a:schemeClr val="bg1"/>
                  </a:solidFill>
                </a:rPr>
                <a:t>RECURSOS NATURALES (PETRÓLEO Y GAS) ESTÁN DISMINUYENDO</a:t>
              </a:r>
              <a:endParaRPr lang="en-GB" altLang="fr-FR" sz="1000" b="1" dirty="0">
                <a:solidFill>
                  <a:schemeClr val="bg1"/>
                </a:solidFill>
              </a:endParaRPr>
            </a:p>
          </p:txBody>
        </p:sp>
        <p:sp>
          <p:nvSpPr>
            <p:cNvPr id="25" name="Rectangle 22"/>
            <p:cNvSpPr>
              <a:spLocks noChangeArrowheads="1"/>
            </p:cNvSpPr>
            <p:nvPr/>
          </p:nvSpPr>
          <p:spPr bwMode="auto">
            <a:xfrm>
              <a:off x="3936" y="3295"/>
              <a:ext cx="1360" cy="593"/>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s-ES" altLang="fr-FR" sz="1000" dirty="0">
                  <a:solidFill>
                    <a:schemeClr val="tx1">
                      <a:lumMod val="65000"/>
                      <a:lumOff val="35000"/>
                    </a:schemeClr>
                  </a:solidFill>
                </a:rPr>
                <a:t>En las regiones de consumo, como Europa, el abastecimiento de energía se está volviendo crucial y concentra la mayor atención de los principales actores energéticos.</a:t>
              </a:r>
              <a:endParaRPr lang="en-GB" altLang="fr-FR" sz="1000" dirty="0">
                <a:solidFill>
                  <a:schemeClr val="tx1">
                    <a:lumMod val="65000"/>
                    <a:lumOff val="35000"/>
                  </a:schemeClr>
                </a:solidFill>
              </a:endParaRPr>
            </a:p>
          </p:txBody>
        </p:sp>
      </p:grpSp>
      <p:grpSp>
        <p:nvGrpSpPr>
          <p:cNvPr id="27" name="Group 24"/>
          <p:cNvGrpSpPr>
            <a:grpSpLocks/>
          </p:cNvGrpSpPr>
          <p:nvPr/>
        </p:nvGrpSpPr>
        <p:grpSpPr bwMode="auto">
          <a:xfrm>
            <a:off x="1109069" y="4635501"/>
            <a:ext cx="2195513" cy="1163638"/>
            <a:chOff x="1296" y="2784"/>
            <a:chExt cx="1383" cy="733"/>
          </a:xfrm>
        </p:grpSpPr>
        <p:sp>
          <p:nvSpPr>
            <p:cNvPr id="28" name="Text Box 25"/>
            <p:cNvSpPr txBox="1">
              <a:spLocks noChangeArrowheads="1"/>
            </p:cNvSpPr>
            <p:nvPr/>
          </p:nvSpPr>
          <p:spPr bwMode="auto">
            <a:xfrm>
              <a:off x="1296" y="2784"/>
              <a:ext cx="1381" cy="213"/>
            </a:xfrm>
            <a:prstGeom prst="rect">
              <a:avLst/>
            </a:prstGeom>
            <a:solidFill>
              <a:srgbClr val="31999E"/>
            </a:solidFill>
            <a:ln w="28575">
              <a:solidFill>
                <a:schemeClr val="accent1">
                  <a:lumMod val="75000"/>
                </a:schemeClr>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n-GB" altLang="fr-FR" sz="1000" b="1" dirty="0">
                  <a:solidFill>
                    <a:schemeClr val="bg1"/>
                  </a:solidFill>
                </a:rPr>
                <a:t>POLÍTICA Y MEDIO AMBIENTE</a:t>
              </a:r>
            </a:p>
          </p:txBody>
        </p:sp>
        <p:sp>
          <p:nvSpPr>
            <p:cNvPr id="29" name="Rectangle 26"/>
            <p:cNvSpPr>
              <a:spLocks noChangeArrowheads="1"/>
            </p:cNvSpPr>
            <p:nvPr/>
          </p:nvSpPr>
          <p:spPr bwMode="auto">
            <a:xfrm>
              <a:off x="1296" y="3002"/>
              <a:ext cx="1383" cy="515"/>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s-ES" altLang="fr-FR" sz="1000" dirty="0">
                  <a:solidFill>
                    <a:schemeClr val="tx1">
                      <a:lumMod val="65000"/>
                      <a:lumOff val="35000"/>
                    </a:schemeClr>
                  </a:solidFill>
                </a:rPr>
                <a:t>La implementación del protocolo de </a:t>
              </a:r>
              <a:r>
                <a:rPr lang="es-ES" altLang="fr-FR" sz="1000" dirty="0" err="1">
                  <a:solidFill>
                    <a:schemeClr val="tx1">
                      <a:lumMod val="65000"/>
                      <a:lumOff val="35000"/>
                    </a:schemeClr>
                  </a:solidFill>
                </a:rPr>
                <a:t>Kyoto</a:t>
              </a:r>
              <a:r>
                <a:rPr lang="es-ES" altLang="fr-FR" sz="1000" dirty="0">
                  <a:solidFill>
                    <a:schemeClr val="tx1">
                      <a:lumMod val="65000"/>
                      <a:lumOff val="35000"/>
                    </a:schemeClr>
                  </a:solidFill>
                </a:rPr>
                <a:t> implica nuevas restricciones para integrarse en los modelos de negocios de servicios públicos de hoy.</a:t>
              </a:r>
              <a:endParaRPr lang="en-GB" altLang="fr-FR" sz="1000" dirty="0">
                <a:solidFill>
                  <a:schemeClr val="tx1">
                    <a:lumMod val="65000"/>
                    <a:lumOff val="35000"/>
                  </a:schemeClr>
                </a:solidFill>
              </a:endParaRPr>
            </a:p>
          </p:txBody>
        </p:sp>
      </p:grpSp>
      <p:cxnSp>
        <p:nvCxnSpPr>
          <p:cNvPr id="32" name="Connecteur droit avec flèche 31"/>
          <p:cNvCxnSpPr>
            <a:cxnSpLocks/>
          </p:cNvCxnSpPr>
          <p:nvPr/>
        </p:nvCxnSpPr>
        <p:spPr>
          <a:xfrm>
            <a:off x="3129130" y="2806820"/>
            <a:ext cx="673502" cy="489245"/>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a:cxnSpLocks/>
            <a:stCxn id="28" idx="3"/>
          </p:cNvCxnSpPr>
          <p:nvPr/>
        </p:nvCxnSpPr>
        <p:spPr>
          <a:xfrm flipV="1">
            <a:off x="7811612" y="22275556"/>
            <a:ext cx="523212" cy="447647"/>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a:cxnSpLocks/>
          </p:cNvCxnSpPr>
          <p:nvPr/>
        </p:nvCxnSpPr>
        <p:spPr>
          <a:xfrm flipH="1">
            <a:off x="5409160" y="2786998"/>
            <a:ext cx="588964" cy="515893"/>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ángulo: esquinas superiores redondeadas 21">
            <a:extLst>
              <a:ext uri="{FF2B5EF4-FFF2-40B4-BE49-F238E27FC236}">
                <a16:creationId xmlns:a16="http://schemas.microsoft.com/office/drawing/2014/main" id="{8D56BE6A-0D02-434D-8CD0-FD735068025B}"/>
              </a:ext>
            </a:extLst>
          </p:cNvPr>
          <p:cNvSpPr/>
          <p:nvPr/>
        </p:nvSpPr>
        <p:spPr>
          <a:xfrm>
            <a:off x="2745114" y="3362795"/>
            <a:ext cx="3492774" cy="432043"/>
          </a:xfrm>
          <a:prstGeom prst="round2SameRect">
            <a:avLst>
              <a:gd name="adj1" fmla="val 31051"/>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31" name="CuadroTexto 22">
            <a:extLst>
              <a:ext uri="{FF2B5EF4-FFF2-40B4-BE49-F238E27FC236}">
                <a16:creationId xmlns:a16="http://schemas.microsoft.com/office/drawing/2014/main" id="{910BC706-36AE-463B-9402-EDE42C0219FD}"/>
              </a:ext>
            </a:extLst>
          </p:cNvPr>
          <p:cNvSpPr txBox="1"/>
          <p:nvPr/>
        </p:nvSpPr>
        <p:spPr>
          <a:xfrm>
            <a:off x="2798255" y="3390475"/>
            <a:ext cx="3588468" cy="369332"/>
          </a:xfrm>
          <a:prstGeom prst="rect">
            <a:avLst/>
          </a:prstGeom>
          <a:noFill/>
        </p:spPr>
        <p:txBody>
          <a:bodyPr wrap="square"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b="1" cap="small">
                <a:solidFill>
                  <a:schemeClr val="bg1"/>
                </a:solidFill>
                <a:cs typeface="Arial"/>
              </a:rPr>
              <a:t>Eficiencia energética</a:t>
            </a:r>
            <a:endParaRPr lang="es-ES" b="1" cap="small" dirty="0">
              <a:solidFill>
                <a:schemeClr val="bg1"/>
              </a:solidFill>
              <a:cs typeface="Arial"/>
            </a:endParaRPr>
          </a:p>
        </p:txBody>
      </p:sp>
      <p:cxnSp>
        <p:nvCxnSpPr>
          <p:cNvPr id="35" name="Connecteur droit avec flèche 31">
            <a:extLst>
              <a:ext uri="{FF2B5EF4-FFF2-40B4-BE49-F238E27FC236}">
                <a16:creationId xmlns:a16="http://schemas.microsoft.com/office/drawing/2014/main" id="{6C82C7AC-E3AF-4F68-8909-55F301E14E9A}"/>
              </a:ext>
            </a:extLst>
          </p:cNvPr>
          <p:cNvCxnSpPr>
            <a:cxnSpLocks/>
          </p:cNvCxnSpPr>
          <p:nvPr/>
        </p:nvCxnSpPr>
        <p:spPr>
          <a:xfrm>
            <a:off x="4532284" y="2323212"/>
            <a:ext cx="13299" cy="981259"/>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1">
            <a:extLst>
              <a:ext uri="{FF2B5EF4-FFF2-40B4-BE49-F238E27FC236}">
                <a16:creationId xmlns:a16="http://schemas.microsoft.com/office/drawing/2014/main" id="{B8925B23-5F06-4450-B4E1-036E7B8BC941}"/>
              </a:ext>
            </a:extLst>
          </p:cNvPr>
          <p:cNvCxnSpPr>
            <a:cxnSpLocks/>
          </p:cNvCxnSpPr>
          <p:nvPr/>
        </p:nvCxnSpPr>
        <p:spPr>
          <a:xfrm flipV="1">
            <a:off x="2663788" y="3827774"/>
            <a:ext cx="807652" cy="818161"/>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1">
            <a:extLst>
              <a:ext uri="{FF2B5EF4-FFF2-40B4-BE49-F238E27FC236}">
                <a16:creationId xmlns:a16="http://schemas.microsoft.com/office/drawing/2014/main" id="{AA93D552-67C2-4745-B7DC-56BECB78C198}"/>
              </a:ext>
            </a:extLst>
          </p:cNvPr>
          <p:cNvCxnSpPr>
            <a:cxnSpLocks/>
          </p:cNvCxnSpPr>
          <p:nvPr/>
        </p:nvCxnSpPr>
        <p:spPr>
          <a:xfrm flipH="1" flipV="1">
            <a:off x="5417754" y="3855315"/>
            <a:ext cx="482458" cy="79062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Rectángulo 32">
            <a:extLst>
              <a:ext uri="{FF2B5EF4-FFF2-40B4-BE49-F238E27FC236}">
                <a16:creationId xmlns:a16="http://schemas.microsoft.com/office/drawing/2014/main" id="{BFCB12BB-1D1E-42B9-8E66-037628A972E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6" name="Titel 1">
            <a:extLst>
              <a:ext uri="{FF2B5EF4-FFF2-40B4-BE49-F238E27FC236}">
                <a16:creationId xmlns:a16="http://schemas.microsoft.com/office/drawing/2014/main" id="{24F7CF72-8DB1-4D0C-90A1-15246737E35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Introducción: una preocupación creciente</a:t>
            </a:r>
          </a:p>
        </p:txBody>
      </p:sp>
    </p:spTree>
    <p:extLst>
      <p:ext uri="{BB962C8B-B14F-4D97-AF65-F5344CB8AC3E}">
        <p14:creationId xmlns:p14="http://schemas.microsoft.com/office/powerpoint/2010/main" val="115049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2000"/>
                            </p:stCondLst>
                            <p:childTnLst>
                              <p:par>
                                <p:cTn id="21" presetID="18" presetClass="entr" presetSubtype="3"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strips(upRight)">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1778" y="1274081"/>
            <a:ext cx="8229600" cy="1296144"/>
          </a:xfrm>
        </p:spPr>
        <p:txBody>
          <a:bodyPr/>
          <a:lstStyle/>
          <a:p>
            <a:r>
              <a:rPr lang="es-ES" sz="1300" b="0" dirty="0"/>
              <a:t>El uso eficiente de la energía, a veces simplemente llamado eficiencia energética, es un índice que mide la eficiencia de uso de la energía final. Es la relación entre el consumo de energía y una unidad de producción relevante dentro de un período de tiempo establecido.</a:t>
            </a:r>
          </a:p>
          <a:p>
            <a:endParaRPr lang="es-ES" sz="1300" b="0" dirty="0"/>
          </a:p>
          <a:p>
            <a:r>
              <a:rPr lang="es-ES" sz="1300" b="0" dirty="0"/>
              <a:t>En la industria de la construcción, generalmente hablamos de </a:t>
            </a:r>
            <a:r>
              <a:rPr lang="es-ES" sz="1300" dirty="0"/>
              <a:t>intensidad energética (kWh / año / m</a:t>
            </a:r>
            <a:r>
              <a:rPr lang="es-ES" sz="1300" baseline="30000" dirty="0"/>
              <a:t>2</a:t>
            </a:r>
            <a:r>
              <a:rPr lang="es-ES" sz="1300" dirty="0"/>
              <a:t>).</a:t>
            </a:r>
            <a:endParaRPr lang="en-US" sz="1300" dirty="0"/>
          </a:p>
        </p:txBody>
      </p:sp>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5</a:t>
            </a:fld>
            <a:endParaRPr lang="de-DE"/>
          </a:p>
        </p:txBody>
      </p:sp>
      <p:graphicFrame>
        <p:nvGraphicFramePr>
          <p:cNvPr id="7" name="Tableau 6"/>
          <p:cNvGraphicFramePr>
            <a:graphicFrameLocks noGrp="1"/>
          </p:cNvGraphicFramePr>
          <p:nvPr>
            <p:extLst>
              <p:ext uri="{D42A27DB-BD31-4B8C-83A1-F6EECF244321}">
                <p14:modId xmlns:p14="http://schemas.microsoft.com/office/powerpoint/2010/main" val="2262299347"/>
              </p:ext>
            </p:extLst>
          </p:nvPr>
        </p:nvGraphicFramePr>
        <p:xfrm>
          <a:off x="1043970" y="2498921"/>
          <a:ext cx="7020780" cy="1695689"/>
        </p:xfrm>
        <a:graphic>
          <a:graphicData uri="http://schemas.openxmlformats.org/drawingml/2006/table">
            <a:tbl>
              <a:tblPr firstRow="1" bandRow="1">
                <a:tableStyleId>{5C22544A-7EE6-4342-B048-85BDC9FD1C3A}</a:tableStyleId>
              </a:tblPr>
              <a:tblGrid>
                <a:gridCol w="2390860">
                  <a:extLst>
                    <a:ext uri="{9D8B030D-6E8A-4147-A177-3AD203B41FA5}">
                      <a16:colId xmlns:a16="http://schemas.microsoft.com/office/drawing/2014/main" val="20000"/>
                    </a:ext>
                  </a:extLst>
                </a:gridCol>
                <a:gridCol w="4629920">
                  <a:extLst>
                    <a:ext uri="{9D8B030D-6E8A-4147-A177-3AD203B41FA5}">
                      <a16:colId xmlns:a16="http://schemas.microsoft.com/office/drawing/2014/main" val="20001"/>
                    </a:ext>
                  </a:extLst>
                </a:gridCol>
              </a:tblGrid>
              <a:tr h="248127">
                <a:tc>
                  <a:txBody>
                    <a:bodyPr/>
                    <a:lstStyle/>
                    <a:p>
                      <a:pPr lvl="0" algn="ctr">
                        <a:buNone/>
                      </a:pPr>
                      <a:r>
                        <a:rPr lang="es-ES" sz="1300" noProof="0"/>
                        <a:t>SECTOR</a:t>
                      </a:r>
                    </a:p>
                  </a:txBody>
                  <a:tcPr/>
                </a:tc>
                <a:tc>
                  <a:txBody>
                    <a:bodyPr/>
                    <a:lstStyle/>
                    <a:p>
                      <a:pPr lvl="0" algn="ctr">
                        <a:buNone/>
                      </a:pPr>
                      <a:r>
                        <a:rPr lang="es-ES" sz="1300" noProof="0"/>
                        <a:t>UNIDAD DE PRODUCCIÓN</a:t>
                      </a:r>
                      <a:endParaRPr lang="es-ES" noProof="0"/>
                    </a:p>
                  </a:txBody>
                  <a:tcPr/>
                </a:tc>
                <a:extLst>
                  <a:ext uri="{0D108BD9-81ED-4DB2-BD59-A6C34878D82A}">
                    <a16:rowId xmlns:a16="http://schemas.microsoft.com/office/drawing/2014/main" val="10000"/>
                  </a:ext>
                </a:extLst>
              </a:tr>
              <a:tr h="409854">
                <a:tc>
                  <a:txBody>
                    <a:bodyPr/>
                    <a:lstStyle/>
                    <a:p>
                      <a:pPr algn="l"/>
                      <a:r>
                        <a:rPr lang="es-ES" sz="1300" noProof="0" dirty="0"/>
                        <a:t>Oficinas, centros comerciales y supermercados</a:t>
                      </a:r>
                    </a:p>
                  </a:txBody>
                  <a:tcPr/>
                </a:tc>
                <a:tc>
                  <a:txBody>
                    <a:bodyPr/>
                    <a:lstStyle/>
                    <a:p>
                      <a:pPr algn="l"/>
                      <a:r>
                        <a:rPr lang="es-ES" sz="1300" noProof="0"/>
                        <a:t>Superficie del suelo (acondicionado o no)</a:t>
                      </a:r>
                    </a:p>
                  </a:txBody>
                  <a:tcPr/>
                </a:tc>
                <a:extLst>
                  <a:ext uri="{0D108BD9-81ED-4DB2-BD59-A6C34878D82A}">
                    <a16:rowId xmlns:a16="http://schemas.microsoft.com/office/drawing/2014/main" val="10001"/>
                  </a:ext>
                </a:extLst>
              </a:tr>
              <a:tr h="248127">
                <a:tc>
                  <a:txBody>
                    <a:bodyPr/>
                    <a:lstStyle/>
                    <a:p>
                      <a:pPr algn="l"/>
                      <a:r>
                        <a:rPr lang="es-ES" sz="1300" noProof="0"/>
                        <a:t>Almacenes</a:t>
                      </a:r>
                    </a:p>
                  </a:txBody>
                  <a:tcPr/>
                </a:tc>
                <a:tc>
                  <a:txBody>
                    <a:bodyPr/>
                    <a:lstStyle/>
                    <a:p>
                      <a:pPr algn="l"/>
                      <a:r>
                        <a:rPr lang="es-ES" sz="1300" noProof="0"/>
                        <a:t>Superficie del piso, volumen del edificio</a:t>
                      </a:r>
                    </a:p>
                  </a:txBody>
                  <a:tcPr/>
                </a:tc>
                <a:extLst>
                  <a:ext uri="{0D108BD9-81ED-4DB2-BD59-A6C34878D82A}">
                    <a16:rowId xmlns:a16="http://schemas.microsoft.com/office/drawing/2014/main" val="10002"/>
                  </a:ext>
                </a:extLst>
              </a:tr>
              <a:tr h="302585">
                <a:tc>
                  <a:txBody>
                    <a:bodyPr/>
                    <a:lstStyle/>
                    <a:p>
                      <a:pPr algn="l"/>
                      <a:r>
                        <a:rPr lang="es-ES" sz="1300" noProof="0"/>
                        <a:t>Hoteles, moteles y hospitales</a:t>
                      </a:r>
                    </a:p>
                  </a:txBody>
                  <a:tcPr/>
                </a:tc>
                <a:tc>
                  <a:txBody>
                    <a:bodyPr/>
                    <a:lstStyle/>
                    <a:p>
                      <a:pPr algn="l"/>
                      <a:r>
                        <a:rPr lang="es-ES" sz="1300" noProof="0"/>
                        <a:t>Superficies de habitación o camas ocupadas</a:t>
                      </a:r>
                    </a:p>
                  </a:txBody>
                  <a:tcPr/>
                </a:tc>
                <a:extLst>
                  <a:ext uri="{0D108BD9-81ED-4DB2-BD59-A6C34878D82A}">
                    <a16:rowId xmlns:a16="http://schemas.microsoft.com/office/drawing/2014/main" val="10003"/>
                  </a:ext>
                </a:extLst>
              </a:tr>
              <a:tr h="326304">
                <a:tc>
                  <a:txBody>
                    <a:bodyPr/>
                    <a:lstStyle/>
                    <a:p>
                      <a:pPr algn="l"/>
                      <a:r>
                        <a:rPr lang="es-ES" sz="1300" noProof="0"/>
                        <a:t>Industrias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300" noProof="0" dirty="0"/>
                        <a:t>Productos finales o materias primas en cantidad y masa.</a:t>
                      </a:r>
                    </a:p>
                  </a:txBody>
                  <a:tcPr/>
                </a:tc>
                <a:extLst>
                  <a:ext uri="{0D108BD9-81ED-4DB2-BD59-A6C34878D82A}">
                    <a16:rowId xmlns:a16="http://schemas.microsoft.com/office/drawing/2014/main" val="10004"/>
                  </a:ext>
                </a:extLst>
              </a:tr>
            </a:tbl>
          </a:graphicData>
        </a:graphic>
      </p:graphicFrame>
      <p:sp>
        <p:nvSpPr>
          <p:cNvPr id="8" name="Untertitel 5"/>
          <p:cNvSpPr txBox="1">
            <a:spLocks/>
          </p:cNvSpPr>
          <p:nvPr/>
        </p:nvSpPr>
        <p:spPr>
          <a:xfrm>
            <a:off x="365378" y="4225851"/>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b="1" dirty="0"/>
              <a:t>¿Qué es una medida de conservación de energía?</a:t>
            </a:r>
            <a:endParaRPr lang="en-US" b="1" dirty="0"/>
          </a:p>
        </p:txBody>
      </p:sp>
      <p:sp>
        <p:nvSpPr>
          <p:cNvPr id="9" name="Inhaltsplatzhalter 2"/>
          <p:cNvSpPr txBox="1">
            <a:spLocks/>
          </p:cNvSpPr>
          <p:nvPr/>
        </p:nvSpPr>
        <p:spPr>
          <a:xfrm>
            <a:off x="916169" y="4545124"/>
            <a:ext cx="7697119" cy="1584176"/>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900" b="1"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pPr>
            <a:r>
              <a:rPr lang="es-ES" sz="1300" b="0" dirty="0"/>
              <a:t>Un MCE es cualquier tipo de proyecto realizado o tecnología implementada para reducir el consumo de energía en un edificio.</a:t>
            </a:r>
            <a:endParaRPr lang="es-ES" dirty="0"/>
          </a:p>
          <a:p>
            <a:pPr>
              <a:lnSpc>
                <a:spcPct val="110000"/>
              </a:lnSpc>
            </a:pPr>
            <a:r>
              <a:rPr lang="es-ES" sz="1300" b="0" dirty="0"/>
              <a:t>Los tipos de proyectos implementados generalmente están diseñados para reducir los costes de los servicios públicos: agua, electricidad y gas.</a:t>
            </a:r>
            <a:endParaRPr lang="es-ES" sz="1300" b="0" dirty="0">
              <a:cs typeface="Arial"/>
            </a:endParaRPr>
          </a:p>
          <a:p>
            <a:pPr>
              <a:lnSpc>
                <a:spcPct val="110000"/>
              </a:lnSpc>
            </a:pPr>
            <a:r>
              <a:rPr lang="es-ES" sz="1300" b="0" dirty="0"/>
              <a:t>El objetivo de un MCE debe ser lograr un ahorro, reduciendo la cantidad de energía utilizada por un proceso, tecnología o instalación en particular.</a:t>
            </a:r>
            <a:endParaRPr lang="es-ES" sz="1300" b="0" dirty="0">
              <a:cs typeface="Arial"/>
            </a:endParaRPr>
          </a:p>
        </p:txBody>
      </p:sp>
      <p:pic>
        <p:nvPicPr>
          <p:cNvPr id="14" name="Imagen 13">
            <a:extLst>
              <a:ext uri="{FF2B5EF4-FFF2-40B4-BE49-F238E27FC236}">
                <a16:creationId xmlns:a16="http://schemas.microsoft.com/office/drawing/2014/main" id="{662787C5-56CA-4146-94B0-2FBA236BA2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5077930"/>
            <a:ext cx="216024" cy="216024"/>
          </a:xfrm>
          <a:prstGeom prst="rect">
            <a:avLst/>
          </a:prstGeom>
        </p:spPr>
      </p:pic>
      <p:pic>
        <p:nvPicPr>
          <p:cNvPr id="16" name="Imagen 15">
            <a:extLst>
              <a:ext uri="{FF2B5EF4-FFF2-40B4-BE49-F238E27FC236}">
                <a16:creationId xmlns:a16="http://schemas.microsoft.com/office/drawing/2014/main" id="{AD8B2B18-98A4-455F-A595-3B039B79C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128" y="4591826"/>
            <a:ext cx="216024" cy="216024"/>
          </a:xfrm>
          <a:prstGeom prst="rect">
            <a:avLst/>
          </a:prstGeom>
        </p:spPr>
      </p:pic>
      <p:pic>
        <p:nvPicPr>
          <p:cNvPr id="17" name="Imagen 16">
            <a:extLst>
              <a:ext uri="{FF2B5EF4-FFF2-40B4-BE49-F238E27FC236}">
                <a16:creationId xmlns:a16="http://schemas.microsoft.com/office/drawing/2014/main" id="{253B3D90-455A-449B-BAF8-A4DF87AD9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128" y="5553236"/>
            <a:ext cx="216024" cy="216024"/>
          </a:xfrm>
          <a:prstGeom prst="rect">
            <a:avLst/>
          </a:prstGeom>
        </p:spPr>
      </p:pic>
      <p:sp>
        <p:nvSpPr>
          <p:cNvPr id="15" name="Titel 1">
            <a:extLst>
              <a:ext uri="{FF2B5EF4-FFF2-40B4-BE49-F238E27FC236}">
                <a16:creationId xmlns:a16="http://schemas.microsoft.com/office/drawing/2014/main" id="{25F7621A-6117-4F5E-AA89-7D4C02C8FCE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1 – Varias definiciones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8" name="Rectángulo 17">
            <a:extLst>
              <a:ext uri="{FF2B5EF4-FFF2-40B4-BE49-F238E27FC236}">
                <a16:creationId xmlns:a16="http://schemas.microsoft.com/office/drawing/2014/main" id="{1B3376B0-4BD3-4890-AE27-B543682817B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9" name="Untertitel 5">
            <a:extLst>
              <a:ext uri="{FF2B5EF4-FFF2-40B4-BE49-F238E27FC236}">
                <a16:creationId xmlns:a16="http://schemas.microsoft.com/office/drawing/2014/main" id="{F9CCD9BB-0584-4DA8-BAFC-73941647BCD9}"/>
              </a:ext>
            </a:extLst>
          </p:cNvPr>
          <p:cNvSpPr txBox="1">
            <a:spLocks/>
          </p:cNvSpPr>
          <p:nvPr/>
        </p:nvSpPr>
        <p:spPr>
          <a:xfrm>
            <a:off x="172366" y="889300"/>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¿Qué significa eficiencia energética?</a:t>
            </a:r>
          </a:p>
        </p:txBody>
      </p:sp>
    </p:spTree>
    <p:extLst>
      <p:ext uri="{BB962C8B-B14F-4D97-AF65-F5344CB8AC3E}">
        <p14:creationId xmlns:p14="http://schemas.microsoft.com/office/powerpoint/2010/main" val="1213122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48014" y="1343031"/>
            <a:ext cx="8229600" cy="719740"/>
          </a:xfrm>
        </p:spPr>
        <p:txBody>
          <a:bodyPr/>
          <a:lstStyle/>
          <a:p>
            <a:r>
              <a:rPr lang="es-ES" sz="1300" b="0" dirty="0"/>
              <a:t>La conservación de energía es el esfuerzo realizado para reducir el consumo de energía al utilizar menos de un servicio de energía. No se puede medir directamente. Para evaluarlo, comparamos el consumo antes y después de la implantación de MCE, en condiciones equivalentes.</a:t>
            </a:r>
            <a:endParaRPr lang="en-US" sz="1300" dirty="0"/>
          </a:p>
        </p:txBody>
      </p:sp>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6</a:t>
            </a:fld>
            <a:endParaRPr lang="de-DE"/>
          </a:p>
        </p:txBody>
      </p:sp>
      <p:graphicFrame>
        <p:nvGraphicFramePr>
          <p:cNvPr id="10" name="Graphique 9"/>
          <p:cNvGraphicFramePr>
            <a:graphicFrameLocks/>
          </p:cNvGraphicFramePr>
          <p:nvPr>
            <p:extLst>
              <p:ext uri="{D42A27DB-BD31-4B8C-83A1-F6EECF244321}">
                <p14:modId xmlns:p14="http://schemas.microsoft.com/office/powerpoint/2010/main" val="1232626661"/>
              </p:ext>
            </p:extLst>
          </p:nvPr>
        </p:nvGraphicFramePr>
        <p:xfrm>
          <a:off x="157162" y="2132856"/>
          <a:ext cx="8829675" cy="3443288"/>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el 1">
            <a:extLst>
              <a:ext uri="{FF2B5EF4-FFF2-40B4-BE49-F238E27FC236}">
                <a16:creationId xmlns:a16="http://schemas.microsoft.com/office/drawing/2014/main" id="{108279F4-EA71-44FF-BE7B-8EB3C104128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1 – Varias definiciones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2" name="Rectángulo 11">
            <a:extLst>
              <a:ext uri="{FF2B5EF4-FFF2-40B4-BE49-F238E27FC236}">
                <a16:creationId xmlns:a16="http://schemas.microsoft.com/office/drawing/2014/main" id="{C6B2934D-225C-49A2-8691-38B548C435D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 name="Untertitel 5">
            <a:extLst>
              <a:ext uri="{FF2B5EF4-FFF2-40B4-BE49-F238E27FC236}">
                <a16:creationId xmlns:a16="http://schemas.microsoft.com/office/drawing/2014/main" id="{6A469AF1-2A7E-49BB-B9DC-3DE17B301840}"/>
              </a:ext>
            </a:extLst>
          </p:cNvPr>
          <p:cNvSpPr txBox="1">
            <a:spLocks/>
          </p:cNvSpPr>
          <p:nvPr/>
        </p:nvSpPr>
        <p:spPr>
          <a:xfrm>
            <a:off x="-125532" y="903520"/>
            <a:ext cx="8998195"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a:t>
            </a:r>
            <a:r>
              <a:rPr lang="es-ES" sz="3600" dirty="0">
                <a:solidFill>
                  <a:schemeClr val="tx1">
                    <a:lumMod val="75000"/>
                    <a:lumOff val="25000"/>
                  </a:schemeClr>
                </a:solidFill>
              </a:rPr>
              <a:t>Qué significa la conservación de energía?</a:t>
            </a:r>
          </a:p>
        </p:txBody>
      </p:sp>
    </p:spTree>
    <p:extLst>
      <p:ext uri="{BB962C8B-B14F-4D97-AF65-F5344CB8AC3E}">
        <p14:creationId xmlns:p14="http://schemas.microsoft.com/office/powerpoint/2010/main" val="1033985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hierba, cielo, exterior, naturaleza&#10;&#10;Descripción generada automáticamente">
            <a:extLst>
              <a:ext uri="{FF2B5EF4-FFF2-40B4-BE49-F238E27FC236}">
                <a16:creationId xmlns:a16="http://schemas.microsoft.com/office/drawing/2014/main" id="{9ECEB4AE-10E1-4712-85E3-584D4A8F7C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66"/>
          <a:stretch/>
        </p:blipFill>
        <p:spPr>
          <a:xfrm>
            <a:off x="3173" y="-788892"/>
            <a:ext cx="5131182" cy="3942819"/>
          </a:xfrm>
          <a:prstGeom prst="rect">
            <a:avLst/>
          </a:prstGeom>
        </p:spPr>
      </p:pic>
      <p:pic>
        <p:nvPicPr>
          <p:cNvPr id="17" name="Imagen 16">
            <a:extLst>
              <a:ext uri="{FF2B5EF4-FFF2-40B4-BE49-F238E27FC236}">
                <a16:creationId xmlns:a16="http://schemas.microsoft.com/office/drawing/2014/main" id="{413285E4-464C-4556-B456-4AA1B2793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 y="2824113"/>
            <a:ext cx="5478304" cy="3475299"/>
          </a:xfrm>
          <a:prstGeom prst="rect">
            <a:avLst/>
          </a:prstGeom>
        </p:spPr>
      </p:pic>
      <p:pic>
        <p:nvPicPr>
          <p:cNvPr id="3" name="Imagen 2">
            <a:extLst>
              <a:ext uri="{FF2B5EF4-FFF2-40B4-BE49-F238E27FC236}">
                <a16:creationId xmlns:a16="http://schemas.microsoft.com/office/drawing/2014/main" id="{BD8FE9CD-7A99-4B96-B6C6-8080432074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17" t="-202" r="3932" b="9718"/>
          <a:stretch/>
        </p:blipFill>
        <p:spPr>
          <a:xfrm>
            <a:off x="5115270" y="-788891"/>
            <a:ext cx="4031940" cy="4020114"/>
          </a:xfrm>
          <a:prstGeom prst="rect">
            <a:avLst/>
          </a:prstGeom>
          <a:solidFill>
            <a:srgbClr val="FFFFFF">
              <a:shade val="85000"/>
            </a:srgbClr>
          </a:solidFill>
          <a:ln w="6350" cap="sq">
            <a:noFill/>
            <a:miter lim="800000"/>
          </a:ln>
          <a:effectLst/>
          <a:scene3d>
            <a:camera prst="orthographicFront"/>
            <a:lightRig rig="twoPt" dir="t">
              <a:rot lat="0" lon="0" rev="7200000"/>
            </a:lightRig>
          </a:scene3d>
          <a:sp3d>
            <a:contourClr>
              <a:srgbClr val="FFFFFF"/>
            </a:contourClr>
          </a:sp3d>
        </p:spPr>
      </p:pic>
      <p:pic>
        <p:nvPicPr>
          <p:cNvPr id="15" name="Imagen 14" descr="Imagen que contiene interior, persona, tarta, juguete&#10;&#10;Descripción generada automáticamente">
            <a:extLst>
              <a:ext uri="{FF2B5EF4-FFF2-40B4-BE49-F238E27FC236}">
                <a16:creationId xmlns:a16="http://schemas.microsoft.com/office/drawing/2014/main" id="{FBFEEE52-BF45-459C-A0CC-C6A21F0763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305" y="2486637"/>
            <a:ext cx="5558905" cy="3812775"/>
          </a:xfrm>
          <a:prstGeom prst="rect">
            <a:avLst/>
          </a:prstGeom>
          <a:ln w="57150">
            <a:noFill/>
          </a:ln>
        </p:spPr>
      </p:pic>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7</a:t>
            </a:fld>
            <a:endParaRPr lang="de-DE"/>
          </a:p>
        </p:txBody>
      </p:sp>
      <p:sp>
        <p:nvSpPr>
          <p:cNvPr id="18" name="Elipse 17">
            <a:extLst>
              <a:ext uri="{FF2B5EF4-FFF2-40B4-BE49-F238E27FC236}">
                <a16:creationId xmlns:a16="http://schemas.microsoft.com/office/drawing/2014/main" id="{C8CF2B7F-3376-4463-A5FC-1ABB6DBBB901}"/>
              </a:ext>
            </a:extLst>
          </p:cNvPr>
          <p:cNvSpPr/>
          <p:nvPr/>
        </p:nvSpPr>
        <p:spPr>
          <a:xfrm>
            <a:off x="6684618" y="274638"/>
            <a:ext cx="2159462" cy="2159462"/>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lipse 43">
            <a:extLst>
              <a:ext uri="{FF2B5EF4-FFF2-40B4-BE49-F238E27FC236}">
                <a16:creationId xmlns:a16="http://schemas.microsoft.com/office/drawing/2014/main" id="{501F2C84-8063-44E4-9132-7AC23CEFDE5B}"/>
              </a:ext>
            </a:extLst>
          </p:cNvPr>
          <p:cNvSpPr/>
          <p:nvPr/>
        </p:nvSpPr>
        <p:spPr>
          <a:xfrm>
            <a:off x="5846073" y="3665972"/>
            <a:ext cx="2405838" cy="2405838"/>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9" name="Grupo 18">
            <a:extLst>
              <a:ext uri="{FF2B5EF4-FFF2-40B4-BE49-F238E27FC236}">
                <a16:creationId xmlns:a16="http://schemas.microsoft.com/office/drawing/2014/main" id="{23FA87D4-DFD5-4890-9C12-66080AB9BFCB}"/>
              </a:ext>
            </a:extLst>
          </p:cNvPr>
          <p:cNvGrpSpPr/>
          <p:nvPr/>
        </p:nvGrpSpPr>
        <p:grpSpPr>
          <a:xfrm>
            <a:off x="5153441" y="786190"/>
            <a:ext cx="1841927" cy="338554"/>
            <a:chOff x="5153441" y="786190"/>
            <a:chExt cx="1841927" cy="338554"/>
          </a:xfrm>
        </p:grpSpPr>
        <p:sp>
          <p:nvSpPr>
            <p:cNvPr id="6" name="Rectángulo 5">
              <a:extLst>
                <a:ext uri="{FF2B5EF4-FFF2-40B4-BE49-F238E27FC236}">
                  <a16:creationId xmlns:a16="http://schemas.microsoft.com/office/drawing/2014/main" id="{4A07F1F5-2DB2-4534-8D28-C85363DAB107}"/>
                </a:ext>
              </a:extLst>
            </p:cNvPr>
            <p:cNvSpPr/>
            <p:nvPr/>
          </p:nvSpPr>
          <p:spPr>
            <a:xfrm>
              <a:off x="5153441" y="807190"/>
              <a:ext cx="1841927" cy="27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Rectangle 69"/>
            <p:cNvSpPr/>
            <p:nvPr/>
          </p:nvSpPr>
          <p:spPr>
            <a:xfrm>
              <a:off x="5363644" y="786190"/>
              <a:ext cx="1593706" cy="338554"/>
            </a:xfrm>
            <a:prstGeom prst="rect">
              <a:avLst/>
            </a:prstGeom>
          </p:spPr>
          <p:txBody>
            <a:bodyPr wrap="none">
              <a:spAutoFit/>
            </a:bodyPr>
            <a:lstStyle/>
            <a:p>
              <a:pPr defTabSz="713232"/>
              <a:r>
                <a:rPr lang="en-US" sz="1600" b="1" dirty="0">
                  <a:solidFill>
                    <a:schemeClr val="tx1">
                      <a:lumMod val="65000"/>
                      <a:lumOff val="35000"/>
                    </a:schemeClr>
                  </a:solidFill>
                  <a:ea typeface="Open Sans Light" panose="020B0306030504020204" pitchFamily="34" charset="0"/>
                  <a:cs typeface="Open Sans Light" panose="020B0306030504020204" pitchFamily="34" charset="0"/>
                </a:rPr>
                <a:t>TRANSPORTE</a:t>
              </a:r>
              <a:endParaRPr lang="en-US" sz="1400" b="1" dirty="0">
                <a:solidFill>
                  <a:schemeClr val="tx1">
                    <a:lumMod val="65000"/>
                    <a:lumOff val="35000"/>
                  </a:schemeClr>
                </a:solidFill>
                <a:ea typeface="Open Sans Light" panose="020B0306030504020204" pitchFamily="34" charset="0"/>
                <a:cs typeface="Open Sans Light" panose="020B0306030504020204" pitchFamily="34" charset="0"/>
              </a:endParaRPr>
            </a:p>
          </p:txBody>
        </p:sp>
      </p:grpSp>
      <p:grpSp>
        <p:nvGrpSpPr>
          <p:cNvPr id="20" name="Grupo 19">
            <a:extLst>
              <a:ext uri="{FF2B5EF4-FFF2-40B4-BE49-F238E27FC236}">
                <a16:creationId xmlns:a16="http://schemas.microsoft.com/office/drawing/2014/main" id="{EFFD3852-1ECD-4D6B-8639-51DFFFEBDD0A}"/>
              </a:ext>
            </a:extLst>
          </p:cNvPr>
          <p:cNvGrpSpPr/>
          <p:nvPr/>
        </p:nvGrpSpPr>
        <p:grpSpPr>
          <a:xfrm>
            <a:off x="7057383" y="3683180"/>
            <a:ext cx="1856598" cy="338554"/>
            <a:chOff x="6995005" y="3622784"/>
            <a:chExt cx="1856598" cy="338554"/>
          </a:xfrm>
        </p:grpSpPr>
        <p:sp>
          <p:nvSpPr>
            <p:cNvPr id="43" name="Rectángulo 42">
              <a:extLst>
                <a:ext uri="{FF2B5EF4-FFF2-40B4-BE49-F238E27FC236}">
                  <a16:creationId xmlns:a16="http://schemas.microsoft.com/office/drawing/2014/main" id="{2847A03F-FF45-48E8-A5B2-B92FD17ECB26}"/>
                </a:ext>
              </a:extLst>
            </p:cNvPr>
            <p:cNvSpPr/>
            <p:nvPr/>
          </p:nvSpPr>
          <p:spPr>
            <a:xfrm>
              <a:off x="6997675" y="3637868"/>
              <a:ext cx="1841927" cy="27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angle 69">
              <a:extLst>
                <a:ext uri="{FF2B5EF4-FFF2-40B4-BE49-F238E27FC236}">
                  <a16:creationId xmlns:a16="http://schemas.microsoft.com/office/drawing/2014/main" id="{CFEF202F-2713-4F57-8D45-B677183158AA}"/>
                </a:ext>
              </a:extLst>
            </p:cNvPr>
            <p:cNvSpPr/>
            <p:nvPr/>
          </p:nvSpPr>
          <p:spPr>
            <a:xfrm>
              <a:off x="6995005" y="3622784"/>
              <a:ext cx="1856598" cy="338554"/>
            </a:xfrm>
            <a:prstGeom prst="rect">
              <a:avLst/>
            </a:prstGeom>
          </p:spPr>
          <p:txBody>
            <a:bodyPr wrap="none">
              <a:spAutoFit/>
            </a:bodyPr>
            <a:lstStyle/>
            <a:p>
              <a:pPr algn="ctr" defTabSz="713232"/>
              <a:r>
                <a:rPr lang="en-US" sz="1600" b="1" dirty="0">
                  <a:solidFill>
                    <a:schemeClr val="tx1">
                      <a:lumMod val="65000"/>
                      <a:lumOff val="35000"/>
                    </a:schemeClr>
                  </a:solidFill>
                  <a:ea typeface="Open Sans Light" panose="020B0306030504020204" pitchFamily="34" charset="0"/>
                  <a:cs typeface="Open Sans Light" panose="020B0306030504020204" pitchFamily="34" charset="0"/>
                </a:rPr>
                <a:t>CONSTRUCCIÓN</a:t>
              </a:r>
              <a:endParaRPr lang="en-US" sz="1400" b="1" dirty="0">
                <a:solidFill>
                  <a:schemeClr val="tx1">
                    <a:lumMod val="65000"/>
                    <a:lumOff val="35000"/>
                  </a:schemeClr>
                </a:solidFill>
                <a:ea typeface="Open Sans Light" panose="020B0306030504020204" pitchFamily="34" charset="0"/>
                <a:cs typeface="Open Sans Light" panose="020B0306030504020204" pitchFamily="34" charset="0"/>
              </a:endParaRPr>
            </a:p>
          </p:txBody>
        </p:sp>
      </p:grpSp>
      <p:sp>
        <p:nvSpPr>
          <p:cNvPr id="46" name="Elipse 45">
            <a:extLst>
              <a:ext uri="{FF2B5EF4-FFF2-40B4-BE49-F238E27FC236}">
                <a16:creationId xmlns:a16="http://schemas.microsoft.com/office/drawing/2014/main" id="{466563D4-2797-48AB-B8FC-0D8CAED3F624}"/>
              </a:ext>
            </a:extLst>
          </p:cNvPr>
          <p:cNvSpPr/>
          <p:nvPr/>
        </p:nvSpPr>
        <p:spPr>
          <a:xfrm>
            <a:off x="1113824" y="3169974"/>
            <a:ext cx="2193681" cy="2193681"/>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1" name="Grupo 20">
            <a:extLst>
              <a:ext uri="{FF2B5EF4-FFF2-40B4-BE49-F238E27FC236}">
                <a16:creationId xmlns:a16="http://schemas.microsoft.com/office/drawing/2014/main" id="{668797EF-AAD8-4904-9748-B49A9B34D37E}"/>
              </a:ext>
            </a:extLst>
          </p:cNvPr>
          <p:cNvGrpSpPr/>
          <p:nvPr/>
        </p:nvGrpSpPr>
        <p:grpSpPr>
          <a:xfrm>
            <a:off x="92525" y="3392996"/>
            <a:ext cx="1841927" cy="338554"/>
            <a:chOff x="157566" y="4045205"/>
            <a:chExt cx="1841927" cy="338554"/>
          </a:xfrm>
        </p:grpSpPr>
        <p:sp>
          <p:nvSpPr>
            <p:cNvPr id="32" name="Rectángulo 31">
              <a:extLst>
                <a:ext uri="{FF2B5EF4-FFF2-40B4-BE49-F238E27FC236}">
                  <a16:creationId xmlns:a16="http://schemas.microsoft.com/office/drawing/2014/main" id="{26240F19-C599-4FD6-9AD5-683976DD8BC9}"/>
                </a:ext>
              </a:extLst>
            </p:cNvPr>
            <p:cNvSpPr/>
            <p:nvPr/>
          </p:nvSpPr>
          <p:spPr>
            <a:xfrm>
              <a:off x="157566" y="4077298"/>
              <a:ext cx="1841927" cy="27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69">
              <a:extLst>
                <a:ext uri="{FF2B5EF4-FFF2-40B4-BE49-F238E27FC236}">
                  <a16:creationId xmlns:a16="http://schemas.microsoft.com/office/drawing/2014/main" id="{AEBE5F58-6B98-4A67-94F8-1A58B9E9D1B4}"/>
                </a:ext>
              </a:extLst>
            </p:cNvPr>
            <p:cNvSpPr/>
            <p:nvPr/>
          </p:nvSpPr>
          <p:spPr>
            <a:xfrm>
              <a:off x="362160" y="4045205"/>
              <a:ext cx="1435009" cy="338554"/>
            </a:xfrm>
            <a:prstGeom prst="rect">
              <a:avLst/>
            </a:prstGeom>
          </p:spPr>
          <p:txBody>
            <a:bodyPr wrap="none">
              <a:spAutoFit/>
            </a:bodyPr>
            <a:lstStyle/>
            <a:p>
              <a:pPr algn="ctr" defTabSz="713232"/>
              <a:r>
                <a:rPr lang="en-US" sz="1600" b="1" dirty="0">
                  <a:solidFill>
                    <a:schemeClr val="tx1">
                      <a:lumMod val="65000"/>
                      <a:lumOff val="35000"/>
                    </a:schemeClr>
                  </a:solidFill>
                  <a:ea typeface="Open Sans Light" panose="020B0306030504020204" pitchFamily="34" charset="0"/>
                  <a:cs typeface="Open Sans Light" panose="020B0306030504020204" pitchFamily="34" charset="0"/>
                </a:rPr>
                <a:t>INDUSTRIAS</a:t>
              </a:r>
              <a:endParaRPr lang="en-US" sz="1400" b="1" dirty="0">
                <a:solidFill>
                  <a:schemeClr val="tx1">
                    <a:lumMod val="65000"/>
                    <a:lumOff val="35000"/>
                  </a:schemeClr>
                </a:solidFill>
                <a:ea typeface="Open Sans Light" panose="020B0306030504020204" pitchFamily="34" charset="0"/>
                <a:cs typeface="Open Sans Light" panose="020B0306030504020204" pitchFamily="34" charset="0"/>
              </a:endParaRPr>
            </a:p>
          </p:txBody>
        </p:sp>
      </p:grpSp>
      <p:sp>
        <p:nvSpPr>
          <p:cNvPr id="27" name="Rectangle 69">
            <a:extLst>
              <a:ext uri="{FF2B5EF4-FFF2-40B4-BE49-F238E27FC236}">
                <a16:creationId xmlns:a16="http://schemas.microsoft.com/office/drawing/2014/main" id="{E7C76108-23F4-408C-AB62-ED60385B9FA7}"/>
              </a:ext>
            </a:extLst>
          </p:cNvPr>
          <p:cNvSpPr/>
          <p:nvPr/>
        </p:nvSpPr>
        <p:spPr>
          <a:xfrm>
            <a:off x="7096516" y="795528"/>
            <a:ext cx="1677062" cy="1394036"/>
          </a:xfrm>
          <a:prstGeom prst="rect">
            <a:avLst/>
          </a:prstGeom>
        </p:spPr>
        <p:txBody>
          <a:bodyPr wrap="none">
            <a:spAutoFit/>
          </a:bodyPr>
          <a:lstStyle/>
          <a:p>
            <a:pPr marL="171450" lvl="0" indent="-171450">
              <a:lnSpc>
                <a:spcPct val="200000"/>
              </a:lnSpc>
              <a:buClr>
                <a:srgbClr val="1B8E94"/>
              </a:buClr>
              <a:buFont typeface="Arial" panose="020B0604020202020204" pitchFamily="34" charset="0"/>
              <a:buChar char="•"/>
            </a:pPr>
            <a:r>
              <a:rPr lang="es-ES" sz="1100" dirty="0">
                <a:solidFill>
                  <a:srgbClr val="000000"/>
                </a:solidFill>
              </a:rPr>
              <a:t>Cambio de movilidad</a:t>
            </a:r>
          </a:p>
          <a:p>
            <a:pPr marL="171450" lvl="0" indent="-171450">
              <a:lnSpc>
                <a:spcPct val="200000"/>
              </a:lnSpc>
              <a:buClr>
                <a:srgbClr val="1B8E94"/>
              </a:buClr>
              <a:buFont typeface="Arial" panose="020B0604020202020204" pitchFamily="34" charset="0"/>
              <a:buChar char="•"/>
            </a:pPr>
            <a:r>
              <a:rPr lang="es-ES" sz="1100" dirty="0">
                <a:solidFill>
                  <a:srgbClr val="000000"/>
                </a:solidFill>
              </a:rPr>
              <a:t>Planificación urbana</a:t>
            </a:r>
          </a:p>
          <a:p>
            <a:pPr marL="171450" lvl="0" indent="-171450">
              <a:lnSpc>
                <a:spcPct val="200000"/>
              </a:lnSpc>
              <a:buClr>
                <a:srgbClr val="1B8E94"/>
              </a:buClr>
              <a:buFont typeface="Arial" panose="020B0604020202020204" pitchFamily="34" charset="0"/>
              <a:buChar char="•"/>
            </a:pPr>
            <a:r>
              <a:rPr lang="es-ES" sz="1100" dirty="0">
                <a:solidFill>
                  <a:srgbClr val="000000"/>
                </a:solidFill>
              </a:rPr>
              <a:t>Infraestructura </a:t>
            </a:r>
          </a:p>
          <a:p>
            <a:pPr marL="171450" lvl="0" indent="-171450">
              <a:lnSpc>
                <a:spcPct val="200000"/>
              </a:lnSpc>
              <a:buClr>
                <a:srgbClr val="1B8E94"/>
              </a:buClr>
              <a:buFont typeface="Arial" panose="020B0604020202020204" pitchFamily="34" charset="0"/>
              <a:buChar char="•"/>
            </a:pPr>
            <a:r>
              <a:rPr lang="es-ES" sz="1100" dirty="0">
                <a:solidFill>
                  <a:srgbClr val="000000"/>
                </a:solidFill>
              </a:rPr>
              <a:t>Precios cambiantes</a:t>
            </a:r>
          </a:p>
        </p:txBody>
      </p:sp>
      <p:sp>
        <p:nvSpPr>
          <p:cNvPr id="30" name="Rectangle 69">
            <a:extLst>
              <a:ext uri="{FF2B5EF4-FFF2-40B4-BE49-F238E27FC236}">
                <a16:creationId xmlns:a16="http://schemas.microsoft.com/office/drawing/2014/main" id="{C2FC7FC5-9435-4AF6-B36F-B7E4FB3F29C6}"/>
              </a:ext>
            </a:extLst>
          </p:cNvPr>
          <p:cNvSpPr/>
          <p:nvPr/>
        </p:nvSpPr>
        <p:spPr>
          <a:xfrm>
            <a:off x="6074404" y="4055369"/>
            <a:ext cx="2106154" cy="1394036"/>
          </a:xfrm>
          <a:prstGeom prst="rect">
            <a:avLst/>
          </a:prstGeom>
        </p:spPr>
        <p:txBody>
          <a:bodyPr wrap="square">
            <a:spAutoFit/>
          </a:bodyPr>
          <a:lstStyle/>
          <a:p>
            <a:pPr marL="171450" indent="-171450">
              <a:buClr>
                <a:srgbClr val="1B8E94"/>
              </a:buClr>
              <a:buFont typeface="Arial" panose="020B0604020202020204" pitchFamily="34" charset="0"/>
              <a:buChar char="•"/>
            </a:pPr>
            <a:r>
              <a:rPr lang="es-ES" sz="1100" dirty="0">
                <a:solidFill>
                  <a:srgbClr val="000000"/>
                </a:solidFill>
              </a:rPr>
              <a:t>Sistemas de calefacción y aire acondicionado</a:t>
            </a:r>
          </a:p>
          <a:p>
            <a:pPr marL="171450" indent="-171450">
              <a:lnSpc>
                <a:spcPct val="200000"/>
              </a:lnSpc>
              <a:buClr>
                <a:srgbClr val="1B8E94"/>
              </a:buClr>
              <a:buFont typeface="Arial" panose="020B0604020202020204" pitchFamily="34" charset="0"/>
              <a:buChar char="•"/>
            </a:pPr>
            <a:r>
              <a:rPr lang="es-ES" sz="1100" dirty="0">
                <a:solidFill>
                  <a:srgbClr val="000000"/>
                </a:solidFill>
              </a:rPr>
              <a:t>Aislamiento térmico</a:t>
            </a:r>
          </a:p>
          <a:p>
            <a:pPr marL="171450" indent="-171450">
              <a:buClr>
                <a:srgbClr val="1B8E94"/>
              </a:buClr>
              <a:buFont typeface="Arial" panose="020B0604020202020204" pitchFamily="34" charset="0"/>
              <a:buChar char="•"/>
            </a:pPr>
            <a:r>
              <a:rPr lang="es-ES" sz="1100" dirty="0">
                <a:solidFill>
                  <a:srgbClr val="000000"/>
                </a:solidFill>
              </a:rPr>
              <a:t>Sistemas de tecnología inteligente</a:t>
            </a:r>
          </a:p>
          <a:p>
            <a:pPr marL="171450" indent="-171450">
              <a:lnSpc>
                <a:spcPct val="200000"/>
              </a:lnSpc>
              <a:buClr>
                <a:srgbClr val="1B8E94"/>
              </a:buClr>
              <a:buFont typeface="Arial" panose="020B0604020202020204" pitchFamily="34" charset="0"/>
              <a:buChar char="•"/>
            </a:pPr>
            <a:r>
              <a:rPr lang="es-ES" sz="1100" dirty="0">
                <a:solidFill>
                  <a:srgbClr val="000000"/>
                </a:solidFill>
              </a:rPr>
              <a:t>Edificios de energía cero</a:t>
            </a:r>
          </a:p>
        </p:txBody>
      </p:sp>
      <p:sp>
        <p:nvSpPr>
          <p:cNvPr id="29" name="Rectángulo 28">
            <a:extLst>
              <a:ext uri="{FF2B5EF4-FFF2-40B4-BE49-F238E27FC236}">
                <a16:creationId xmlns:a16="http://schemas.microsoft.com/office/drawing/2014/main" id="{93508408-0732-45AA-8AAC-63CA8AF4746E}"/>
              </a:ext>
            </a:extLst>
          </p:cNvPr>
          <p:cNvSpPr/>
          <p:nvPr/>
        </p:nvSpPr>
        <p:spPr>
          <a:xfrm>
            <a:off x="8548873" y="273636"/>
            <a:ext cx="224991" cy="48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Rectangle 69">
            <a:extLst>
              <a:ext uri="{FF2B5EF4-FFF2-40B4-BE49-F238E27FC236}">
                <a16:creationId xmlns:a16="http://schemas.microsoft.com/office/drawing/2014/main" id="{ACB20FA1-22D7-4708-A1E7-892C5EE7FAF6}"/>
              </a:ext>
            </a:extLst>
          </p:cNvPr>
          <p:cNvSpPr/>
          <p:nvPr/>
        </p:nvSpPr>
        <p:spPr>
          <a:xfrm>
            <a:off x="1398000" y="3665972"/>
            <a:ext cx="1802096" cy="1394036"/>
          </a:xfrm>
          <a:prstGeom prst="rect">
            <a:avLst/>
          </a:prstGeom>
        </p:spPr>
        <p:txBody>
          <a:bodyPr wrap="none">
            <a:spAutoFit/>
          </a:bodyPr>
          <a:lstStyle/>
          <a:p>
            <a:pPr marL="171450" indent="-171450">
              <a:lnSpc>
                <a:spcPct val="200000"/>
              </a:lnSpc>
              <a:buClr>
                <a:srgbClr val="1B8E94"/>
              </a:buClr>
              <a:buFont typeface="Arial" panose="020B0604020202020204" pitchFamily="34" charset="0"/>
              <a:buChar char="•"/>
            </a:pPr>
            <a:r>
              <a:rPr lang="es-ES" sz="1100" dirty="0">
                <a:solidFill>
                  <a:srgbClr val="000000"/>
                </a:solidFill>
              </a:rPr>
              <a:t>Refrigeración industrial</a:t>
            </a:r>
          </a:p>
          <a:p>
            <a:pPr marL="171450" indent="-171450">
              <a:lnSpc>
                <a:spcPct val="200000"/>
              </a:lnSpc>
              <a:buClr>
                <a:srgbClr val="1B8E94"/>
              </a:buClr>
              <a:buFont typeface="Arial" panose="020B0604020202020204" pitchFamily="34" charset="0"/>
              <a:buChar char="•"/>
            </a:pPr>
            <a:r>
              <a:rPr lang="es-ES" sz="1100" dirty="0">
                <a:solidFill>
                  <a:srgbClr val="000000"/>
                </a:solidFill>
              </a:rPr>
              <a:t>Vapor</a:t>
            </a:r>
          </a:p>
          <a:p>
            <a:pPr marL="171450" indent="-171450">
              <a:lnSpc>
                <a:spcPct val="200000"/>
              </a:lnSpc>
              <a:buClr>
                <a:srgbClr val="1B8E94"/>
              </a:buClr>
              <a:buFont typeface="Arial" panose="020B0604020202020204" pitchFamily="34" charset="0"/>
              <a:buChar char="•"/>
            </a:pPr>
            <a:r>
              <a:rPr lang="es-ES" sz="1100" dirty="0">
                <a:solidFill>
                  <a:srgbClr val="000000"/>
                </a:solidFill>
              </a:rPr>
              <a:t>Aire comprimido</a:t>
            </a:r>
          </a:p>
          <a:p>
            <a:pPr marL="171450" indent="-171450">
              <a:lnSpc>
                <a:spcPct val="200000"/>
              </a:lnSpc>
              <a:buClr>
                <a:srgbClr val="1B8E94"/>
              </a:buClr>
              <a:buFont typeface="Arial" panose="020B0604020202020204" pitchFamily="34" charset="0"/>
              <a:buChar char="•"/>
            </a:pPr>
            <a:r>
              <a:rPr lang="es-ES" sz="1100" dirty="0">
                <a:solidFill>
                  <a:srgbClr val="000000"/>
                </a:solidFill>
              </a:rPr>
              <a:t>Sistema de bomba</a:t>
            </a:r>
          </a:p>
        </p:txBody>
      </p:sp>
      <p:sp>
        <p:nvSpPr>
          <p:cNvPr id="39" name="Elipse 38">
            <a:extLst>
              <a:ext uri="{FF2B5EF4-FFF2-40B4-BE49-F238E27FC236}">
                <a16:creationId xmlns:a16="http://schemas.microsoft.com/office/drawing/2014/main" id="{C204D0D1-895B-4AA3-82F9-4273E87DD806}"/>
              </a:ext>
            </a:extLst>
          </p:cNvPr>
          <p:cNvSpPr/>
          <p:nvPr/>
        </p:nvSpPr>
        <p:spPr>
          <a:xfrm>
            <a:off x="173787" y="786190"/>
            <a:ext cx="1921683" cy="1921683"/>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Titel 1">
            <a:extLst>
              <a:ext uri="{FF2B5EF4-FFF2-40B4-BE49-F238E27FC236}">
                <a16:creationId xmlns:a16="http://schemas.microsoft.com/office/drawing/2014/main" id="{A0D10D61-EF36-4B59-BAF8-23510342EE07}"/>
              </a:ext>
            </a:extLst>
          </p:cNvPr>
          <p:cNvSpPr txBox="1">
            <a:spLocks/>
          </p:cNvSpPr>
          <p:nvPr/>
        </p:nvSpPr>
        <p:spPr>
          <a:xfrm>
            <a:off x="370136" y="274638"/>
            <a:ext cx="8006861" cy="490066"/>
          </a:xfrm>
          <a:prstGeom prst="rect">
            <a:avLst/>
          </a:prstGeom>
          <a:solidFill>
            <a:srgbClr val="1B8E94"/>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es-ES" sz="2400" dirty="0"/>
              <a:t>Parte 1 – Eficiencia energética en diferentes campos</a:t>
            </a:r>
            <a:endParaRPr lang="es-ES" dirty="0"/>
          </a:p>
        </p:txBody>
      </p:sp>
      <p:grpSp>
        <p:nvGrpSpPr>
          <p:cNvPr id="36" name="Grupo 35">
            <a:extLst>
              <a:ext uri="{FF2B5EF4-FFF2-40B4-BE49-F238E27FC236}">
                <a16:creationId xmlns:a16="http://schemas.microsoft.com/office/drawing/2014/main" id="{C7DFC1DC-8038-4056-A82E-FA2C0699E6B5}"/>
              </a:ext>
            </a:extLst>
          </p:cNvPr>
          <p:cNvGrpSpPr/>
          <p:nvPr/>
        </p:nvGrpSpPr>
        <p:grpSpPr>
          <a:xfrm>
            <a:off x="1430325" y="2308944"/>
            <a:ext cx="1841927" cy="338554"/>
            <a:chOff x="157566" y="4045205"/>
            <a:chExt cx="1841927" cy="338554"/>
          </a:xfrm>
        </p:grpSpPr>
        <p:sp>
          <p:nvSpPr>
            <p:cNvPr id="37" name="Rectángulo 36">
              <a:extLst>
                <a:ext uri="{FF2B5EF4-FFF2-40B4-BE49-F238E27FC236}">
                  <a16:creationId xmlns:a16="http://schemas.microsoft.com/office/drawing/2014/main" id="{2FC2EE7F-314C-4F75-BCCA-21E8800A8CAE}"/>
                </a:ext>
              </a:extLst>
            </p:cNvPr>
            <p:cNvSpPr/>
            <p:nvPr/>
          </p:nvSpPr>
          <p:spPr>
            <a:xfrm>
              <a:off x="157566" y="4077298"/>
              <a:ext cx="1841927" cy="27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angle 69">
              <a:extLst>
                <a:ext uri="{FF2B5EF4-FFF2-40B4-BE49-F238E27FC236}">
                  <a16:creationId xmlns:a16="http://schemas.microsoft.com/office/drawing/2014/main" id="{A418AC53-06A0-4C0C-921B-F4651860F4C3}"/>
                </a:ext>
              </a:extLst>
            </p:cNvPr>
            <p:cNvSpPr/>
            <p:nvPr/>
          </p:nvSpPr>
          <p:spPr>
            <a:xfrm>
              <a:off x="244756" y="4045205"/>
              <a:ext cx="1669817" cy="338554"/>
            </a:xfrm>
            <a:prstGeom prst="rect">
              <a:avLst/>
            </a:prstGeom>
          </p:spPr>
          <p:txBody>
            <a:bodyPr wrap="none">
              <a:spAutoFit/>
            </a:bodyPr>
            <a:lstStyle/>
            <a:p>
              <a:pPr algn="ctr" defTabSz="713232"/>
              <a:r>
                <a:rPr lang="en-US" sz="1600" b="1" dirty="0">
                  <a:solidFill>
                    <a:schemeClr val="tx1">
                      <a:lumMod val="65000"/>
                      <a:lumOff val="35000"/>
                    </a:schemeClr>
                  </a:solidFill>
                  <a:ea typeface="Open Sans Light" panose="020B0306030504020204" pitchFamily="34" charset="0"/>
                  <a:cs typeface="Open Sans Light" panose="020B0306030504020204" pitchFamily="34" charset="0"/>
                </a:rPr>
                <a:t>AGRICULTURA</a:t>
              </a:r>
              <a:endParaRPr lang="en-US" sz="1400" b="1" dirty="0">
                <a:solidFill>
                  <a:schemeClr val="tx1">
                    <a:lumMod val="65000"/>
                    <a:lumOff val="35000"/>
                  </a:schemeClr>
                </a:solidFill>
                <a:ea typeface="Open Sans Light" panose="020B0306030504020204" pitchFamily="34" charset="0"/>
                <a:cs typeface="Open Sans Light" panose="020B0306030504020204" pitchFamily="34" charset="0"/>
              </a:endParaRPr>
            </a:p>
          </p:txBody>
        </p:sp>
      </p:grpSp>
      <p:sp>
        <p:nvSpPr>
          <p:cNvPr id="35" name="Rectangle 69">
            <a:extLst>
              <a:ext uri="{FF2B5EF4-FFF2-40B4-BE49-F238E27FC236}">
                <a16:creationId xmlns:a16="http://schemas.microsoft.com/office/drawing/2014/main" id="{2EB3BAA9-1FBC-4A07-8BE5-F8FACF5B0E61}"/>
              </a:ext>
            </a:extLst>
          </p:cNvPr>
          <p:cNvSpPr/>
          <p:nvPr/>
        </p:nvSpPr>
        <p:spPr>
          <a:xfrm>
            <a:off x="299920" y="990022"/>
            <a:ext cx="1834156" cy="1394036"/>
          </a:xfrm>
          <a:prstGeom prst="rect">
            <a:avLst/>
          </a:prstGeom>
        </p:spPr>
        <p:txBody>
          <a:bodyPr wrap="none">
            <a:spAutoFit/>
          </a:bodyPr>
          <a:lstStyle/>
          <a:p>
            <a:pPr marL="171450" indent="-171450">
              <a:lnSpc>
                <a:spcPct val="200000"/>
              </a:lnSpc>
              <a:buClr>
                <a:srgbClr val="1B8E94"/>
              </a:buClr>
              <a:buFont typeface="Arial" panose="020B0604020202020204" pitchFamily="34" charset="0"/>
              <a:buChar char="•"/>
            </a:pPr>
            <a:r>
              <a:rPr lang="es-ES" sz="1100" dirty="0">
                <a:solidFill>
                  <a:srgbClr val="000000"/>
                </a:solidFill>
              </a:rPr>
              <a:t>Combustibles</a:t>
            </a:r>
          </a:p>
          <a:p>
            <a:pPr marL="171450" indent="-171450">
              <a:lnSpc>
                <a:spcPct val="200000"/>
              </a:lnSpc>
              <a:buClr>
                <a:srgbClr val="1B8E94"/>
              </a:buClr>
              <a:buFont typeface="Arial" panose="020B0604020202020204" pitchFamily="34" charset="0"/>
              <a:buChar char="•"/>
            </a:pPr>
            <a:r>
              <a:rPr lang="es-ES" sz="1100" dirty="0">
                <a:solidFill>
                  <a:srgbClr val="000000"/>
                </a:solidFill>
              </a:rPr>
              <a:t>Irrigación</a:t>
            </a:r>
          </a:p>
          <a:p>
            <a:pPr marL="171450" indent="-171450">
              <a:lnSpc>
                <a:spcPct val="200000"/>
              </a:lnSpc>
              <a:buClr>
                <a:srgbClr val="1B8E94"/>
              </a:buClr>
              <a:buFont typeface="Arial" panose="020B0604020202020204" pitchFamily="34" charset="0"/>
              <a:buChar char="•"/>
            </a:pPr>
            <a:r>
              <a:rPr lang="es-ES" sz="1100" dirty="0">
                <a:solidFill>
                  <a:srgbClr val="000000"/>
                </a:solidFill>
              </a:rPr>
              <a:t>Aislamiento de edificios</a:t>
            </a:r>
          </a:p>
          <a:p>
            <a:pPr marL="171450" indent="-171450">
              <a:lnSpc>
                <a:spcPct val="200000"/>
              </a:lnSpc>
              <a:buClr>
                <a:srgbClr val="1B8E94"/>
              </a:buClr>
              <a:buFont typeface="Arial" panose="020B0604020202020204" pitchFamily="34" charset="0"/>
              <a:buChar char="•"/>
            </a:pPr>
            <a:r>
              <a:rPr lang="es-ES" sz="1100" dirty="0">
                <a:solidFill>
                  <a:srgbClr val="000000"/>
                </a:solidFill>
              </a:rPr>
              <a:t>Iluminación</a:t>
            </a:r>
          </a:p>
        </p:txBody>
      </p:sp>
      <p:cxnSp>
        <p:nvCxnSpPr>
          <p:cNvPr id="9" name="Conector recto 8">
            <a:extLst>
              <a:ext uri="{FF2B5EF4-FFF2-40B4-BE49-F238E27FC236}">
                <a16:creationId xmlns:a16="http://schemas.microsoft.com/office/drawing/2014/main" id="{236A5162-E6E9-4339-A012-D42320CAE129}"/>
              </a:ext>
            </a:extLst>
          </p:cNvPr>
          <p:cNvCxnSpPr/>
          <p:nvPr/>
        </p:nvCxnSpPr>
        <p:spPr>
          <a:xfrm flipV="1">
            <a:off x="3588305" y="2486637"/>
            <a:ext cx="0" cy="38127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C7E8111D-569A-4434-8D95-8198D0A88614}"/>
              </a:ext>
            </a:extLst>
          </p:cNvPr>
          <p:cNvCxnSpPr>
            <a:cxnSpLocks/>
          </p:cNvCxnSpPr>
          <p:nvPr/>
        </p:nvCxnSpPr>
        <p:spPr>
          <a:xfrm>
            <a:off x="3563888" y="2486637"/>
            <a:ext cx="559415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47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33E911D-2B77-438B-8E1E-69BA00345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94" y="962597"/>
            <a:ext cx="8140334" cy="5248820"/>
          </a:xfrm>
          <a:prstGeom prst="rect">
            <a:avLst/>
          </a:prstGeom>
        </p:spPr>
      </p:pic>
      <p:sp>
        <p:nvSpPr>
          <p:cNvPr id="14" name="Rectángulo 13">
            <a:extLst>
              <a:ext uri="{FF2B5EF4-FFF2-40B4-BE49-F238E27FC236}">
                <a16:creationId xmlns:a16="http://schemas.microsoft.com/office/drawing/2014/main" id="{FB16CBB2-1BBC-4298-B0FF-D13F1AA02D27}"/>
              </a:ext>
            </a:extLst>
          </p:cNvPr>
          <p:cNvSpPr/>
          <p:nvPr/>
        </p:nvSpPr>
        <p:spPr>
          <a:xfrm>
            <a:off x="-1" y="949363"/>
            <a:ext cx="9067833" cy="5275287"/>
          </a:xfrm>
          <a:prstGeom prst="rect">
            <a:avLst/>
          </a:prstGeom>
          <a:solidFill>
            <a:schemeClr val="bg1">
              <a:alpha val="86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space réservé du contenu 3"/>
          <p:cNvSpPr>
            <a:spLocks noGrp="1"/>
          </p:cNvSpPr>
          <p:nvPr>
            <p:ph idx="1"/>
          </p:nvPr>
        </p:nvSpPr>
        <p:spPr>
          <a:xfrm>
            <a:off x="457200" y="2060848"/>
            <a:ext cx="7919797" cy="4065315"/>
          </a:xfrm>
        </p:spPr>
        <p:txBody>
          <a:bodyPr>
            <a:normAutofit/>
          </a:bodyPr>
          <a:lstStyle/>
          <a:p>
            <a:pPr marL="285750" indent="-285750" algn="just">
              <a:lnSpc>
                <a:spcPct val="200000"/>
              </a:lnSpc>
              <a:buFont typeface="Wingdings" panose="05000000000000000000" pitchFamily="2" charset="2"/>
              <a:buChar char="§"/>
            </a:pPr>
            <a:r>
              <a:rPr lang="es-ES" sz="1300" b="0" dirty="0"/>
              <a:t>Reduzca las emisiones de gases de efecto invernadero para contribuir al objetivo de </a:t>
            </a:r>
            <a:r>
              <a:rPr lang="es-ES" sz="1300" dirty="0"/>
              <a:t>una reducción del </a:t>
            </a:r>
            <a:r>
              <a:rPr lang="es-ES" sz="2000" dirty="0">
                <a:solidFill>
                  <a:srgbClr val="88E28F"/>
                </a:solidFill>
              </a:rPr>
              <a:t>40% </a:t>
            </a:r>
            <a:r>
              <a:rPr lang="es-ES" sz="1300" dirty="0"/>
              <a:t>en las emisiones de la UE para 2030.</a:t>
            </a:r>
          </a:p>
          <a:p>
            <a:pPr marL="285750" indent="-285750" algn="just">
              <a:lnSpc>
                <a:spcPct val="200000"/>
              </a:lnSpc>
              <a:buFont typeface="Wingdings" panose="05000000000000000000" pitchFamily="2" charset="2"/>
              <a:buChar char="§"/>
            </a:pPr>
            <a:r>
              <a:rPr lang="es-ES" sz="1300" dirty="0"/>
              <a:t>Incrementar</a:t>
            </a:r>
            <a:r>
              <a:rPr lang="es-ES" sz="1300" b="0" dirty="0"/>
              <a:t> la participación de las </a:t>
            </a:r>
            <a:r>
              <a:rPr lang="es-ES" sz="1300" dirty="0"/>
              <a:t>energías renovables en un </a:t>
            </a:r>
            <a:r>
              <a:rPr lang="es-ES" sz="2000" dirty="0">
                <a:solidFill>
                  <a:srgbClr val="88E28F"/>
                </a:solidFill>
              </a:rPr>
              <a:t>32%</a:t>
            </a:r>
            <a:r>
              <a:rPr lang="es-ES" sz="2000" dirty="0"/>
              <a:t> </a:t>
            </a:r>
            <a:r>
              <a:rPr lang="es-ES" sz="1300" b="0" dirty="0"/>
              <a:t>del consumo final de energía para </a:t>
            </a:r>
            <a:r>
              <a:rPr lang="es-ES" sz="1300" dirty="0"/>
              <a:t>2030</a:t>
            </a:r>
            <a:r>
              <a:rPr lang="es-ES" sz="1300" b="0" dirty="0"/>
              <a:t> y en un </a:t>
            </a:r>
            <a:r>
              <a:rPr lang="es-ES" sz="2000" dirty="0">
                <a:solidFill>
                  <a:srgbClr val="88E28F"/>
                </a:solidFill>
              </a:rPr>
              <a:t>40%</a:t>
            </a:r>
            <a:r>
              <a:rPr lang="es-ES" sz="1300" b="0" dirty="0"/>
              <a:t> de la producción de electricidad;</a:t>
            </a:r>
            <a:endParaRPr lang="en-US" sz="1300" b="0" dirty="0"/>
          </a:p>
          <a:p>
            <a:pPr marL="285750" indent="-285750" algn="just">
              <a:lnSpc>
                <a:spcPct val="200000"/>
              </a:lnSpc>
              <a:buFont typeface="Wingdings" panose="05000000000000000000" pitchFamily="2" charset="2"/>
              <a:buChar char="§"/>
            </a:pPr>
            <a:r>
              <a:rPr lang="es-ES" sz="1300" dirty="0"/>
              <a:t>Reducir los residuos que llegan a los vertederos en un </a:t>
            </a:r>
            <a:r>
              <a:rPr lang="es-ES" sz="2200" dirty="0">
                <a:solidFill>
                  <a:srgbClr val="88E28F"/>
                </a:solidFill>
              </a:rPr>
              <a:t>50%</a:t>
            </a:r>
            <a:r>
              <a:rPr lang="es-ES" sz="1300" dirty="0"/>
              <a:t> </a:t>
            </a:r>
            <a:r>
              <a:rPr lang="es-ES" sz="1300" b="0" dirty="0"/>
              <a:t>para </a:t>
            </a:r>
            <a:r>
              <a:rPr lang="es-ES" sz="1300" dirty="0"/>
              <a:t>2050</a:t>
            </a:r>
            <a:r>
              <a:rPr lang="en-US" sz="1300" b="0" dirty="0"/>
              <a:t>;</a:t>
            </a:r>
          </a:p>
        </p:txBody>
      </p:sp>
      <p:sp>
        <p:nvSpPr>
          <p:cNvPr id="7" name="Fußzeilenplatzhalter 6"/>
          <p:cNvSpPr>
            <a:spLocks noGrp="1"/>
          </p:cNvSpPr>
          <p:nvPr>
            <p:ph type="ftr" sz="quarter" idx="11"/>
          </p:nvPr>
        </p:nvSpPr>
        <p:spPr/>
        <p:txBody>
          <a:bodyPr/>
          <a:lstStyle/>
          <a:p>
            <a:r>
              <a:rPr lang="en-US" dirty="0"/>
              <a:t>Energy efficiency in industries</a:t>
            </a:r>
            <a:endParaRPr lang="de-DE" dirty="0"/>
          </a:p>
        </p:txBody>
      </p:sp>
      <p:sp>
        <p:nvSpPr>
          <p:cNvPr id="8" name="Foliennummernplatzhalter 7"/>
          <p:cNvSpPr>
            <a:spLocks noGrp="1"/>
          </p:cNvSpPr>
          <p:nvPr>
            <p:ph type="sldNum" sz="quarter" idx="12"/>
          </p:nvPr>
        </p:nvSpPr>
        <p:spPr/>
        <p:txBody>
          <a:bodyPr/>
          <a:lstStyle/>
          <a:p>
            <a:fld id="{78B3FE12-62BD-41F9-8F3F-A0956C733398}" type="slidenum">
              <a:rPr lang="de-DE" smtClean="0"/>
              <a:t>8</a:t>
            </a:fld>
            <a:endParaRPr lang="de-DE"/>
          </a:p>
        </p:txBody>
      </p:sp>
      <p:pic>
        <p:nvPicPr>
          <p:cNvPr id="3" name="Imagen 2">
            <a:extLst>
              <a:ext uri="{FF2B5EF4-FFF2-40B4-BE49-F238E27FC236}">
                <a16:creationId xmlns:a16="http://schemas.microsoft.com/office/drawing/2014/main" id="{F43D8E89-1FBD-4B4F-B39C-4CC9F6CC4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752" y="863485"/>
            <a:ext cx="720490" cy="405275"/>
          </a:xfrm>
          <a:prstGeom prst="rect">
            <a:avLst/>
          </a:prstGeom>
        </p:spPr>
      </p:pic>
      <p:sp>
        <p:nvSpPr>
          <p:cNvPr id="9" name="Titel 1">
            <a:extLst>
              <a:ext uri="{FF2B5EF4-FFF2-40B4-BE49-F238E27FC236}">
                <a16:creationId xmlns:a16="http://schemas.microsoft.com/office/drawing/2014/main" id="{630689C4-19A8-42FB-8AF4-7E709FA40FCD}"/>
              </a:ext>
            </a:extLst>
          </p:cNvPr>
          <p:cNvSpPr txBox="1">
            <a:spLocks/>
          </p:cNvSpPr>
          <p:nvPr/>
        </p:nvSpPr>
        <p:spPr>
          <a:xfrm>
            <a:off x="413667" y="274638"/>
            <a:ext cx="8006861" cy="490066"/>
          </a:xfrm>
          <a:prstGeom prst="rect">
            <a:avLst/>
          </a:prstGeom>
          <a:solidFill>
            <a:srgbClr val="209298"/>
          </a:solidFill>
        </p:spPr>
        <p:txBody>
          <a:bodyPr vert="horz" lIns="91440" tIns="45720" rIns="91440" bIns="45720" rtlCol="0" anchor="ctr">
            <a:normAutofit fontScale="77500" lnSpcReduction="200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1 – Ley de transición energética para el crecimiento verde europeo</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Rectángulo 10">
            <a:extLst>
              <a:ext uri="{FF2B5EF4-FFF2-40B4-BE49-F238E27FC236}">
                <a16:creationId xmlns:a16="http://schemas.microsoft.com/office/drawing/2014/main" id="{9CAFAEB6-6FAD-46C2-815E-3AF03743C95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Untertitel 5">
            <a:extLst>
              <a:ext uri="{FF2B5EF4-FFF2-40B4-BE49-F238E27FC236}">
                <a16:creationId xmlns:a16="http://schemas.microsoft.com/office/drawing/2014/main" id="{9BA12A60-69F3-43E2-8EAE-59E9F2F4A79F}"/>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Objetivos a medio y largo plazo</a:t>
            </a:r>
          </a:p>
        </p:txBody>
      </p:sp>
    </p:spTree>
    <p:extLst>
      <p:ext uri="{BB962C8B-B14F-4D97-AF65-F5344CB8AC3E}">
        <p14:creationId xmlns:p14="http://schemas.microsoft.com/office/powerpoint/2010/main" val="164867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1135E147-413E-47ED-86D4-47041BA4C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34" y="912945"/>
            <a:ext cx="8140334" cy="5248820"/>
          </a:xfrm>
          <a:prstGeom prst="rect">
            <a:avLst/>
          </a:prstGeom>
        </p:spPr>
      </p:pic>
      <p:sp>
        <p:nvSpPr>
          <p:cNvPr id="14" name="Rectángulo 13">
            <a:extLst>
              <a:ext uri="{FF2B5EF4-FFF2-40B4-BE49-F238E27FC236}">
                <a16:creationId xmlns:a16="http://schemas.microsoft.com/office/drawing/2014/main" id="{C49396DD-624B-4C99-B4BE-086AD693FDB2}"/>
              </a:ext>
            </a:extLst>
          </p:cNvPr>
          <p:cNvSpPr/>
          <p:nvPr/>
        </p:nvSpPr>
        <p:spPr>
          <a:xfrm>
            <a:off x="71499" y="899711"/>
            <a:ext cx="8996333" cy="5275287"/>
          </a:xfrm>
          <a:prstGeom prst="rect">
            <a:avLst/>
          </a:prstGeom>
          <a:solidFill>
            <a:schemeClr val="bg1">
              <a:alpha val="86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space réservé du contenu 3"/>
          <p:cNvSpPr>
            <a:spLocks noGrp="1"/>
          </p:cNvSpPr>
          <p:nvPr>
            <p:ph idx="1"/>
          </p:nvPr>
        </p:nvSpPr>
        <p:spPr>
          <a:xfrm>
            <a:off x="609184" y="1978560"/>
            <a:ext cx="7787872" cy="3312368"/>
          </a:xfrm>
        </p:spPr>
        <p:txBody>
          <a:bodyPr>
            <a:normAutofit fontScale="92500" lnSpcReduction="20000"/>
          </a:bodyPr>
          <a:lstStyle/>
          <a:p>
            <a:pPr marL="285750" indent="-285750" algn="just">
              <a:lnSpc>
                <a:spcPct val="200000"/>
              </a:lnSpc>
              <a:buFont typeface="Wingdings" panose="05000000000000000000" pitchFamily="2" charset="2"/>
              <a:buChar char="§"/>
            </a:pPr>
            <a:r>
              <a:rPr lang="es-ES" sz="1300" b="0" dirty="0"/>
              <a:t>Reducir las emisiones de gases de efecto invernadero para contribuir al objetivo de una reducción del </a:t>
            </a:r>
            <a:r>
              <a:rPr lang="es-ES" sz="2200" dirty="0">
                <a:solidFill>
                  <a:srgbClr val="88E28F"/>
                </a:solidFill>
              </a:rPr>
              <a:t>40%</a:t>
            </a:r>
            <a:r>
              <a:rPr lang="es-ES" sz="2200" dirty="0"/>
              <a:t> </a:t>
            </a:r>
            <a:r>
              <a:rPr lang="es-ES" sz="1300" b="0" dirty="0"/>
              <a:t>en las emisiones de la UE para 2030.</a:t>
            </a:r>
          </a:p>
          <a:p>
            <a:pPr marL="285750" indent="-285750" algn="just">
              <a:lnSpc>
                <a:spcPct val="200000"/>
              </a:lnSpc>
              <a:buFont typeface="Wingdings" panose="05000000000000000000" pitchFamily="2" charset="2"/>
              <a:buChar char="§"/>
            </a:pPr>
            <a:r>
              <a:rPr lang="es-ES" sz="1300" dirty="0"/>
              <a:t>En España</a:t>
            </a:r>
            <a:r>
              <a:rPr lang="es-ES" sz="1300" b="0" dirty="0"/>
              <a:t>, se superan los objetivos aprobados por el parlamento de la UE y </a:t>
            </a:r>
            <a:r>
              <a:rPr lang="es-ES" sz="1300" dirty="0"/>
              <a:t>se aumenta el objetivo al </a:t>
            </a:r>
            <a:r>
              <a:rPr lang="es-ES" sz="2200" dirty="0">
                <a:solidFill>
                  <a:srgbClr val="88E28F"/>
                </a:solidFill>
              </a:rPr>
              <a:t>35%</a:t>
            </a:r>
            <a:r>
              <a:rPr lang="es-ES" sz="2200" dirty="0"/>
              <a:t> </a:t>
            </a:r>
            <a:r>
              <a:rPr lang="es-ES" sz="1300" b="0" dirty="0"/>
              <a:t>de la energía renovable final para el </a:t>
            </a:r>
            <a:r>
              <a:rPr lang="es-ES" sz="1300" dirty="0"/>
              <a:t>2030</a:t>
            </a:r>
            <a:r>
              <a:rPr lang="es-ES" sz="1300" b="0" dirty="0"/>
              <a:t>.</a:t>
            </a:r>
          </a:p>
          <a:p>
            <a:pPr marL="285750" indent="-285750" algn="just">
              <a:lnSpc>
                <a:spcPct val="200000"/>
              </a:lnSpc>
              <a:buFont typeface="Wingdings" panose="05000000000000000000" pitchFamily="2" charset="2"/>
              <a:buChar char="§"/>
            </a:pPr>
            <a:r>
              <a:rPr lang="es-ES" sz="1300" dirty="0"/>
              <a:t>Aumentar </a:t>
            </a:r>
            <a:r>
              <a:rPr lang="es-ES" sz="1300" b="0" dirty="0"/>
              <a:t>la proporción de </a:t>
            </a:r>
            <a:r>
              <a:rPr lang="es-ES" sz="1300" dirty="0"/>
              <a:t>electricidad renovable al </a:t>
            </a:r>
            <a:r>
              <a:rPr lang="es-ES" sz="2200" dirty="0">
                <a:solidFill>
                  <a:srgbClr val="88E28F"/>
                </a:solidFill>
              </a:rPr>
              <a:t>70%</a:t>
            </a:r>
            <a:r>
              <a:rPr lang="es-ES" sz="1300" dirty="0"/>
              <a:t> </a:t>
            </a:r>
            <a:r>
              <a:rPr lang="es-ES" sz="1300" b="0" dirty="0"/>
              <a:t>para</a:t>
            </a:r>
            <a:r>
              <a:rPr lang="es-ES" sz="1300" dirty="0"/>
              <a:t> 2030 </a:t>
            </a:r>
            <a:r>
              <a:rPr lang="es-ES" sz="1300" b="0" dirty="0"/>
              <a:t>y al </a:t>
            </a:r>
            <a:r>
              <a:rPr lang="es-ES" sz="2200" dirty="0">
                <a:solidFill>
                  <a:srgbClr val="88E28F"/>
                </a:solidFill>
              </a:rPr>
              <a:t>100%</a:t>
            </a:r>
            <a:r>
              <a:rPr lang="es-ES" sz="1300" dirty="0"/>
              <a:t> </a:t>
            </a:r>
            <a:r>
              <a:rPr lang="es-ES" sz="1300" b="0" dirty="0"/>
              <a:t>para </a:t>
            </a:r>
            <a:r>
              <a:rPr lang="es-ES" sz="1300" dirty="0"/>
              <a:t>2050.</a:t>
            </a:r>
          </a:p>
          <a:p>
            <a:pPr marL="285750" indent="-285750" algn="just">
              <a:lnSpc>
                <a:spcPct val="200000"/>
              </a:lnSpc>
              <a:buFont typeface="Wingdings" panose="05000000000000000000" pitchFamily="2" charset="2"/>
              <a:buChar char="§"/>
            </a:pPr>
            <a:r>
              <a:rPr lang="es-ES" sz="1300" dirty="0"/>
              <a:t>Cero emisiones de CO</a:t>
            </a:r>
            <a:r>
              <a:rPr lang="es-ES" sz="1300" baseline="30000" dirty="0"/>
              <a:t>2</a:t>
            </a:r>
            <a:r>
              <a:rPr lang="es-ES" sz="1300" dirty="0"/>
              <a:t> para 2050.</a:t>
            </a:r>
          </a:p>
          <a:p>
            <a:pPr marL="285750" indent="-285750" algn="just">
              <a:lnSpc>
                <a:spcPct val="200000"/>
              </a:lnSpc>
              <a:buFont typeface="Wingdings" panose="05000000000000000000" pitchFamily="2" charset="2"/>
              <a:buChar char="§"/>
            </a:pPr>
            <a:r>
              <a:rPr lang="es-ES" sz="1300" b="0" dirty="0"/>
              <a:t>El gobierno decide prohibir la venta y el registro de vehículos diésel, gasolina, gasolina o híbridos para </a:t>
            </a:r>
            <a:r>
              <a:rPr lang="es-ES" sz="1300" dirty="0"/>
              <a:t>2040</a:t>
            </a:r>
            <a:r>
              <a:rPr lang="es-ES" sz="1300" b="0" dirty="0"/>
              <a:t>.</a:t>
            </a:r>
            <a:endParaRPr lang="en-US" sz="1300" b="0" dirty="0"/>
          </a:p>
        </p:txBody>
      </p:sp>
      <p:sp>
        <p:nvSpPr>
          <p:cNvPr id="7" name="Fußzeilenplatzhalter 6"/>
          <p:cNvSpPr>
            <a:spLocks noGrp="1"/>
          </p:cNvSpPr>
          <p:nvPr>
            <p:ph type="ftr" sz="quarter" idx="11"/>
          </p:nvPr>
        </p:nvSpPr>
        <p:spPr/>
        <p:txBody>
          <a:bodyPr/>
          <a:lstStyle/>
          <a:p>
            <a:r>
              <a:rPr lang="en-US" dirty="0"/>
              <a:t>Energy efficiency in industries</a:t>
            </a:r>
            <a:endParaRPr lang="de-DE" dirty="0"/>
          </a:p>
        </p:txBody>
      </p:sp>
      <p:sp>
        <p:nvSpPr>
          <p:cNvPr id="8" name="Foliennummernplatzhalter 7"/>
          <p:cNvSpPr>
            <a:spLocks noGrp="1"/>
          </p:cNvSpPr>
          <p:nvPr>
            <p:ph type="sldNum" sz="quarter" idx="12"/>
          </p:nvPr>
        </p:nvSpPr>
        <p:spPr/>
        <p:txBody>
          <a:bodyPr/>
          <a:lstStyle/>
          <a:p>
            <a:fld id="{78B3FE12-62BD-41F9-8F3F-A0956C733398}" type="slidenum">
              <a:rPr lang="de-DE" smtClean="0"/>
              <a:t>9</a:t>
            </a:fld>
            <a:endParaRPr lang="de-DE"/>
          </a:p>
        </p:txBody>
      </p:sp>
      <p:sp>
        <p:nvSpPr>
          <p:cNvPr id="2" name="Rectangle 1"/>
          <p:cNvSpPr/>
          <p:nvPr/>
        </p:nvSpPr>
        <p:spPr>
          <a:xfrm>
            <a:off x="3509218" y="1395231"/>
            <a:ext cx="2124236" cy="343682"/>
          </a:xfrm>
          <a:prstGeom prst="rect">
            <a:avLst/>
          </a:prstGeom>
          <a:solidFill>
            <a:srgbClr val="31999E"/>
          </a:solidFill>
          <a:ln>
            <a:solidFill>
              <a:srgbClr val="44546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a:t>Para España</a:t>
            </a:r>
          </a:p>
        </p:txBody>
      </p:sp>
      <p:pic>
        <p:nvPicPr>
          <p:cNvPr id="9" name="Imagen 8">
            <a:extLst>
              <a:ext uri="{FF2B5EF4-FFF2-40B4-BE49-F238E27FC236}">
                <a16:creationId xmlns:a16="http://schemas.microsoft.com/office/drawing/2014/main" id="{0A99632B-4FFA-4C30-9F71-AD1C8D1E7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752" y="863485"/>
            <a:ext cx="720490" cy="405275"/>
          </a:xfrm>
          <a:prstGeom prst="rect">
            <a:avLst/>
          </a:prstGeom>
        </p:spPr>
      </p:pic>
      <p:sp>
        <p:nvSpPr>
          <p:cNvPr id="11" name="Titel 1">
            <a:extLst>
              <a:ext uri="{FF2B5EF4-FFF2-40B4-BE49-F238E27FC236}">
                <a16:creationId xmlns:a16="http://schemas.microsoft.com/office/drawing/2014/main" id="{D7543869-B47E-48DE-9D3B-EBD49E9280D6}"/>
              </a:ext>
            </a:extLst>
          </p:cNvPr>
          <p:cNvSpPr txBox="1">
            <a:spLocks/>
          </p:cNvSpPr>
          <p:nvPr/>
        </p:nvSpPr>
        <p:spPr>
          <a:xfrm>
            <a:off x="413667" y="274638"/>
            <a:ext cx="8006861" cy="490066"/>
          </a:xfrm>
          <a:prstGeom prst="rect">
            <a:avLst/>
          </a:prstGeom>
          <a:solidFill>
            <a:srgbClr val="209298"/>
          </a:solidFill>
        </p:spPr>
        <p:txBody>
          <a:bodyPr vert="horz" lIns="91440" tIns="45720" rIns="91440" bIns="45720" rtlCol="0" anchor="ctr">
            <a:normAutofit fontScale="77500" lnSpcReduction="200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Parte 1 – Ley de transición energética para el crecimiento verde europeo</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2" name="Rectángulo 11">
            <a:extLst>
              <a:ext uri="{FF2B5EF4-FFF2-40B4-BE49-F238E27FC236}">
                <a16:creationId xmlns:a16="http://schemas.microsoft.com/office/drawing/2014/main" id="{13F6BF4F-E3CE-4961-B54B-2E09876D78A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7" name="Untertitel 5">
            <a:extLst>
              <a:ext uri="{FF2B5EF4-FFF2-40B4-BE49-F238E27FC236}">
                <a16:creationId xmlns:a16="http://schemas.microsoft.com/office/drawing/2014/main" id="{195A21D8-25CC-4542-BAB8-AF8964CFC436}"/>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sz="3600" dirty="0">
                <a:solidFill>
                  <a:schemeClr val="tx1">
                    <a:lumMod val="75000"/>
                    <a:lumOff val="25000"/>
                  </a:schemeClr>
                </a:solidFill>
              </a:rPr>
              <a:t>Objetivos a medio y largo plazo</a:t>
            </a:r>
          </a:p>
        </p:txBody>
      </p:sp>
    </p:spTree>
    <p:extLst>
      <p:ext uri="{BB962C8B-B14F-4D97-AF65-F5344CB8AC3E}">
        <p14:creationId xmlns:p14="http://schemas.microsoft.com/office/powerpoint/2010/main" val="3486865475"/>
      </p:ext>
    </p:extLst>
  </p:cSld>
  <p:clrMapOvr>
    <a:masterClrMapping/>
  </p:clrMapOvr>
</p:sld>
</file>

<file path=ppt/theme/theme1.xml><?xml version="1.0" encoding="utf-8"?>
<a:theme xmlns:a="http://schemas.openxmlformats.org/drawingml/2006/main" name="Larissa">
  <a:themeElements>
    <a:clrScheme name="INDUCE Colors">
      <a:dk1>
        <a:srgbClr val="000000"/>
      </a:dk1>
      <a:lt1>
        <a:srgbClr val="FFFFFF"/>
      </a:lt1>
      <a:dk2>
        <a:srgbClr val="262626"/>
      </a:dk2>
      <a:lt2>
        <a:srgbClr val="F2F2F2"/>
      </a:lt2>
      <a:accent1>
        <a:srgbClr val="1B8E95"/>
      </a:accent1>
      <a:accent2>
        <a:srgbClr val="23B98C"/>
      </a:accent2>
      <a:accent3>
        <a:srgbClr val="4FD576"/>
      </a:accent3>
      <a:accent4>
        <a:srgbClr val="87DE8D"/>
      </a:accent4>
      <a:accent5>
        <a:srgbClr val="7952A2"/>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1113</TotalTime>
  <Words>2616</Words>
  <Application>Microsoft Office PowerPoint</Application>
  <PresentationFormat>Presentación en pantalla (4:3)</PresentationFormat>
  <Paragraphs>323</Paragraphs>
  <Slides>25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Arial</vt:lpstr>
      <vt:lpstr>Calibri</vt:lpstr>
      <vt:lpstr>Impact</vt:lpstr>
      <vt:lpstr>Wingdings</vt:lpstr>
      <vt:lpstr>Larissa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SYNYO</dc:creator>
  <cp:lastModifiedBy>Juan Garcia Cuadrado</cp:lastModifiedBy>
  <cp:revision>502</cp:revision>
  <dcterms:created xsi:type="dcterms:W3CDTF">2015-07-06T02:50:51Z</dcterms:created>
  <dcterms:modified xsi:type="dcterms:W3CDTF">2019-10-28T10:57:46Z</dcterms:modified>
</cp:coreProperties>
</file>