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94" r:id="rId2"/>
    <p:sldId id="279" r:id="rId3"/>
    <p:sldId id="295" r:id="rId4"/>
    <p:sldId id="297" r:id="rId5"/>
    <p:sldId id="265" r:id="rId6"/>
    <p:sldId id="296" r:id="rId7"/>
    <p:sldId id="314" r:id="rId8"/>
    <p:sldId id="277" r:id="rId9"/>
    <p:sldId id="343" r:id="rId10"/>
    <p:sldId id="344" r:id="rId11"/>
    <p:sldId id="345" r:id="rId12"/>
    <p:sldId id="276" r:id="rId13"/>
    <p:sldId id="299" r:id="rId14"/>
    <p:sldId id="300" r:id="rId15"/>
    <p:sldId id="301" r:id="rId16"/>
    <p:sldId id="308" r:id="rId17"/>
    <p:sldId id="288" r:id="rId18"/>
    <p:sldId id="303" r:id="rId19"/>
    <p:sldId id="278" r:id="rId20"/>
    <p:sldId id="306" r:id="rId21"/>
    <p:sldId id="307" r:id="rId22"/>
    <p:sldId id="309" r:id="rId23"/>
    <p:sldId id="310" r:id="rId24"/>
    <p:sldId id="304" r:id="rId25"/>
    <p:sldId id="311" r:id="rId26"/>
    <p:sldId id="285" r:id="rId27"/>
    <p:sldId id="342" r:id="rId28"/>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777">
          <p15:clr>
            <a:srgbClr val="A4A3A4"/>
          </p15:clr>
        </p15:guide>
        <p15:guide id="3" pos="2880">
          <p15:clr>
            <a:srgbClr val="A4A3A4"/>
          </p15:clr>
        </p15:guide>
        <p15:guide id="4" pos="295">
          <p15:clr>
            <a:srgbClr val="A4A3A4"/>
          </p15:clr>
        </p15:guide>
        <p15:guide id="5" pos="546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178087"/>
    <a:srgbClr val="88E28F"/>
    <a:srgbClr val="34719E"/>
    <a:srgbClr val="97BABD"/>
    <a:srgbClr val="42AEB6"/>
    <a:srgbClr val="31999E"/>
    <a:srgbClr val="9DC6A5"/>
    <a:srgbClr val="44546A"/>
    <a:srgbClr val="F768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B0A5D8-2E99-44E8-BDE4-77B2B99F812E}" v="48" dt="2019-07-24T12:59:03.339"/>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91" autoAdjust="0"/>
    <p:restoredTop sz="94638" autoAdjust="0"/>
  </p:normalViewPr>
  <p:slideViewPr>
    <p:cSldViewPr snapToObjects="1" showGuides="1">
      <p:cViewPr varScale="1">
        <p:scale>
          <a:sx n="104" d="100"/>
          <a:sy n="104" d="100"/>
        </p:scale>
        <p:origin x="1968" y="108"/>
      </p:cViewPr>
      <p:guideLst>
        <p:guide orient="horz" pos="2160"/>
        <p:guide orient="horz" pos="777"/>
        <p:guide pos="2880"/>
        <p:guide pos="295"/>
        <p:guide pos="5465"/>
      </p:guideLst>
    </p:cSldViewPr>
  </p:slideViewPr>
  <p:outlineViewPr>
    <p:cViewPr>
      <p:scale>
        <a:sx n="33" d="100"/>
        <a:sy n="33" d="100"/>
      </p:scale>
      <p:origin x="0" y="0"/>
    </p:cViewPr>
  </p:outlineViewPr>
  <p:notesTextViewPr>
    <p:cViewPr>
      <p:scale>
        <a:sx n="400" d="100"/>
        <a:sy n="400" d="100"/>
      </p:scale>
      <p:origin x="0" y="0"/>
    </p:cViewPr>
  </p:notesTextViewPr>
  <p:sorterViewPr>
    <p:cViewPr>
      <p:scale>
        <a:sx n="100" d="100"/>
        <a:sy n="100" d="100"/>
      </p:scale>
      <p:origin x="0" y="0"/>
    </p:cViewPr>
  </p:sorterViewPr>
  <p:notesViewPr>
    <p:cSldViewPr snapToObjects="1" showGuides="1">
      <p:cViewPr varScale="1">
        <p:scale>
          <a:sx n="102" d="100"/>
          <a:sy n="102" d="100"/>
        </p:scale>
        <p:origin x="-3558" y="-96"/>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Zarazaga Navarro" userId="S::szarazaga@fcirce.es::3d120633-b5e1-4aa4-9335-407903167109" providerId="AD" clId="Web-{CA98B77C-87A6-BCE5-B5F6-9E4BFEC15071}"/>
    <pc:docChg chg="modSld">
      <pc:chgData name="Sara Zarazaga Navarro" userId="S::szarazaga@fcirce.es::3d120633-b5e1-4aa4-9335-407903167109" providerId="AD" clId="Web-{CA98B77C-87A6-BCE5-B5F6-9E4BFEC15071}" dt="2019-07-24T13:00:20.570" v="0"/>
      <pc:docMkLst>
        <pc:docMk/>
      </pc:docMkLst>
      <pc:sldChg chg="modSp">
        <pc:chgData name="Sara Zarazaga Navarro" userId="S::szarazaga@fcirce.es::3d120633-b5e1-4aa4-9335-407903167109" providerId="AD" clId="Web-{CA98B77C-87A6-BCE5-B5F6-9E4BFEC15071}" dt="2019-07-24T13:00:20.570" v="0"/>
        <pc:sldMkLst>
          <pc:docMk/>
          <pc:sldMk cId="4168246240" sldId="295"/>
        </pc:sldMkLst>
        <pc:spChg chg="mod">
          <ac:chgData name="Sara Zarazaga Navarro" userId="S::szarazaga@fcirce.es::3d120633-b5e1-4aa4-9335-407903167109" providerId="AD" clId="Web-{CA98B77C-87A6-BCE5-B5F6-9E4BFEC15071}" dt="2019-07-24T13:00:20.570" v="0"/>
          <ac:spMkLst>
            <pc:docMk/>
            <pc:sldMk cId="4168246240" sldId="295"/>
            <ac:spMk id="3" creationId="{00000000-0000-0000-0000-000000000000}"/>
          </ac:spMkLst>
        </pc:spChg>
      </pc:sldChg>
    </pc:docChg>
  </pc:docChgLst>
  <pc:docChgLst>
    <pc:chgData name="Sara Zarazaga Navarro" userId="3d120633-b5e1-4aa4-9335-407903167109" providerId="ADAL" clId="{8DB0A5D8-2E99-44E8-BDE4-77B2B99F812E}"/>
    <pc:docChg chg="undo custSel addSld delSld modSld">
      <pc:chgData name="Sara Zarazaga Navarro" userId="3d120633-b5e1-4aa4-9335-407903167109" providerId="ADAL" clId="{8DB0A5D8-2E99-44E8-BDE4-77B2B99F812E}" dt="2019-07-24T12:59:06.659" v="59" actId="167"/>
      <pc:docMkLst>
        <pc:docMk/>
      </pc:docMkLst>
      <pc:sldChg chg="addSp delSp modSp">
        <pc:chgData name="Sara Zarazaga Navarro" userId="3d120633-b5e1-4aa4-9335-407903167109" providerId="ADAL" clId="{8DB0A5D8-2E99-44E8-BDE4-77B2B99F812E}" dt="2019-07-24T12:49:21.153" v="10" actId="478"/>
        <pc:sldMkLst>
          <pc:docMk/>
          <pc:sldMk cId="1648672644" sldId="277"/>
        </pc:sldMkLst>
        <pc:spChg chg="mod">
          <ac:chgData name="Sara Zarazaga Navarro" userId="3d120633-b5e1-4aa4-9335-407903167109" providerId="ADAL" clId="{8DB0A5D8-2E99-44E8-BDE4-77B2B99F812E}" dt="2019-07-24T12:49:19.097" v="9" actId="207"/>
          <ac:spMkLst>
            <pc:docMk/>
            <pc:sldMk cId="1648672644" sldId="277"/>
            <ac:spMk id="4" creationId="{00000000-0000-0000-0000-000000000000}"/>
          </ac:spMkLst>
        </pc:spChg>
        <pc:spChg chg="add del mod">
          <ac:chgData name="Sara Zarazaga Navarro" userId="3d120633-b5e1-4aa4-9335-407903167109" providerId="ADAL" clId="{8DB0A5D8-2E99-44E8-BDE4-77B2B99F812E}" dt="2019-07-24T12:49:21.153" v="10" actId="478"/>
          <ac:spMkLst>
            <pc:docMk/>
            <pc:sldMk cId="1648672644" sldId="277"/>
            <ac:spMk id="13" creationId="{4A751EA7-3124-4A4C-BF55-A2C5ACB43121}"/>
          </ac:spMkLst>
        </pc:spChg>
      </pc:sldChg>
      <pc:sldChg chg="modSp">
        <pc:chgData name="Sara Zarazaga Navarro" userId="3d120633-b5e1-4aa4-9335-407903167109" providerId="ADAL" clId="{8DB0A5D8-2E99-44E8-BDE4-77B2B99F812E}" dt="2019-07-24T12:50:23.207" v="22" actId="14100"/>
        <pc:sldMkLst>
          <pc:docMk/>
          <pc:sldMk cId="1610617624" sldId="278"/>
        </pc:sldMkLst>
        <pc:graphicFrameChg chg="mod">
          <ac:chgData name="Sara Zarazaga Navarro" userId="3d120633-b5e1-4aa4-9335-407903167109" providerId="ADAL" clId="{8DB0A5D8-2E99-44E8-BDE4-77B2B99F812E}" dt="2019-07-24T12:50:23.207" v="22" actId="14100"/>
          <ac:graphicFrameMkLst>
            <pc:docMk/>
            <pc:sldMk cId="1610617624" sldId="278"/>
            <ac:graphicFrameMk id="9" creationId="{00000000-0000-0000-0000-000000000000}"/>
          </ac:graphicFrameMkLst>
        </pc:graphicFrameChg>
      </pc:sldChg>
      <pc:sldChg chg="addSp delSp del">
        <pc:chgData name="Sara Zarazaga Navarro" userId="3d120633-b5e1-4aa4-9335-407903167109" providerId="ADAL" clId="{8DB0A5D8-2E99-44E8-BDE4-77B2B99F812E}" dt="2019-07-24T12:45:24.327" v="3" actId="2696"/>
        <pc:sldMkLst>
          <pc:docMk/>
          <pc:sldMk cId="3749282474" sldId="291"/>
        </pc:sldMkLst>
        <pc:spChg chg="add del">
          <ac:chgData name="Sara Zarazaga Navarro" userId="3d120633-b5e1-4aa4-9335-407903167109" providerId="ADAL" clId="{8DB0A5D8-2E99-44E8-BDE4-77B2B99F812E}" dt="2019-07-24T12:45:08.574" v="1"/>
          <ac:spMkLst>
            <pc:docMk/>
            <pc:sldMk cId="3749282474" sldId="291"/>
            <ac:spMk id="3" creationId="{F1F071D7-1B6C-4102-9C45-9FC752174440}"/>
          </ac:spMkLst>
        </pc:spChg>
      </pc:sldChg>
      <pc:sldChg chg="modSp">
        <pc:chgData name="Sara Zarazaga Navarro" userId="3d120633-b5e1-4aa4-9335-407903167109" providerId="ADAL" clId="{8DB0A5D8-2E99-44E8-BDE4-77B2B99F812E}" dt="2019-07-24T12:57:50.812" v="54" actId="207"/>
        <pc:sldMkLst>
          <pc:docMk/>
          <pc:sldMk cId="3433674326" sldId="304"/>
        </pc:sldMkLst>
        <pc:spChg chg="mod">
          <ac:chgData name="Sara Zarazaga Navarro" userId="3d120633-b5e1-4aa4-9335-407903167109" providerId="ADAL" clId="{8DB0A5D8-2E99-44E8-BDE4-77B2B99F812E}" dt="2019-07-24T12:57:50.812" v="54" actId="207"/>
          <ac:spMkLst>
            <pc:docMk/>
            <pc:sldMk cId="3433674326" sldId="304"/>
            <ac:spMk id="6" creationId="{00000000-0000-0000-0000-000000000000}"/>
          </ac:spMkLst>
        </pc:spChg>
      </pc:sldChg>
      <pc:sldChg chg="modSp">
        <pc:chgData name="Sara Zarazaga Navarro" userId="3d120633-b5e1-4aa4-9335-407903167109" providerId="ADAL" clId="{8DB0A5D8-2E99-44E8-BDE4-77B2B99F812E}" dt="2019-07-24T12:57:40.975" v="53" actId="207"/>
        <pc:sldMkLst>
          <pc:docMk/>
          <pc:sldMk cId="4188940147" sldId="306"/>
        </pc:sldMkLst>
        <pc:spChg chg="mod">
          <ac:chgData name="Sara Zarazaga Navarro" userId="3d120633-b5e1-4aa4-9335-407903167109" providerId="ADAL" clId="{8DB0A5D8-2E99-44E8-BDE4-77B2B99F812E}" dt="2019-07-24T12:57:40.975" v="53" actId="207"/>
          <ac:spMkLst>
            <pc:docMk/>
            <pc:sldMk cId="4188940147" sldId="306"/>
            <ac:spMk id="35" creationId="{00000000-0000-0000-0000-000000000000}"/>
          </ac:spMkLst>
        </pc:spChg>
        <pc:spChg chg="mod">
          <ac:chgData name="Sara Zarazaga Navarro" userId="3d120633-b5e1-4aa4-9335-407903167109" providerId="ADAL" clId="{8DB0A5D8-2E99-44E8-BDE4-77B2B99F812E}" dt="2019-07-24T12:57:40.975" v="53" actId="207"/>
          <ac:spMkLst>
            <pc:docMk/>
            <pc:sldMk cId="4188940147" sldId="306"/>
            <ac:spMk id="114" creationId="{00000000-0000-0000-0000-000000000000}"/>
          </ac:spMkLst>
        </pc:spChg>
        <pc:spChg chg="mod">
          <ac:chgData name="Sara Zarazaga Navarro" userId="3d120633-b5e1-4aa4-9335-407903167109" providerId="ADAL" clId="{8DB0A5D8-2E99-44E8-BDE4-77B2B99F812E}" dt="2019-07-24T12:57:40.975" v="53" actId="207"/>
          <ac:spMkLst>
            <pc:docMk/>
            <pc:sldMk cId="4188940147" sldId="306"/>
            <ac:spMk id="115" creationId="{00000000-0000-0000-0000-000000000000}"/>
          </ac:spMkLst>
        </pc:spChg>
        <pc:spChg chg="mod">
          <ac:chgData name="Sara Zarazaga Navarro" userId="3d120633-b5e1-4aa4-9335-407903167109" providerId="ADAL" clId="{8DB0A5D8-2E99-44E8-BDE4-77B2B99F812E}" dt="2019-07-24T12:57:40.975" v="53" actId="207"/>
          <ac:spMkLst>
            <pc:docMk/>
            <pc:sldMk cId="4188940147" sldId="306"/>
            <ac:spMk id="116" creationId="{00000000-0000-0000-0000-000000000000}"/>
          </ac:spMkLst>
        </pc:spChg>
        <pc:picChg chg="mod">
          <ac:chgData name="Sara Zarazaga Navarro" userId="3d120633-b5e1-4aa4-9335-407903167109" providerId="ADAL" clId="{8DB0A5D8-2E99-44E8-BDE4-77B2B99F812E}" dt="2019-07-24T12:51:06.581" v="23"/>
          <ac:picMkLst>
            <pc:docMk/>
            <pc:sldMk cId="4188940147" sldId="306"/>
            <ac:picMk id="1028" creationId="{00000000-0000-0000-0000-000000000000}"/>
          </ac:picMkLst>
        </pc:picChg>
        <pc:picChg chg="mod">
          <ac:chgData name="Sara Zarazaga Navarro" userId="3d120633-b5e1-4aa4-9335-407903167109" providerId="ADAL" clId="{8DB0A5D8-2E99-44E8-BDE4-77B2B99F812E}" dt="2019-07-24T12:51:10.116" v="24"/>
          <ac:picMkLst>
            <pc:docMk/>
            <pc:sldMk cId="4188940147" sldId="306"/>
            <ac:picMk id="1030" creationId="{00000000-0000-0000-0000-000000000000}"/>
          </ac:picMkLst>
        </pc:picChg>
        <pc:picChg chg="mod">
          <ac:chgData name="Sara Zarazaga Navarro" userId="3d120633-b5e1-4aa4-9335-407903167109" providerId="ADAL" clId="{8DB0A5D8-2E99-44E8-BDE4-77B2B99F812E}" dt="2019-07-24T12:51:13.654" v="25"/>
          <ac:picMkLst>
            <pc:docMk/>
            <pc:sldMk cId="4188940147" sldId="306"/>
            <ac:picMk id="1040" creationId="{00000000-0000-0000-0000-000000000000}"/>
          </ac:picMkLst>
        </pc:picChg>
      </pc:sldChg>
      <pc:sldChg chg="modSp">
        <pc:chgData name="Sara Zarazaga Navarro" userId="3d120633-b5e1-4aa4-9335-407903167109" providerId="ADAL" clId="{8DB0A5D8-2E99-44E8-BDE4-77B2B99F812E}" dt="2019-07-24T12:52:53.696" v="39" actId="207"/>
        <pc:sldMkLst>
          <pc:docMk/>
          <pc:sldMk cId="228137863" sldId="307"/>
        </pc:sldMkLst>
        <pc:spChg chg="mod">
          <ac:chgData name="Sara Zarazaga Navarro" userId="3d120633-b5e1-4aa4-9335-407903167109" providerId="ADAL" clId="{8DB0A5D8-2E99-44E8-BDE4-77B2B99F812E}" dt="2019-07-24T12:52:44.508" v="36" actId="207"/>
          <ac:spMkLst>
            <pc:docMk/>
            <pc:sldMk cId="228137863" sldId="307"/>
            <ac:spMk id="13" creationId="{00000000-0000-0000-0000-000000000000}"/>
          </ac:spMkLst>
        </pc:spChg>
        <pc:spChg chg="mod">
          <ac:chgData name="Sara Zarazaga Navarro" userId="3d120633-b5e1-4aa4-9335-407903167109" providerId="ADAL" clId="{8DB0A5D8-2E99-44E8-BDE4-77B2B99F812E}" dt="2019-07-24T12:52:46.724" v="37" actId="207"/>
          <ac:spMkLst>
            <pc:docMk/>
            <pc:sldMk cId="228137863" sldId="307"/>
            <ac:spMk id="20" creationId="{00000000-0000-0000-0000-000000000000}"/>
          </ac:spMkLst>
        </pc:spChg>
        <pc:spChg chg="mod">
          <ac:chgData name="Sara Zarazaga Navarro" userId="3d120633-b5e1-4aa4-9335-407903167109" providerId="ADAL" clId="{8DB0A5D8-2E99-44E8-BDE4-77B2B99F812E}" dt="2019-07-24T12:52:49.038" v="38" actId="207"/>
          <ac:spMkLst>
            <pc:docMk/>
            <pc:sldMk cId="228137863" sldId="307"/>
            <ac:spMk id="23" creationId="{00000000-0000-0000-0000-000000000000}"/>
          </ac:spMkLst>
        </pc:spChg>
        <pc:spChg chg="mod">
          <ac:chgData name="Sara Zarazaga Navarro" userId="3d120633-b5e1-4aa4-9335-407903167109" providerId="ADAL" clId="{8DB0A5D8-2E99-44E8-BDE4-77B2B99F812E}" dt="2019-07-24T12:52:53.696" v="39" actId="207"/>
          <ac:spMkLst>
            <pc:docMk/>
            <pc:sldMk cId="228137863" sldId="307"/>
            <ac:spMk id="25" creationId="{00000000-0000-0000-0000-000000000000}"/>
          </ac:spMkLst>
        </pc:spChg>
      </pc:sldChg>
      <pc:sldChg chg="modSp">
        <pc:chgData name="Sara Zarazaga Navarro" userId="3d120633-b5e1-4aa4-9335-407903167109" providerId="ADAL" clId="{8DB0A5D8-2E99-44E8-BDE4-77B2B99F812E}" dt="2019-07-24T12:57:03.132" v="43" actId="207"/>
        <pc:sldMkLst>
          <pc:docMk/>
          <pc:sldMk cId="2447837882" sldId="309"/>
        </pc:sldMkLst>
        <pc:spChg chg="mod">
          <ac:chgData name="Sara Zarazaga Navarro" userId="3d120633-b5e1-4aa4-9335-407903167109" providerId="ADAL" clId="{8DB0A5D8-2E99-44E8-BDE4-77B2B99F812E}" dt="2019-07-24T12:56:58.276" v="40" actId="207"/>
          <ac:spMkLst>
            <pc:docMk/>
            <pc:sldMk cId="2447837882" sldId="309"/>
            <ac:spMk id="11" creationId="{00000000-0000-0000-0000-000000000000}"/>
          </ac:spMkLst>
        </pc:spChg>
        <pc:spChg chg="mod">
          <ac:chgData name="Sara Zarazaga Navarro" userId="3d120633-b5e1-4aa4-9335-407903167109" providerId="ADAL" clId="{8DB0A5D8-2E99-44E8-BDE4-77B2B99F812E}" dt="2019-07-24T12:57:03.132" v="43" actId="207"/>
          <ac:spMkLst>
            <pc:docMk/>
            <pc:sldMk cId="2447837882" sldId="309"/>
            <ac:spMk id="15" creationId="{00000000-0000-0000-0000-000000000000}"/>
          </ac:spMkLst>
        </pc:spChg>
        <pc:picChg chg="mod">
          <ac:chgData name="Sara Zarazaga Navarro" userId="3d120633-b5e1-4aa4-9335-407903167109" providerId="ADAL" clId="{8DB0A5D8-2E99-44E8-BDE4-77B2B99F812E}" dt="2019-07-24T12:51:57.064" v="30" actId="1076"/>
          <ac:picMkLst>
            <pc:docMk/>
            <pc:sldMk cId="2447837882" sldId="309"/>
            <ac:picMk id="14" creationId="{00000000-0000-0000-0000-000000000000}"/>
          </ac:picMkLst>
        </pc:picChg>
      </pc:sldChg>
      <pc:sldChg chg="modSp">
        <pc:chgData name="Sara Zarazaga Navarro" userId="3d120633-b5e1-4aa4-9335-407903167109" providerId="ADAL" clId="{8DB0A5D8-2E99-44E8-BDE4-77B2B99F812E}" dt="2019-07-24T12:57:28.885" v="52" actId="1037"/>
        <pc:sldMkLst>
          <pc:docMk/>
          <pc:sldMk cId="1567115147" sldId="310"/>
        </pc:sldMkLst>
        <pc:spChg chg="mod">
          <ac:chgData name="Sara Zarazaga Navarro" userId="3d120633-b5e1-4aa4-9335-407903167109" providerId="ADAL" clId="{8DB0A5D8-2E99-44E8-BDE4-77B2B99F812E}" dt="2019-07-24T12:57:11.501" v="45" actId="207"/>
          <ac:spMkLst>
            <pc:docMk/>
            <pc:sldMk cId="1567115147" sldId="310"/>
            <ac:spMk id="7" creationId="{00000000-0000-0000-0000-000000000000}"/>
          </ac:spMkLst>
        </pc:spChg>
        <pc:picChg chg="mod">
          <ac:chgData name="Sara Zarazaga Navarro" userId="3d120633-b5e1-4aa4-9335-407903167109" providerId="ADAL" clId="{8DB0A5D8-2E99-44E8-BDE4-77B2B99F812E}" dt="2019-07-24T12:57:26.433" v="49" actId="1076"/>
          <ac:picMkLst>
            <pc:docMk/>
            <pc:sldMk cId="1567115147" sldId="310"/>
            <ac:picMk id="4098" creationId="{00000000-0000-0000-0000-000000000000}"/>
          </ac:picMkLst>
        </pc:picChg>
        <pc:picChg chg="mod">
          <ac:chgData name="Sara Zarazaga Navarro" userId="3d120633-b5e1-4aa4-9335-407903167109" providerId="ADAL" clId="{8DB0A5D8-2E99-44E8-BDE4-77B2B99F812E}" dt="2019-07-24T12:57:28.885" v="52" actId="1037"/>
          <ac:picMkLst>
            <pc:docMk/>
            <pc:sldMk cId="1567115147" sldId="310"/>
            <ac:picMk id="4099" creationId="{00000000-0000-0000-0000-000000000000}"/>
          </ac:picMkLst>
        </pc:picChg>
      </pc:sldChg>
      <pc:sldChg chg="addSp delSp modSp">
        <pc:chgData name="Sara Zarazaga Navarro" userId="3d120633-b5e1-4aa4-9335-407903167109" providerId="ADAL" clId="{8DB0A5D8-2E99-44E8-BDE4-77B2B99F812E}" dt="2019-07-24T12:59:06.659" v="59" actId="167"/>
        <pc:sldMkLst>
          <pc:docMk/>
          <pc:sldMk cId="1339018929" sldId="311"/>
        </pc:sldMkLst>
        <pc:spChg chg="mod">
          <ac:chgData name="Sara Zarazaga Navarro" userId="3d120633-b5e1-4aa4-9335-407903167109" providerId="ADAL" clId="{8DB0A5D8-2E99-44E8-BDE4-77B2B99F812E}" dt="2019-07-24T12:58:00.625" v="55" actId="207"/>
          <ac:spMkLst>
            <pc:docMk/>
            <pc:sldMk cId="1339018929" sldId="311"/>
            <ac:spMk id="3" creationId="{00000000-0000-0000-0000-000000000000}"/>
          </ac:spMkLst>
        </pc:spChg>
        <pc:picChg chg="add ord">
          <ac:chgData name="Sara Zarazaga Navarro" userId="3d120633-b5e1-4aa4-9335-407903167109" providerId="ADAL" clId="{8DB0A5D8-2E99-44E8-BDE4-77B2B99F812E}" dt="2019-07-24T12:59:06.659" v="59" actId="167"/>
          <ac:picMkLst>
            <pc:docMk/>
            <pc:sldMk cId="1339018929" sldId="311"/>
            <ac:picMk id="16" creationId="{FE316D5E-4918-4AB0-980B-7E2A547D3F62}"/>
          </ac:picMkLst>
        </pc:picChg>
        <pc:picChg chg="del">
          <ac:chgData name="Sara Zarazaga Navarro" userId="3d120633-b5e1-4aa4-9335-407903167109" providerId="ADAL" clId="{8DB0A5D8-2E99-44E8-BDE4-77B2B99F812E}" dt="2019-07-24T12:59:02.886" v="56" actId="478"/>
          <ac:picMkLst>
            <pc:docMk/>
            <pc:sldMk cId="1339018929" sldId="311"/>
            <ac:picMk id="17" creationId="{DE6920DB-8FB9-4D95-9968-B61F5451F9BF}"/>
          </ac:picMkLst>
        </pc:picChg>
      </pc:sldChg>
      <pc:sldChg chg="modSp">
        <pc:chgData name="Sara Zarazaga Navarro" userId="3d120633-b5e1-4aa4-9335-407903167109" providerId="ADAL" clId="{8DB0A5D8-2E99-44E8-BDE4-77B2B99F812E}" dt="2019-07-24T12:49:41.492" v="14" actId="207"/>
        <pc:sldMkLst>
          <pc:docMk/>
          <pc:sldMk cId="3486865475" sldId="312"/>
        </pc:sldMkLst>
        <pc:spChg chg="mod">
          <ac:chgData name="Sara Zarazaga Navarro" userId="3d120633-b5e1-4aa4-9335-407903167109" providerId="ADAL" clId="{8DB0A5D8-2E99-44E8-BDE4-77B2B99F812E}" dt="2019-07-24T12:49:41.492" v="14" actId="207"/>
          <ac:spMkLst>
            <pc:docMk/>
            <pc:sldMk cId="3486865475" sldId="312"/>
            <ac:spMk id="4" creationId="{00000000-0000-0000-0000-000000000000}"/>
          </ac:spMkLst>
        </pc:spChg>
      </pc:sldChg>
      <pc:sldChg chg="add">
        <pc:chgData name="Sara Zarazaga Navarro" userId="3d120633-b5e1-4aa4-9335-407903167109" providerId="ADAL" clId="{8DB0A5D8-2E99-44E8-BDE4-77B2B99F812E}" dt="2019-07-24T12:45:22.910" v="2"/>
        <pc:sldMkLst>
          <pc:docMk/>
          <pc:sldMk cId="4051448276" sldId="342"/>
        </pc:sldMkLst>
      </pc:sld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Classeur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07174103237096E-2"/>
          <c:y val="0.12147894686706427"/>
          <c:w val="0.78344831491532818"/>
          <c:h val="0.65539914175055936"/>
        </c:manualLayout>
      </c:layout>
      <c:lineChart>
        <c:grouping val="standard"/>
        <c:varyColors val="0"/>
        <c:ser>
          <c:idx val="0"/>
          <c:order val="0"/>
          <c:tx>
            <c:strRef>
              <c:f>Feuil1!$A$16</c:f>
              <c:strCache>
                <c:ptCount val="1"/>
                <c:pt idx="0">
                  <c:v>Before ECM</c:v>
                </c:pt>
              </c:strCache>
            </c:strRef>
          </c:tx>
          <c:marker>
            <c:symbol val="none"/>
          </c:marker>
          <c:cat>
            <c:strRef>
              <c:f>Feuil1!$B$15:$M$15</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Feuil1!$B$16:$M$16</c:f>
              <c:numCache>
                <c:formatCode>General</c:formatCode>
                <c:ptCount val="12"/>
                <c:pt idx="0">
                  <c:v>485</c:v>
                </c:pt>
                <c:pt idx="1">
                  <c:v>497</c:v>
                </c:pt>
                <c:pt idx="2">
                  <c:v>503</c:v>
                </c:pt>
                <c:pt idx="3">
                  <c:v>506</c:v>
                </c:pt>
                <c:pt idx="4">
                  <c:v>500</c:v>
                </c:pt>
                <c:pt idx="5">
                  <c:v>479</c:v>
                </c:pt>
                <c:pt idx="6">
                  <c:v>461</c:v>
                </c:pt>
                <c:pt idx="7">
                  <c:v>450</c:v>
                </c:pt>
                <c:pt idx="8">
                  <c:v>458</c:v>
                </c:pt>
                <c:pt idx="9">
                  <c:v>482</c:v>
                </c:pt>
                <c:pt idx="10">
                  <c:v>500</c:v>
                </c:pt>
                <c:pt idx="11">
                  <c:v>491</c:v>
                </c:pt>
              </c:numCache>
            </c:numRef>
          </c:val>
          <c:smooth val="0"/>
          <c:extLst>
            <c:ext xmlns:c16="http://schemas.microsoft.com/office/drawing/2014/chart" uri="{C3380CC4-5D6E-409C-BE32-E72D297353CC}">
              <c16:uniqueId val="{00000000-55D8-4D4D-93B5-5D4B94A3DF31}"/>
            </c:ext>
          </c:extLst>
        </c:ser>
        <c:ser>
          <c:idx val="1"/>
          <c:order val="1"/>
          <c:tx>
            <c:strRef>
              <c:f>Feuil1!$A$17</c:f>
              <c:strCache>
                <c:ptCount val="1"/>
                <c:pt idx="0">
                  <c:v>After ECM</c:v>
                </c:pt>
              </c:strCache>
            </c:strRef>
          </c:tx>
          <c:marker>
            <c:symbol val="none"/>
          </c:marker>
          <c:cat>
            <c:strRef>
              <c:f>Feuil1!$B$15:$M$15</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Feuil1!$B$17:$M$17</c:f>
              <c:numCache>
                <c:formatCode>General</c:formatCode>
                <c:ptCount val="12"/>
                <c:pt idx="0">
                  <c:v>339</c:v>
                </c:pt>
                <c:pt idx="1">
                  <c:v>323</c:v>
                </c:pt>
                <c:pt idx="2">
                  <c:v>327</c:v>
                </c:pt>
                <c:pt idx="3">
                  <c:v>329</c:v>
                </c:pt>
                <c:pt idx="4">
                  <c:v>325</c:v>
                </c:pt>
                <c:pt idx="5">
                  <c:v>335</c:v>
                </c:pt>
                <c:pt idx="6">
                  <c:v>323</c:v>
                </c:pt>
                <c:pt idx="7">
                  <c:v>315</c:v>
                </c:pt>
                <c:pt idx="8">
                  <c:v>320</c:v>
                </c:pt>
                <c:pt idx="9">
                  <c:v>337</c:v>
                </c:pt>
                <c:pt idx="10">
                  <c:v>350</c:v>
                </c:pt>
                <c:pt idx="11">
                  <c:v>344</c:v>
                </c:pt>
              </c:numCache>
            </c:numRef>
          </c:val>
          <c:smooth val="0"/>
          <c:extLst>
            <c:ext xmlns:c16="http://schemas.microsoft.com/office/drawing/2014/chart" uri="{C3380CC4-5D6E-409C-BE32-E72D297353CC}">
              <c16:uniqueId val="{00000001-55D8-4D4D-93B5-5D4B94A3DF31}"/>
            </c:ext>
          </c:extLst>
        </c:ser>
        <c:dLbls>
          <c:showLegendKey val="0"/>
          <c:showVal val="0"/>
          <c:showCatName val="0"/>
          <c:showSerName val="0"/>
          <c:showPercent val="0"/>
          <c:showBubbleSize val="0"/>
        </c:dLbls>
        <c:smooth val="0"/>
        <c:axId val="190151680"/>
        <c:axId val="190161664"/>
      </c:lineChart>
      <c:catAx>
        <c:axId val="190151680"/>
        <c:scaling>
          <c:orientation val="minMax"/>
        </c:scaling>
        <c:delete val="0"/>
        <c:axPos val="b"/>
        <c:numFmt formatCode="General" sourceLinked="0"/>
        <c:majorTickMark val="out"/>
        <c:minorTickMark val="none"/>
        <c:tickLblPos val="nextTo"/>
        <c:crossAx val="190161664"/>
        <c:crosses val="autoZero"/>
        <c:auto val="1"/>
        <c:lblAlgn val="ctr"/>
        <c:lblOffset val="100"/>
        <c:noMultiLvlLbl val="0"/>
      </c:catAx>
      <c:valAx>
        <c:axId val="190161664"/>
        <c:scaling>
          <c:orientation val="minMax"/>
          <c:max val="550"/>
          <c:min val="250"/>
        </c:scaling>
        <c:delete val="0"/>
        <c:axPos val="l"/>
        <c:majorGridlines/>
        <c:title>
          <c:tx>
            <c:rich>
              <a:bodyPr rot="-5400000" vert="horz"/>
              <a:lstStyle/>
              <a:p>
                <a:pPr>
                  <a:defRPr/>
                </a:pPr>
                <a:r>
                  <a:rPr lang="fr-FR" sz="1100"/>
                  <a:t>kWh</a:t>
                </a:r>
              </a:p>
            </c:rich>
          </c:tx>
          <c:overlay val="0"/>
        </c:title>
        <c:numFmt formatCode="General" sourceLinked="1"/>
        <c:majorTickMark val="out"/>
        <c:minorTickMark val="none"/>
        <c:tickLblPos val="nextTo"/>
        <c:crossAx val="190151680"/>
        <c:crosses val="autoZero"/>
        <c:crossBetween val="between"/>
      </c:valAx>
    </c:plotArea>
    <c:legend>
      <c:legendPos val="r"/>
      <c:overlay val="0"/>
    </c:legend>
    <c:plotVisOnly val="1"/>
    <c:dispBlanksAs val="gap"/>
    <c:showDLblsOverMax val="0"/>
  </c:chart>
  <c:externalData r:id="rId1">
    <c:autoUpdate val="0"/>
  </c:externalData>
  <c:userShapes r:id="rId2"/>
</c:chartSpace>
</file>

<file path=ppt/diagrams/_rels/data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E4DEC8-5562-4B2E-B3B5-2685D10F80CC}" type="doc">
      <dgm:prSet loTypeId="urn:microsoft.com/office/officeart/2005/8/layout/vList3" loCatId="picture" qsTypeId="urn:microsoft.com/office/officeart/2005/8/quickstyle/simple1" qsCatId="simple" csTypeId="urn:microsoft.com/office/officeart/2005/8/colors/accent1_3" csCatId="accent1" phldr="1"/>
      <dgm:spPr/>
    </dgm:pt>
    <dgm:pt modelId="{1403A187-C095-409E-B63F-43B407FEE1C7}">
      <dgm:prSet phldrT="[Texte]" custT="1"/>
      <dgm:spPr>
        <a:solidFill>
          <a:srgbClr val="178087"/>
        </a:solidFill>
      </dgm:spPr>
      <dgm:t>
        <a:bodyPr/>
        <a:lstStyle/>
        <a:p>
          <a:pPr algn="l"/>
          <a:r>
            <a:rPr lang="en-US" sz="1200" b="1" u="none" noProof="0" dirty="0">
              <a:effectLst>
                <a:outerShdw blurRad="38100" dist="38100" dir="2700000" algn="tl">
                  <a:srgbClr val="000000">
                    <a:alpha val="43137"/>
                  </a:srgbClr>
                </a:outerShdw>
              </a:effectLst>
            </a:rPr>
            <a:t>Liquid</a:t>
          </a:r>
          <a:r>
            <a:rPr lang="fr-FR" sz="1200" b="1" u="none" dirty="0">
              <a:effectLst>
                <a:outerShdw blurRad="38100" dist="38100" dir="2700000" algn="tl">
                  <a:srgbClr val="000000">
                    <a:alpha val="43137"/>
                  </a:srgbClr>
                </a:outerShdw>
              </a:effectLst>
            </a:rPr>
            <a:t> effluents</a:t>
          </a:r>
          <a:r>
            <a:rPr lang="fr-FR" sz="1200" dirty="0"/>
            <a:t>:</a:t>
          </a:r>
        </a:p>
        <a:p>
          <a:pPr algn="l"/>
          <a:r>
            <a:rPr lang="en-US" sz="1200" b="0" i="1" noProof="0" dirty="0"/>
            <a:t>Very </a:t>
          </a:r>
          <a:r>
            <a:rPr lang="en-US" sz="1200" b="0" i="1" dirty="0"/>
            <a:t>low temperatures (30°C) : </a:t>
          </a:r>
          <a:r>
            <a:rPr lang="en-US" sz="1200" dirty="0"/>
            <a:t>Residential wastewater </a:t>
          </a:r>
        </a:p>
        <a:p>
          <a:pPr algn="l"/>
          <a:r>
            <a:rPr lang="en-US" sz="1200" i="1" dirty="0"/>
            <a:t>Low temperatures ( 30 to 60°C) : </a:t>
          </a:r>
          <a:r>
            <a:rPr lang="en-US" sz="1200" dirty="0"/>
            <a:t>Cooling water (air compressors, inductance furnace) and washing</a:t>
          </a:r>
        </a:p>
        <a:p>
          <a:pPr algn="l"/>
          <a:r>
            <a:rPr lang="en-US" sz="1200" i="1" dirty="0"/>
            <a:t>Medium temperatures (70 to 100°C): </a:t>
          </a:r>
          <a:r>
            <a:rPr lang="en-US" sz="1200" dirty="0"/>
            <a:t>Cooling water (rooms at high temperature, foundry </a:t>
          </a:r>
          <a:r>
            <a:rPr lang="en-US" sz="1200" dirty="0" err="1"/>
            <a:t>mould</a:t>
          </a:r>
          <a:r>
            <a:rPr lang="en-US" sz="1200" dirty="0"/>
            <a:t>, </a:t>
          </a:r>
          <a:r>
            <a:rPr lang="en-US" sz="1200" dirty="0" err="1"/>
            <a:t>etc</a:t>
          </a:r>
          <a:r>
            <a:rPr lang="en-US" sz="1200" dirty="0"/>
            <a:t>)</a:t>
          </a:r>
        </a:p>
        <a:p>
          <a:pPr algn="l"/>
          <a:r>
            <a:rPr lang="fr-FR" sz="1200" i="1" dirty="0"/>
            <a:t>High </a:t>
          </a:r>
          <a:r>
            <a:rPr lang="en-US" sz="1200" i="1" noProof="0" dirty="0"/>
            <a:t>temperature (100 to 130°C): </a:t>
          </a:r>
          <a:r>
            <a:rPr lang="en-US" sz="1200" i="0" noProof="0" dirty="0"/>
            <a:t>Purges of boilers, steam condensate, </a:t>
          </a:r>
          <a:r>
            <a:rPr lang="en-US" sz="1200" i="0" noProof="0" dirty="0" err="1"/>
            <a:t>etc</a:t>
          </a:r>
          <a:r>
            <a:rPr lang="en-US" sz="1200" i="0" noProof="0" dirty="0"/>
            <a:t>,</a:t>
          </a:r>
          <a:endParaRPr lang="en-US" sz="1100" i="0" noProof="0" dirty="0"/>
        </a:p>
      </dgm:t>
    </dgm:pt>
    <dgm:pt modelId="{EDDC7756-8FE6-48B0-8E6B-812B44073B62}" type="parTrans" cxnId="{DE9612A3-7452-45CB-BE9C-F3DE84E71EF1}">
      <dgm:prSet/>
      <dgm:spPr/>
      <dgm:t>
        <a:bodyPr/>
        <a:lstStyle/>
        <a:p>
          <a:endParaRPr lang="fr-FR"/>
        </a:p>
      </dgm:t>
    </dgm:pt>
    <dgm:pt modelId="{E5F405DF-C98E-46CE-90D4-718976C4A77D}" type="sibTrans" cxnId="{DE9612A3-7452-45CB-BE9C-F3DE84E71EF1}">
      <dgm:prSet/>
      <dgm:spPr/>
      <dgm:t>
        <a:bodyPr/>
        <a:lstStyle/>
        <a:p>
          <a:endParaRPr lang="fr-FR"/>
        </a:p>
      </dgm:t>
    </dgm:pt>
    <dgm:pt modelId="{34A4878A-DDDA-4DB3-8FA0-C707C2E19207}">
      <dgm:prSet phldrT="[Texte]" custT="1"/>
      <dgm:spPr>
        <a:solidFill>
          <a:srgbClr val="42AEB6"/>
        </a:solidFill>
      </dgm:spPr>
      <dgm:t>
        <a:bodyPr/>
        <a:lstStyle/>
        <a:p>
          <a:pPr algn="l"/>
          <a:r>
            <a:rPr lang="en-US" sz="1200" b="1" noProof="0" dirty="0">
              <a:effectLst>
                <a:outerShdw blurRad="38100" dist="38100" dir="2700000" algn="tl">
                  <a:srgbClr val="000000">
                    <a:alpha val="43137"/>
                  </a:srgbClr>
                </a:outerShdw>
              </a:effectLst>
            </a:rPr>
            <a:t>Gas discharges:</a:t>
          </a:r>
        </a:p>
        <a:p>
          <a:pPr algn="l"/>
          <a:r>
            <a:rPr lang="en-US" sz="1200" i="1" noProof="0" dirty="0"/>
            <a:t>Very </a:t>
          </a:r>
          <a:r>
            <a:rPr lang="en-US" sz="1200" i="1" dirty="0"/>
            <a:t>low temperatures (30°C) : </a:t>
          </a:r>
          <a:r>
            <a:rPr lang="en-US" sz="1200" i="0" noProof="0" dirty="0"/>
            <a:t>Air conditioning </a:t>
          </a:r>
        </a:p>
        <a:p>
          <a:pPr algn="l"/>
          <a:r>
            <a:rPr lang="en-US" sz="1200" i="1" dirty="0"/>
            <a:t>Low temperatures ( 30 to 60°C) : </a:t>
          </a:r>
          <a:r>
            <a:rPr lang="en-US" sz="1200" i="0" dirty="0"/>
            <a:t>hot air of: dryer, compressor and room’s cooling</a:t>
          </a:r>
        </a:p>
        <a:p>
          <a:pPr algn="l"/>
          <a:r>
            <a:rPr lang="en-US" sz="1200" i="1" dirty="0"/>
            <a:t>Medium temperatures (70 to 100°C): </a:t>
          </a:r>
          <a:r>
            <a:rPr lang="en-US" sz="1200" i="0" dirty="0"/>
            <a:t>Condensation</a:t>
          </a:r>
        </a:p>
        <a:p>
          <a:pPr algn="l"/>
          <a:r>
            <a:rPr lang="fr-FR" sz="1200" i="1" dirty="0"/>
            <a:t>High </a:t>
          </a:r>
          <a:r>
            <a:rPr lang="en-US" sz="1200" i="1" noProof="0" dirty="0"/>
            <a:t>temperature (100 to 130°C): Process steam</a:t>
          </a:r>
          <a:endParaRPr lang="fr-FR" sz="1200" dirty="0"/>
        </a:p>
      </dgm:t>
    </dgm:pt>
    <dgm:pt modelId="{F22FE252-1562-44CC-94D8-61138F995878}" type="parTrans" cxnId="{42E588F0-3CD9-47E6-876B-2EFE121FC23E}">
      <dgm:prSet/>
      <dgm:spPr/>
      <dgm:t>
        <a:bodyPr/>
        <a:lstStyle/>
        <a:p>
          <a:endParaRPr lang="fr-FR"/>
        </a:p>
      </dgm:t>
    </dgm:pt>
    <dgm:pt modelId="{C5E1800E-DC1E-41CB-99EA-D7F3E51F6578}" type="sibTrans" cxnId="{42E588F0-3CD9-47E6-876B-2EFE121FC23E}">
      <dgm:prSet/>
      <dgm:spPr/>
      <dgm:t>
        <a:bodyPr/>
        <a:lstStyle/>
        <a:p>
          <a:endParaRPr lang="fr-FR"/>
        </a:p>
      </dgm:t>
    </dgm:pt>
    <dgm:pt modelId="{02890A15-507D-4F1C-85D8-8330CE3BD972}">
      <dgm:prSet phldrT="[Texte]" custT="1"/>
      <dgm:spPr>
        <a:solidFill>
          <a:srgbClr val="97BABD"/>
        </a:solidFill>
      </dgm:spPr>
      <dgm:t>
        <a:bodyPr/>
        <a:lstStyle/>
        <a:p>
          <a:pPr algn="l"/>
          <a:r>
            <a:rPr lang="en-US" sz="1200" b="1" noProof="0" dirty="0">
              <a:effectLst>
                <a:outerShdw blurRad="38100" dist="38100" dir="2700000" algn="tl">
                  <a:srgbClr val="000000">
                    <a:alpha val="43137"/>
                  </a:srgbClr>
                </a:outerShdw>
              </a:effectLst>
            </a:rPr>
            <a:t>Diffuse Emissions</a:t>
          </a:r>
        </a:p>
        <a:p>
          <a:pPr algn="l"/>
          <a:r>
            <a:rPr lang="en-US" sz="1200" dirty="0"/>
            <a:t>Insulation defects of pipes, walls and openings not closed</a:t>
          </a:r>
          <a:r>
            <a:rPr lang="es-ES" sz="1200" dirty="0"/>
            <a:t>.</a:t>
          </a:r>
          <a:endParaRPr lang="fr-FR" sz="1200" dirty="0"/>
        </a:p>
      </dgm:t>
    </dgm:pt>
    <dgm:pt modelId="{19C5EEB0-7F6B-4FA6-86A8-7A9AF167C7A6}" type="parTrans" cxnId="{4B6320DE-B482-4AA9-A888-884FDC8F5336}">
      <dgm:prSet/>
      <dgm:spPr/>
      <dgm:t>
        <a:bodyPr/>
        <a:lstStyle/>
        <a:p>
          <a:endParaRPr lang="fr-FR"/>
        </a:p>
      </dgm:t>
    </dgm:pt>
    <dgm:pt modelId="{464F1E3D-6294-4E41-8D20-C4C52213F522}" type="sibTrans" cxnId="{4B6320DE-B482-4AA9-A888-884FDC8F5336}">
      <dgm:prSet/>
      <dgm:spPr/>
      <dgm:t>
        <a:bodyPr/>
        <a:lstStyle/>
        <a:p>
          <a:endParaRPr lang="fr-FR"/>
        </a:p>
      </dgm:t>
    </dgm:pt>
    <dgm:pt modelId="{9FEE9426-D370-4E78-92F6-033FD41DD091}" type="pres">
      <dgm:prSet presAssocID="{3CE4DEC8-5562-4B2E-B3B5-2685D10F80CC}" presName="linearFlow" presStyleCnt="0">
        <dgm:presLayoutVars>
          <dgm:dir/>
          <dgm:resizeHandles val="exact"/>
        </dgm:presLayoutVars>
      </dgm:prSet>
      <dgm:spPr/>
    </dgm:pt>
    <dgm:pt modelId="{D96AE5E2-C968-47BB-BF98-CA293B385E20}" type="pres">
      <dgm:prSet presAssocID="{1403A187-C095-409E-B63F-43B407FEE1C7}" presName="composite" presStyleCnt="0"/>
      <dgm:spPr/>
    </dgm:pt>
    <dgm:pt modelId="{4C313318-69C1-4F64-A17F-E2023AD89716}" type="pres">
      <dgm:prSet presAssocID="{1403A187-C095-409E-B63F-43B407FEE1C7}" presName="imgShp" presStyleLbl="fgImgPlace1" presStyleIdx="0" presStyleCnt="3" custScaleX="90909" custScaleY="90909" custLinFactNeighborX="-74655"/>
      <dgm:spPr>
        <a:blipFill>
          <a:blip xmlns:r="http://schemas.openxmlformats.org/officeDocument/2006/relationships" r:embed="rId1"/>
          <a:srcRect/>
          <a:stretch>
            <a:fillRect/>
          </a:stretch>
        </a:blipFill>
      </dgm:spPr>
    </dgm:pt>
    <dgm:pt modelId="{43C79173-968F-4D36-A106-6E2BDC01B3B9}" type="pres">
      <dgm:prSet presAssocID="{1403A187-C095-409E-B63F-43B407FEE1C7}" presName="txShp" presStyleLbl="node1" presStyleIdx="0" presStyleCnt="3" custScaleX="120857" custScaleY="224189" custLinFactNeighborX="-174" custLinFactNeighborY="-62">
        <dgm:presLayoutVars>
          <dgm:bulletEnabled val="1"/>
        </dgm:presLayoutVars>
      </dgm:prSet>
      <dgm:spPr/>
    </dgm:pt>
    <dgm:pt modelId="{F8FAC425-194F-4515-8C19-6332F5D06966}" type="pres">
      <dgm:prSet presAssocID="{E5F405DF-C98E-46CE-90D4-718976C4A77D}" presName="spacing" presStyleCnt="0"/>
      <dgm:spPr/>
    </dgm:pt>
    <dgm:pt modelId="{E14A7C6E-95E3-49F7-9DEB-371A7DAB478A}" type="pres">
      <dgm:prSet presAssocID="{34A4878A-DDDA-4DB3-8FA0-C707C2E19207}" presName="composite" presStyleCnt="0"/>
      <dgm:spPr/>
    </dgm:pt>
    <dgm:pt modelId="{C93529E0-CB1B-4E9D-926C-D24AFE1BD24F}" type="pres">
      <dgm:prSet presAssocID="{34A4878A-DDDA-4DB3-8FA0-C707C2E19207}" presName="imgShp" presStyleLbl="fgImgPlace1" presStyleIdx="1" presStyleCnt="3" custScaleX="90909" custScaleY="90909" custLinFactNeighborX="-65285"/>
      <dgm:spPr>
        <a:blipFill>
          <a:blip xmlns:r="http://schemas.openxmlformats.org/officeDocument/2006/relationships" r:embed="rId2"/>
          <a:srcRect/>
          <a:stretch>
            <a:fillRect/>
          </a:stretch>
        </a:blipFill>
      </dgm:spPr>
    </dgm:pt>
    <dgm:pt modelId="{CAB9C0BB-D3C0-46F6-933E-D97C2A65A33E}" type="pres">
      <dgm:prSet presAssocID="{34A4878A-DDDA-4DB3-8FA0-C707C2E19207}" presName="txShp" presStyleLbl="node1" presStyleIdx="1" presStyleCnt="3" custScaleX="122354" custScaleY="190840" custLinFactNeighborX="-687">
        <dgm:presLayoutVars>
          <dgm:bulletEnabled val="1"/>
        </dgm:presLayoutVars>
      </dgm:prSet>
      <dgm:spPr/>
    </dgm:pt>
    <dgm:pt modelId="{455D5FB2-2AA3-4AAA-B2AE-479A51A7DF10}" type="pres">
      <dgm:prSet presAssocID="{C5E1800E-DC1E-41CB-99EA-D7F3E51F6578}" presName="spacing" presStyleCnt="0"/>
      <dgm:spPr/>
    </dgm:pt>
    <dgm:pt modelId="{C73E9E43-AD3B-45DA-97D1-B4998BAA1F0A}" type="pres">
      <dgm:prSet presAssocID="{02890A15-507D-4F1C-85D8-8330CE3BD972}" presName="composite" presStyleCnt="0"/>
      <dgm:spPr/>
    </dgm:pt>
    <dgm:pt modelId="{7D33B951-C1E2-4361-AACE-7DDA850C147D}" type="pres">
      <dgm:prSet presAssocID="{02890A15-507D-4F1C-85D8-8330CE3BD972}" presName="imgShp" presStyleLbl="fgImgPlace1" presStyleIdx="2" presStyleCnt="3" custScaleX="90909" custScaleY="90909" custLinFactNeighborX="-65285"/>
      <dgm:spPr>
        <a:blipFill>
          <a:blip xmlns:r="http://schemas.openxmlformats.org/officeDocument/2006/relationships" r:embed="rId3"/>
          <a:srcRect/>
          <a:stretch>
            <a:fillRect/>
          </a:stretch>
        </a:blipFill>
      </dgm:spPr>
    </dgm:pt>
    <dgm:pt modelId="{C0CFFF8B-355E-465A-8A83-3B8477CE45DE}" type="pres">
      <dgm:prSet presAssocID="{02890A15-507D-4F1C-85D8-8330CE3BD972}" presName="txShp" presStyleLbl="node1" presStyleIdx="2" presStyleCnt="3" custScaleX="122353">
        <dgm:presLayoutVars>
          <dgm:bulletEnabled val="1"/>
        </dgm:presLayoutVars>
      </dgm:prSet>
      <dgm:spPr/>
    </dgm:pt>
  </dgm:ptLst>
  <dgm:cxnLst>
    <dgm:cxn modelId="{5E09C93A-7F4D-4B50-8213-D05C544D9345}" type="presOf" srcId="{3CE4DEC8-5562-4B2E-B3B5-2685D10F80CC}" destId="{9FEE9426-D370-4E78-92F6-033FD41DD091}" srcOrd="0" destOrd="0" presId="urn:microsoft.com/office/officeart/2005/8/layout/vList3"/>
    <dgm:cxn modelId="{8DDB4374-2C98-4881-BA13-4BF37D73B790}" type="presOf" srcId="{02890A15-507D-4F1C-85D8-8330CE3BD972}" destId="{C0CFFF8B-355E-465A-8A83-3B8477CE45DE}" srcOrd="0" destOrd="0" presId="urn:microsoft.com/office/officeart/2005/8/layout/vList3"/>
    <dgm:cxn modelId="{DCF1DE92-6EFE-4751-9BAF-BEB56B91D23C}" type="presOf" srcId="{1403A187-C095-409E-B63F-43B407FEE1C7}" destId="{43C79173-968F-4D36-A106-6E2BDC01B3B9}" srcOrd="0" destOrd="0" presId="urn:microsoft.com/office/officeart/2005/8/layout/vList3"/>
    <dgm:cxn modelId="{DE9612A3-7452-45CB-BE9C-F3DE84E71EF1}" srcId="{3CE4DEC8-5562-4B2E-B3B5-2685D10F80CC}" destId="{1403A187-C095-409E-B63F-43B407FEE1C7}" srcOrd="0" destOrd="0" parTransId="{EDDC7756-8FE6-48B0-8E6B-812B44073B62}" sibTransId="{E5F405DF-C98E-46CE-90D4-718976C4A77D}"/>
    <dgm:cxn modelId="{5729C0C0-5134-40A9-94D1-D08A63B32418}" type="presOf" srcId="{34A4878A-DDDA-4DB3-8FA0-C707C2E19207}" destId="{CAB9C0BB-D3C0-46F6-933E-D97C2A65A33E}" srcOrd="0" destOrd="0" presId="urn:microsoft.com/office/officeart/2005/8/layout/vList3"/>
    <dgm:cxn modelId="{4B6320DE-B482-4AA9-A888-884FDC8F5336}" srcId="{3CE4DEC8-5562-4B2E-B3B5-2685D10F80CC}" destId="{02890A15-507D-4F1C-85D8-8330CE3BD972}" srcOrd="2" destOrd="0" parTransId="{19C5EEB0-7F6B-4FA6-86A8-7A9AF167C7A6}" sibTransId="{464F1E3D-6294-4E41-8D20-C4C52213F522}"/>
    <dgm:cxn modelId="{42E588F0-3CD9-47E6-876B-2EFE121FC23E}" srcId="{3CE4DEC8-5562-4B2E-B3B5-2685D10F80CC}" destId="{34A4878A-DDDA-4DB3-8FA0-C707C2E19207}" srcOrd="1" destOrd="0" parTransId="{F22FE252-1562-44CC-94D8-61138F995878}" sibTransId="{C5E1800E-DC1E-41CB-99EA-D7F3E51F6578}"/>
    <dgm:cxn modelId="{D5A7E986-5396-4F42-A591-82031B6F3A16}" type="presParOf" srcId="{9FEE9426-D370-4E78-92F6-033FD41DD091}" destId="{D96AE5E2-C968-47BB-BF98-CA293B385E20}" srcOrd="0" destOrd="0" presId="urn:microsoft.com/office/officeart/2005/8/layout/vList3"/>
    <dgm:cxn modelId="{861E69D6-9EB3-4173-877F-A0C8322C40B1}" type="presParOf" srcId="{D96AE5E2-C968-47BB-BF98-CA293B385E20}" destId="{4C313318-69C1-4F64-A17F-E2023AD89716}" srcOrd="0" destOrd="0" presId="urn:microsoft.com/office/officeart/2005/8/layout/vList3"/>
    <dgm:cxn modelId="{62170420-8816-483A-9DF2-2497567C170A}" type="presParOf" srcId="{D96AE5E2-C968-47BB-BF98-CA293B385E20}" destId="{43C79173-968F-4D36-A106-6E2BDC01B3B9}" srcOrd="1" destOrd="0" presId="urn:microsoft.com/office/officeart/2005/8/layout/vList3"/>
    <dgm:cxn modelId="{C436B9B8-63A1-4E46-B2FE-90A3B9FB4170}" type="presParOf" srcId="{9FEE9426-D370-4E78-92F6-033FD41DD091}" destId="{F8FAC425-194F-4515-8C19-6332F5D06966}" srcOrd="1" destOrd="0" presId="urn:microsoft.com/office/officeart/2005/8/layout/vList3"/>
    <dgm:cxn modelId="{93912D90-2E3C-4346-9012-09C4A0610E7F}" type="presParOf" srcId="{9FEE9426-D370-4E78-92F6-033FD41DD091}" destId="{E14A7C6E-95E3-49F7-9DEB-371A7DAB478A}" srcOrd="2" destOrd="0" presId="urn:microsoft.com/office/officeart/2005/8/layout/vList3"/>
    <dgm:cxn modelId="{26BB56CB-E497-497C-8766-16A9D422EB11}" type="presParOf" srcId="{E14A7C6E-95E3-49F7-9DEB-371A7DAB478A}" destId="{C93529E0-CB1B-4E9D-926C-D24AFE1BD24F}" srcOrd="0" destOrd="0" presId="urn:microsoft.com/office/officeart/2005/8/layout/vList3"/>
    <dgm:cxn modelId="{879CD711-786D-400D-8C3C-DD14DC81E636}" type="presParOf" srcId="{E14A7C6E-95E3-49F7-9DEB-371A7DAB478A}" destId="{CAB9C0BB-D3C0-46F6-933E-D97C2A65A33E}" srcOrd="1" destOrd="0" presId="urn:microsoft.com/office/officeart/2005/8/layout/vList3"/>
    <dgm:cxn modelId="{811A24BB-C8D4-4DEF-B12D-77422D93469D}" type="presParOf" srcId="{9FEE9426-D370-4E78-92F6-033FD41DD091}" destId="{455D5FB2-2AA3-4AAA-B2AE-479A51A7DF10}" srcOrd="3" destOrd="0" presId="urn:microsoft.com/office/officeart/2005/8/layout/vList3"/>
    <dgm:cxn modelId="{5CBADBCF-6E8F-4773-A95A-5785DF2D8F19}" type="presParOf" srcId="{9FEE9426-D370-4E78-92F6-033FD41DD091}" destId="{C73E9E43-AD3B-45DA-97D1-B4998BAA1F0A}" srcOrd="4" destOrd="0" presId="urn:microsoft.com/office/officeart/2005/8/layout/vList3"/>
    <dgm:cxn modelId="{98D27D44-7654-41E3-B757-4BA48D0C80AC}" type="presParOf" srcId="{C73E9E43-AD3B-45DA-97D1-B4998BAA1F0A}" destId="{7D33B951-C1E2-4361-AACE-7DDA850C147D}" srcOrd="0" destOrd="0" presId="urn:microsoft.com/office/officeart/2005/8/layout/vList3"/>
    <dgm:cxn modelId="{3DDD531B-919E-456D-9B87-5B705C47327F}" type="presParOf" srcId="{C73E9E43-AD3B-45DA-97D1-B4998BAA1F0A}" destId="{C0CFFF8B-355E-465A-8A83-3B8477CE45D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79173-968F-4D36-A106-6E2BDC01B3B9}">
      <dsp:nvSpPr>
        <dsp:cNvPr id="0" name=""/>
        <dsp:cNvSpPr/>
      </dsp:nvSpPr>
      <dsp:spPr>
        <a:xfrm rot="10800000">
          <a:off x="764780" y="465"/>
          <a:ext cx="6337067" cy="1682856"/>
        </a:xfrm>
        <a:prstGeom prst="homePlate">
          <a:avLst/>
        </a:prstGeom>
        <a:solidFill>
          <a:srgbClr val="17808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1012" tIns="45720" rIns="85344" bIns="45720" numCol="1" spcCol="1270" anchor="ctr" anchorCtr="0">
          <a:noAutofit/>
        </a:bodyPr>
        <a:lstStyle/>
        <a:p>
          <a:pPr marL="0" lvl="0" indent="0" algn="l" defTabSz="533400">
            <a:lnSpc>
              <a:spcPct val="90000"/>
            </a:lnSpc>
            <a:spcBef>
              <a:spcPct val="0"/>
            </a:spcBef>
            <a:spcAft>
              <a:spcPct val="35000"/>
            </a:spcAft>
            <a:buNone/>
          </a:pPr>
          <a:r>
            <a:rPr lang="en-US" sz="1200" b="1" u="none" kern="1200" noProof="0" dirty="0">
              <a:effectLst>
                <a:outerShdw blurRad="38100" dist="38100" dir="2700000" algn="tl">
                  <a:srgbClr val="000000">
                    <a:alpha val="43137"/>
                  </a:srgbClr>
                </a:outerShdw>
              </a:effectLst>
            </a:rPr>
            <a:t>Liquid</a:t>
          </a:r>
          <a:r>
            <a:rPr lang="fr-FR" sz="1200" b="1" u="none" kern="1200" dirty="0">
              <a:effectLst>
                <a:outerShdw blurRad="38100" dist="38100" dir="2700000" algn="tl">
                  <a:srgbClr val="000000">
                    <a:alpha val="43137"/>
                  </a:srgbClr>
                </a:outerShdw>
              </a:effectLst>
            </a:rPr>
            <a:t> effluents</a:t>
          </a:r>
          <a:r>
            <a:rPr lang="fr-FR" sz="1200" kern="1200" dirty="0"/>
            <a:t>:</a:t>
          </a:r>
        </a:p>
        <a:p>
          <a:pPr marL="0" lvl="0" indent="0" algn="l" defTabSz="533400">
            <a:lnSpc>
              <a:spcPct val="90000"/>
            </a:lnSpc>
            <a:spcBef>
              <a:spcPct val="0"/>
            </a:spcBef>
            <a:spcAft>
              <a:spcPct val="35000"/>
            </a:spcAft>
            <a:buNone/>
          </a:pPr>
          <a:r>
            <a:rPr lang="en-US" sz="1200" b="0" i="1" kern="1200" noProof="0" dirty="0"/>
            <a:t>Very </a:t>
          </a:r>
          <a:r>
            <a:rPr lang="en-US" sz="1200" b="0" i="1" kern="1200" dirty="0"/>
            <a:t>low temperatures (30°C) : </a:t>
          </a:r>
          <a:r>
            <a:rPr lang="en-US" sz="1200" kern="1200" dirty="0"/>
            <a:t>Residential wastewater </a:t>
          </a:r>
        </a:p>
        <a:p>
          <a:pPr marL="0" lvl="0" indent="0" algn="l" defTabSz="533400">
            <a:lnSpc>
              <a:spcPct val="90000"/>
            </a:lnSpc>
            <a:spcBef>
              <a:spcPct val="0"/>
            </a:spcBef>
            <a:spcAft>
              <a:spcPct val="35000"/>
            </a:spcAft>
            <a:buNone/>
          </a:pPr>
          <a:r>
            <a:rPr lang="en-US" sz="1200" i="1" kern="1200" dirty="0"/>
            <a:t>Low temperatures ( 30 to 60°C) : </a:t>
          </a:r>
          <a:r>
            <a:rPr lang="en-US" sz="1200" kern="1200" dirty="0"/>
            <a:t>Cooling water (air compressors, inductance furnace) and washing</a:t>
          </a:r>
        </a:p>
        <a:p>
          <a:pPr marL="0" lvl="0" indent="0" algn="l" defTabSz="533400">
            <a:lnSpc>
              <a:spcPct val="90000"/>
            </a:lnSpc>
            <a:spcBef>
              <a:spcPct val="0"/>
            </a:spcBef>
            <a:spcAft>
              <a:spcPct val="35000"/>
            </a:spcAft>
            <a:buNone/>
          </a:pPr>
          <a:r>
            <a:rPr lang="en-US" sz="1200" i="1" kern="1200" dirty="0"/>
            <a:t>Medium temperatures (70 to 100°C): </a:t>
          </a:r>
          <a:r>
            <a:rPr lang="en-US" sz="1200" kern="1200" dirty="0"/>
            <a:t>Cooling water (rooms at high temperature, foundry </a:t>
          </a:r>
          <a:r>
            <a:rPr lang="en-US" sz="1200" kern="1200" dirty="0" err="1"/>
            <a:t>mould</a:t>
          </a:r>
          <a:r>
            <a:rPr lang="en-US" sz="1200" kern="1200" dirty="0"/>
            <a:t>, </a:t>
          </a:r>
          <a:r>
            <a:rPr lang="en-US" sz="1200" kern="1200" dirty="0" err="1"/>
            <a:t>etc</a:t>
          </a:r>
          <a:r>
            <a:rPr lang="en-US" sz="1200" kern="1200" dirty="0"/>
            <a:t>)</a:t>
          </a:r>
        </a:p>
        <a:p>
          <a:pPr marL="0" lvl="0" indent="0" algn="l" defTabSz="533400">
            <a:lnSpc>
              <a:spcPct val="90000"/>
            </a:lnSpc>
            <a:spcBef>
              <a:spcPct val="0"/>
            </a:spcBef>
            <a:spcAft>
              <a:spcPct val="35000"/>
            </a:spcAft>
            <a:buNone/>
          </a:pPr>
          <a:r>
            <a:rPr lang="fr-FR" sz="1200" i="1" kern="1200" dirty="0"/>
            <a:t>High </a:t>
          </a:r>
          <a:r>
            <a:rPr lang="en-US" sz="1200" i="1" kern="1200" noProof="0" dirty="0"/>
            <a:t>temperature (100 to 130°C): </a:t>
          </a:r>
          <a:r>
            <a:rPr lang="en-US" sz="1200" i="0" kern="1200" noProof="0" dirty="0"/>
            <a:t>Purges of boilers, steam condensate, </a:t>
          </a:r>
          <a:r>
            <a:rPr lang="en-US" sz="1200" i="0" kern="1200" noProof="0" dirty="0" err="1"/>
            <a:t>etc</a:t>
          </a:r>
          <a:r>
            <a:rPr lang="en-US" sz="1200" i="0" kern="1200" noProof="0" dirty="0"/>
            <a:t>,</a:t>
          </a:r>
          <a:endParaRPr lang="en-US" sz="1100" i="0" kern="1200" noProof="0" dirty="0"/>
        </a:p>
      </dsp:txBody>
      <dsp:txXfrm rot="10800000">
        <a:off x="1185494" y="465"/>
        <a:ext cx="5916353" cy="1682856"/>
      </dsp:txXfrm>
    </dsp:sp>
    <dsp:sp modelId="{4C313318-69C1-4F64-A17F-E2023AD89716}">
      <dsp:nvSpPr>
        <dsp:cNvPr id="0" name=""/>
        <dsp:cNvSpPr/>
      </dsp:nvSpPr>
      <dsp:spPr>
        <a:xfrm>
          <a:off x="419124" y="501158"/>
          <a:ext cx="682400" cy="682400"/>
        </a:xfrm>
        <a:prstGeom prst="ellipse">
          <a:avLst/>
        </a:prstGeom>
        <a:blipFill>
          <a:blip xmlns:r="http://schemas.openxmlformats.org/officeDocument/2006/relationships" r:embed="rId1"/>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B9C0BB-D3C0-46F6-933E-D97C2A65A33E}">
      <dsp:nvSpPr>
        <dsp:cNvPr id="0" name=""/>
        <dsp:cNvSpPr/>
      </dsp:nvSpPr>
      <dsp:spPr>
        <a:xfrm rot="10800000">
          <a:off x="698634" y="1907858"/>
          <a:ext cx="6415561" cy="1432524"/>
        </a:xfrm>
        <a:prstGeom prst="homePlate">
          <a:avLst/>
        </a:prstGeom>
        <a:solidFill>
          <a:srgbClr val="42AEB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1012" tIns="45720" rIns="85344" bIns="45720" numCol="1" spcCol="1270" anchor="ctr" anchorCtr="0">
          <a:noAutofit/>
        </a:bodyPr>
        <a:lstStyle/>
        <a:p>
          <a:pPr marL="0" lvl="0" indent="0" algn="l" defTabSz="533400">
            <a:lnSpc>
              <a:spcPct val="90000"/>
            </a:lnSpc>
            <a:spcBef>
              <a:spcPct val="0"/>
            </a:spcBef>
            <a:spcAft>
              <a:spcPct val="35000"/>
            </a:spcAft>
            <a:buNone/>
          </a:pPr>
          <a:r>
            <a:rPr lang="en-US" sz="1200" b="1" kern="1200" noProof="0" dirty="0">
              <a:effectLst>
                <a:outerShdw blurRad="38100" dist="38100" dir="2700000" algn="tl">
                  <a:srgbClr val="000000">
                    <a:alpha val="43137"/>
                  </a:srgbClr>
                </a:outerShdw>
              </a:effectLst>
            </a:rPr>
            <a:t>Gas discharges:</a:t>
          </a:r>
        </a:p>
        <a:p>
          <a:pPr marL="0" lvl="0" indent="0" algn="l" defTabSz="533400">
            <a:lnSpc>
              <a:spcPct val="90000"/>
            </a:lnSpc>
            <a:spcBef>
              <a:spcPct val="0"/>
            </a:spcBef>
            <a:spcAft>
              <a:spcPct val="35000"/>
            </a:spcAft>
            <a:buNone/>
          </a:pPr>
          <a:r>
            <a:rPr lang="en-US" sz="1200" i="1" kern="1200" noProof="0" dirty="0"/>
            <a:t>Very </a:t>
          </a:r>
          <a:r>
            <a:rPr lang="en-US" sz="1200" i="1" kern="1200" dirty="0"/>
            <a:t>low temperatures (30°C) : </a:t>
          </a:r>
          <a:r>
            <a:rPr lang="en-US" sz="1200" i="0" kern="1200" noProof="0" dirty="0"/>
            <a:t>Air conditioning </a:t>
          </a:r>
        </a:p>
        <a:p>
          <a:pPr marL="0" lvl="0" indent="0" algn="l" defTabSz="533400">
            <a:lnSpc>
              <a:spcPct val="90000"/>
            </a:lnSpc>
            <a:spcBef>
              <a:spcPct val="0"/>
            </a:spcBef>
            <a:spcAft>
              <a:spcPct val="35000"/>
            </a:spcAft>
            <a:buNone/>
          </a:pPr>
          <a:r>
            <a:rPr lang="en-US" sz="1200" i="1" kern="1200" dirty="0"/>
            <a:t>Low temperatures ( 30 to 60°C) : </a:t>
          </a:r>
          <a:r>
            <a:rPr lang="en-US" sz="1200" i="0" kern="1200" dirty="0"/>
            <a:t>hot air of: dryer, compressor and room’s cooling</a:t>
          </a:r>
        </a:p>
        <a:p>
          <a:pPr marL="0" lvl="0" indent="0" algn="l" defTabSz="533400">
            <a:lnSpc>
              <a:spcPct val="90000"/>
            </a:lnSpc>
            <a:spcBef>
              <a:spcPct val="0"/>
            </a:spcBef>
            <a:spcAft>
              <a:spcPct val="35000"/>
            </a:spcAft>
            <a:buNone/>
          </a:pPr>
          <a:r>
            <a:rPr lang="en-US" sz="1200" i="1" kern="1200" dirty="0"/>
            <a:t>Medium temperatures (70 to 100°C): </a:t>
          </a:r>
          <a:r>
            <a:rPr lang="en-US" sz="1200" i="0" kern="1200" dirty="0"/>
            <a:t>Condensation</a:t>
          </a:r>
        </a:p>
        <a:p>
          <a:pPr marL="0" lvl="0" indent="0" algn="l" defTabSz="533400">
            <a:lnSpc>
              <a:spcPct val="90000"/>
            </a:lnSpc>
            <a:spcBef>
              <a:spcPct val="0"/>
            </a:spcBef>
            <a:spcAft>
              <a:spcPct val="35000"/>
            </a:spcAft>
            <a:buNone/>
          </a:pPr>
          <a:r>
            <a:rPr lang="fr-FR" sz="1200" i="1" kern="1200" dirty="0"/>
            <a:t>High </a:t>
          </a:r>
          <a:r>
            <a:rPr lang="en-US" sz="1200" i="1" kern="1200" noProof="0" dirty="0"/>
            <a:t>temperature (100 to 130°C): Process steam</a:t>
          </a:r>
          <a:endParaRPr lang="fr-FR" sz="1200" kern="1200" dirty="0"/>
        </a:p>
      </dsp:txBody>
      <dsp:txXfrm rot="10800000">
        <a:off x="1056765" y="1907858"/>
        <a:ext cx="6057430" cy="1432524"/>
      </dsp:txXfrm>
    </dsp:sp>
    <dsp:sp modelId="{C93529E0-CB1B-4E9D-926C-D24AFE1BD24F}">
      <dsp:nvSpPr>
        <dsp:cNvPr id="0" name=""/>
        <dsp:cNvSpPr/>
      </dsp:nvSpPr>
      <dsp:spPr>
        <a:xfrm>
          <a:off x="489459" y="2282920"/>
          <a:ext cx="682400" cy="682400"/>
        </a:xfrm>
        <a:prstGeom prst="ellipse">
          <a:avLst/>
        </a:prstGeom>
        <a:blipFill>
          <a:blip xmlns:r="http://schemas.openxmlformats.org/officeDocument/2006/relationships" r:embed="rId2"/>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CFFF8B-355E-465A-8A83-3B8477CE45DE}">
      <dsp:nvSpPr>
        <dsp:cNvPr id="0" name=""/>
        <dsp:cNvSpPr/>
      </dsp:nvSpPr>
      <dsp:spPr>
        <a:xfrm rot="10800000">
          <a:off x="734683" y="3564455"/>
          <a:ext cx="6415509" cy="750641"/>
        </a:xfrm>
        <a:prstGeom prst="homePlate">
          <a:avLst/>
        </a:prstGeom>
        <a:solidFill>
          <a:srgbClr val="97BAB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1012" tIns="45720" rIns="85344" bIns="45720" numCol="1" spcCol="1270" anchor="ctr" anchorCtr="0">
          <a:noAutofit/>
        </a:bodyPr>
        <a:lstStyle/>
        <a:p>
          <a:pPr marL="0" lvl="0" indent="0" algn="l" defTabSz="533400">
            <a:lnSpc>
              <a:spcPct val="90000"/>
            </a:lnSpc>
            <a:spcBef>
              <a:spcPct val="0"/>
            </a:spcBef>
            <a:spcAft>
              <a:spcPct val="35000"/>
            </a:spcAft>
            <a:buNone/>
          </a:pPr>
          <a:r>
            <a:rPr lang="en-US" sz="1200" b="1" kern="1200" noProof="0" dirty="0">
              <a:effectLst>
                <a:outerShdw blurRad="38100" dist="38100" dir="2700000" algn="tl">
                  <a:srgbClr val="000000">
                    <a:alpha val="43137"/>
                  </a:srgbClr>
                </a:outerShdw>
              </a:effectLst>
            </a:rPr>
            <a:t>Diffuse Emissions</a:t>
          </a:r>
        </a:p>
        <a:p>
          <a:pPr marL="0" lvl="0" indent="0" algn="l" defTabSz="533400">
            <a:lnSpc>
              <a:spcPct val="90000"/>
            </a:lnSpc>
            <a:spcBef>
              <a:spcPct val="0"/>
            </a:spcBef>
            <a:spcAft>
              <a:spcPct val="35000"/>
            </a:spcAft>
            <a:buNone/>
          </a:pPr>
          <a:r>
            <a:rPr lang="en-US" sz="1200" kern="1200" dirty="0"/>
            <a:t>Insulation defects of pipes, walls and openings not closed</a:t>
          </a:r>
          <a:r>
            <a:rPr lang="es-ES" sz="1200" kern="1200" dirty="0"/>
            <a:t>.</a:t>
          </a:r>
          <a:endParaRPr lang="fr-FR" sz="1200" kern="1200" dirty="0"/>
        </a:p>
      </dsp:txBody>
      <dsp:txXfrm rot="10800000">
        <a:off x="922343" y="3564455"/>
        <a:ext cx="6227849" cy="750641"/>
      </dsp:txXfrm>
    </dsp:sp>
    <dsp:sp modelId="{7D33B951-C1E2-4361-AACE-7DDA850C147D}">
      <dsp:nvSpPr>
        <dsp:cNvPr id="0" name=""/>
        <dsp:cNvSpPr/>
      </dsp:nvSpPr>
      <dsp:spPr>
        <a:xfrm>
          <a:off x="489459" y="3598576"/>
          <a:ext cx="682400" cy="682400"/>
        </a:xfrm>
        <a:prstGeom prst="ellipse">
          <a:avLst/>
        </a:prstGeom>
        <a:blipFill>
          <a:blip xmlns:r="http://schemas.openxmlformats.org/officeDocument/2006/relationships" r:embed="rId3"/>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0.5367</cdr:x>
      <cdr:y>0.35551</cdr:y>
    </cdr:from>
    <cdr:to>
      <cdr:x>0.5518</cdr:x>
      <cdr:y>0.59894</cdr:y>
    </cdr:to>
    <cdr:sp macro="" textlink="">
      <cdr:nvSpPr>
        <cdr:cNvPr id="2" name="Double flèche verticale 1"/>
        <cdr:cNvSpPr/>
      </cdr:nvSpPr>
      <cdr:spPr>
        <a:xfrm xmlns:a="http://schemas.openxmlformats.org/drawingml/2006/main">
          <a:off x="4738874" y="1224136"/>
          <a:ext cx="133350" cy="838200"/>
        </a:xfrm>
        <a:prstGeom xmlns:a="http://schemas.openxmlformats.org/drawingml/2006/main" prst="upDownArrow">
          <a:avLst/>
        </a:prstGeom>
        <a:noFill xmlns:a="http://schemas.openxmlformats.org/drawingml/2006/main"/>
        <a:ln xmlns:a="http://schemas.openxmlformats.org/drawingml/2006/main">
          <a:solidFill>
            <a:srgbClr val="FFC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lang="fr-FR" sz="1100"/>
        </a:p>
      </cdr:txBody>
    </cdr:sp>
  </cdr:relSizeAnchor>
  <cdr:relSizeAnchor xmlns:cdr="http://schemas.openxmlformats.org/drawingml/2006/chartDrawing">
    <cdr:from>
      <cdr:x>0.56116</cdr:x>
      <cdr:y>0.46008</cdr:y>
    </cdr:from>
    <cdr:to>
      <cdr:x>0.73242</cdr:x>
      <cdr:y>0.54306</cdr:y>
    </cdr:to>
    <cdr:sp macro="" textlink="">
      <cdr:nvSpPr>
        <cdr:cNvPr id="3" name="ZoneTexte 5"/>
        <cdr:cNvSpPr txBox="1"/>
      </cdr:nvSpPr>
      <cdr:spPr>
        <a:xfrm xmlns:a="http://schemas.openxmlformats.org/drawingml/2006/main">
          <a:off x="4954860" y="1584188"/>
          <a:ext cx="1512171" cy="285724"/>
        </a:xfrm>
        <a:prstGeom xmlns:a="http://schemas.openxmlformats.org/drawingml/2006/main" prst="rect">
          <a:avLst/>
        </a:prstGeom>
        <a:solidFill xmlns:a="http://schemas.openxmlformats.org/drawingml/2006/main">
          <a:schemeClr val="lt1"/>
        </a:solidFill>
        <a:ln xmlns:a="http://schemas.openxmlformats.org/drawingml/2006/main" w="9525" cmpd="sng">
          <a:solidFill>
            <a:srgbClr val="FFC000"/>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100" dirty="0">
              <a:ln>
                <a:noFill/>
              </a:ln>
            </a:rPr>
            <a:t>Energy</a:t>
          </a:r>
          <a:r>
            <a:rPr lang="fr-FR" sz="1100" baseline="0" dirty="0">
              <a:ln>
                <a:noFill/>
              </a:ln>
            </a:rPr>
            <a:t> conservation</a:t>
          </a:r>
          <a:endParaRPr lang="fr-FR" sz="1100" dirty="0">
            <a:ln>
              <a:noFill/>
            </a:ln>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CFC5FB-F97A-4E37-8AF7-0D822AFB9E15}" type="datetimeFigureOut">
              <a:rPr lang="de-DE" smtClean="0"/>
              <a:t>31.07.2019</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238008-0C65-4154-8D74-9AE6A9C91C4D}" type="slidenum">
              <a:rPr lang="de-DE" smtClean="0"/>
              <a:t>‹Nº›</a:t>
            </a:fld>
            <a:endParaRPr lang="de-DE"/>
          </a:p>
        </p:txBody>
      </p:sp>
    </p:spTree>
    <p:extLst>
      <p:ext uri="{BB962C8B-B14F-4D97-AF65-F5344CB8AC3E}">
        <p14:creationId xmlns:p14="http://schemas.microsoft.com/office/powerpoint/2010/main" val="177329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24743" y="1916831"/>
            <a:ext cx="8495708" cy="910952"/>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Datumsplatzhalter 3"/>
          <p:cNvSpPr>
            <a:spLocks noGrp="1"/>
          </p:cNvSpPr>
          <p:nvPr>
            <p:ph type="dt" sz="half" idx="10"/>
          </p:nvPr>
        </p:nvSpPr>
        <p:spPr/>
        <p:txBody>
          <a:bodyPr/>
          <a:lstStyle/>
          <a:p>
            <a:fld id="{DCECC0AA-313D-465B-B385-BC881AD61D3E}" type="datetime1">
              <a:rPr lang="de-DE" smtClean="0"/>
              <a:t>31.07.2019</a:t>
            </a:fld>
            <a:endParaRPr lang="de-DE"/>
          </a:p>
        </p:txBody>
      </p:sp>
      <p:sp>
        <p:nvSpPr>
          <p:cNvPr id="5" name="Fußzeilenplatzhalter 4"/>
          <p:cNvSpPr>
            <a:spLocks noGrp="1"/>
          </p:cNvSpPr>
          <p:nvPr>
            <p:ph type="ftr" sz="quarter" idx="11"/>
          </p:nvPr>
        </p:nvSpPr>
        <p:spPr/>
        <p:txBody>
          <a:bodyPr/>
          <a:lstStyle/>
          <a:p>
            <a:r>
              <a:rPr lang="en-US"/>
              <a:t>Use the menu "insert" to edit your footer line here</a:t>
            </a:r>
            <a:endParaRPr lang="de-DE"/>
          </a:p>
        </p:txBody>
      </p:sp>
      <p:sp>
        <p:nvSpPr>
          <p:cNvPr id="6" name="Foliennummernplatzhalter 5"/>
          <p:cNvSpPr>
            <a:spLocks noGrp="1"/>
          </p:cNvSpPr>
          <p:nvPr>
            <p:ph type="sldNum" sz="quarter" idx="12"/>
          </p:nvPr>
        </p:nvSpPr>
        <p:spPr/>
        <p:txBody>
          <a:bodyPr/>
          <a:lstStyle/>
          <a:p>
            <a:fld id="{78B3FE12-62BD-41F9-8F3F-A0956C733398}" type="slidenum">
              <a:rPr lang="de-DE" smtClean="0"/>
              <a:t>‹Nº›</a:t>
            </a:fld>
            <a:endParaRPr lang="de-DE"/>
          </a:p>
        </p:txBody>
      </p:sp>
      <p:sp>
        <p:nvSpPr>
          <p:cNvPr id="7" name="Titel 1"/>
          <p:cNvSpPr>
            <a:spLocks noGrp="1"/>
          </p:cNvSpPr>
          <p:nvPr>
            <p:ph type="title"/>
          </p:nvPr>
        </p:nvSpPr>
        <p:spPr>
          <a:xfrm>
            <a:off x="370136" y="274638"/>
            <a:ext cx="8403728" cy="490066"/>
          </a:xfrm>
        </p:spPr>
        <p:txBody>
          <a:bodyPr/>
          <a:lstStyle/>
          <a:p>
            <a:r>
              <a:rPr lang="de-DE" dirty="0"/>
              <a:t>Titelmasterformat durch Klicken bearbeiten</a:t>
            </a:r>
          </a:p>
        </p:txBody>
      </p:sp>
    </p:spTree>
    <p:extLst>
      <p:ext uri="{BB962C8B-B14F-4D97-AF65-F5344CB8AC3E}">
        <p14:creationId xmlns:p14="http://schemas.microsoft.com/office/powerpoint/2010/main" val="388928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AD89F54C-3E7E-4989-98A7-B6C9C3644CA5}" type="datetime1">
              <a:rPr lang="de-DE" smtClean="0"/>
              <a:t>31.07.2019</a:t>
            </a:fld>
            <a:endParaRPr lang="de-DE"/>
          </a:p>
        </p:txBody>
      </p:sp>
      <p:sp>
        <p:nvSpPr>
          <p:cNvPr id="6" name="Fußzeilenplatzhalter 5"/>
          <p:cNvSpPr>
            <a:spLocks noGrp="1"/>
          </p:cNvSpPr>
          <p:nvPr>
            <p:ph type="ftr" sz="quarter" idx="11"/>
          </p:nvPr>
        </p:nvSpPr>
        <p:spPr/>
        <p:txBody>
          <a:bodyPr/>
          <a:lstStyle/>
          <a:p>
            <a:r>
              <a:rPr lang="en-US"/>
              <a:t>Use the menu "insert" to edit your footer line here</a:t>
            </a:r>
            <a:endParaRPr lang="de-DE"/>
          </a:p>
        </p:txBody>
      </p:sp>
      <p:sp>
        <p:nvSpPr>
          <p:cNvPr id="7" name="Foliennummernplatzhalter 6"/>
          <p:cNvSpPr>
            <a:spLocks noGrp="1"/>
          </p:cNvSpPr>
          <p:nvPr>
            <p:ph type="sldNum" sz="quarter" idx="12"/>
          </p:nvPr>
        </p:nvSpPr>
        <p:spPr/>
        <p:txBody>
          <a:bodyPr/>
          <a:lstStyle/>
          <a:p>
            <a:fld id="{78B3FE12-62BD-41F9-8F3F-A0956C733398}" type="slidenum">
              <a:rPr lang="de-DE" smtClean="0"/>
              <a:t>‹Nº›</a:t>
            </a:fld>
            <a:endParaRPr lang="de-DE"/>
          </a:p>
        </p:txBody>
      </p:sp>
    </p:spTree>
    <p:extLst>
      <p:ext uri="{BB962C8B-B14F-4D97-AF65-F5344CB8AC3E}">
        <p14:creationId xmlns:p14="http://schemas.microsoft.com/office/powerpoint/2010/main" val="769919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D7B45DD-13F8-4B3C-B9D2-6AF40203AC01}" type="datetime1">
              <a:rPr lang="de-DE" smtClean="0"/>
              <a:t>31.07.2019</a:t>
            </a:fld>
            <a:endParaRPr lang="de-DE"/>
          </a:p>
        </p:txBody>
      </p:sp>
      <p:sp>
        <p:nvSpPr>
          <p:cNvPr id="5" name="Fußzeilenplatzhalter 4"/>
          <p:cNvSpPr>
            <a:spLocks noGrp="1"/>
          </p:cNvSpPr>
          <p:nvPr>
            <p:ph type="ftr" sz="quarter" idx="11"/>
          </p:nvPr>
        </p:nvSpPr>
        <p:spPr/>
        <p:txBody>
          <a:bodyPr/>
          <a:lstStyle/>
          <a:p>
            <a:r>
              <a:rPr lang="en-US"/>
              <a:t>Use the menu "insert" to edit your footer line here</a:t>
            </a:r>
            <a:endParaRPr lang="de-DE"/>
          </a:p>
        </p:txBody>
      </p:sp>
      <p:sp>
        <p:nvSpPr>
          <p:cNvPr id="6" name="Foliennummernplatzhalter 5"/>
          <p:cNvSpPr>
            <a:spLocks noGrp="1"/>
          </p:cNvSpPr>
          <p:nvPr>
            <p:ph type="sldNum" sz="quarter" idx="12"/>
          </p:nvPr>
        </p:nvSpPr>
        <p:spPr/>
        <p:txBody>
          <a:bodyPr/>
          <a:lstStyle/>
          <a:p>
            <a:fld id="{78B3FE12-62BD-41F9-8F3F-A0956C733398}" type="slidenum">
              <a:rPr lang="de-DE" smtClean="0"/>
              <a:t>‹Nº›</a:t>
            </a:fld>
            <a:endParaRPr lang="de-DE"/>
          </a:p>
        </p:txBody>
      </p:sp>
    </p:spTree>
    <p:extLst>
      <p:ext uri="{BB962C8B-B14F-4D97-AF65-F5344CB8AC3E}">
        <p14:creationId xmlns:p14="http://schemas.microsoft.com/office/powerpoint/2010/main" val="3683512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1CA0605-D329-40CE-B597-340852337C23}" type="datetime1">
              <a:rPr lang="de-DE" smtClean="0"/>
              <a:t>31.07.2019</a:t>
            </a:fld>
            <a:endParaRPr lang="de-DE"/>
          </a:p>
        </p:txBody>
      </p:sp>
      <p:sp>
        <p:nvSpPr>
          <p:cNvPr id="5" name="Fußzeilenplatzhalter 4"/>
          <p:cNvSpPr>
            <a:spLocks noGrp="1"/>
          </p:cNvSpPr>
          <p:nvPr>
            <p:ph type="ftr" sz="quarter" idx="11"/>
          </p:nvPr>
        </p:nvSpPr>
        <p:spPr/>
        <p:txBody>
          <a:bodyPr/>
          <a:lstStyle/>
          <a:p>
            <a:r>
              <a:rPr lang="en-US"/>
              <a:t>Use the menu "insert" to edit your footer line here</a:t>
            </a:r>
            <a:endParaRPr lang="de-DE"/>
          </a:p>
        </p:txBody>
      </p:sp>
      <p:sp>
        <p:nvSpPr>
          <p:cNvPr id="6" name="Foliennummernplatzhalter 5"/>
          <p:cNvSpPr>
            <a:spLocks noGrp="1"/>
          </p:cNvSpPr>
          <p:nvPr>
            <p:ph type="sldNum" sz="quarter" idx="12"/>
          </p:nvPr>
        </p:nvSpPr>
        <p:spPr/>
        <p:txBody>
          <a:bodyPr/>
          <a:lstStyle/>
          <a:p>
            <a:fld id="{78B3FE12-62BD-41F9-8F3F-A0956C733398}" type="slidenum">
              <a:rPr lang="de-DE" smtClean="0"/>
              <a:t>‹Nº›</a:t>
            </a:fld>
            <a:endParaRPr lang="de-DE"/>
          </a:p>
        </p:txBody>
      </p:sp>
    </p:spTree>
    <p:extLst>
      <p:ext uri="{BB962C8B-B14F-4D97-AF65-F5344CB8AC3E}">
        <p14:creationId xmlns:p14="http://schemas.microsoft.com/office/powerpoint/2010/main" val="1325290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70136" y="274638"/>
            <a:ext cx="8403728" cy="490066"/>
          </a:xfrm>
        </p:spPr>
        <p:txBody>
          <a:bodyPr/>
          <a:lstStyle/>
          <a:p>
            <a:r>
              <a:rPr lang="de-DE" dirty="0"/>
              <a:t>Titelmasterformat durch Klicken bearbeiten</a:t>
            </a:r>
          </a:p>
        </p:txBody>
      </p:sp>
      <p:sp>
        <p:nvSpPr>
          <p:cNvPr id="3" name="Inhaltsplatzhalter 2"/>
          <p:cNvSpPr>
            <a:spLocks noGrp="1"/>
          </p:cNvSpPr>
          <p:nvPr>
            <p:ph idx="1"/>
          </p:nvPr>
        </p:nvSpPr>
        <p:spPr/>
        <p:txBody>
          <a:bodyPr/>
          <a:lstStyle>
            <a:lvl1pPr>
              <a:defRPr sz="1900" b="1"/>
            </a:lvl1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p:txBody>
          <a:bodyPr/>
          <a:lstStyle/>
          <a:p>
            <a:fld id="{AA8E5087-61B5-49F9-A7BA-21236901373C}" type="datetime1">
              <a:rPr lang="de-DE" smtClean="0"/>
              <a:t>31.07.2019</a:t>
            </a:fld>
            <a:endParaRPr lang="de-DE"/>
          </a:p>
        </p:txBody>
      </p:sp>
      <p:sp>
        <p:nvSpPr>
          <p:cNvPr id="5" name="Fußzeilenplatzhalter 4"/>
          <p:cNvSpPr>
            <a:spLocks noGrp="1"/>
          </p:cNvSpPr>
          <p:nvPr>
            <p:ph type="ftr" sz="quarter" idx="11"/>
          </p:nvPr>
        </p:nvSpPr>
        <p:spPr/>
        <p:txBody>
          <a:bodyPr/>
          <a:lstStyle/>
          <a:p>
            <a:r>
              <a:rPr lang="en-US"/>
              <a:t>Use the menu "insert" to edit your footer line here</a:t>
            </a:r>
            <a:endParaRPr lang="de-DE"/>
          </a:p>
        </p:txBody>
      </p:sp>
      <p:sp>
        <p:nvSpPr>
          <p:cNvPr id="6" name="Foliennummernplatzhalter 5"/>
          <p:cNvSpPr>
            <a:spLocks noGrp="1"/>
          </p:cNvSpPr>
          <p:nvPr>
            <p:ph type="sldNum" sz="quarter" idx="12"/>
          </p:nvPr>
        </p:nvSpPr>
        <p:spPr/>
        <p:txBody>
          <a:bodyPr/>
          <a:lstStyle/>
          <a:p>
            <a:fld id="{78B3FE12-62BD-41F9-8F3F-A0956C733398}" type="slidenum">
              <a:rPr lang="de-DE" smtClean="0"/>
              <a:t>‹Nº›</a:t>
            </a:fld>
            <a:endParaRPr lang="de-DE"/>
          </a:p>
        </p:txBody>
      </p:sp>
      <p:sp>
        <p:nvSpPr>
          <p:cNvPr id="8" name="Untertitel 2"/>
          <p:cNvSpPr>
            <a:spLocks noGrp="1"/>
          </p:cNvSpPr>
          <p:nvPr>
            <p:ph type="subTitle" idx="13"/>
          </p:nvPr>
        </p:nvSpPr>
        <p:spPr>
          <a:xfrm>
            <a:off x="370136" y="764704"/>
            <a:ext cx="8402400" cy="288032"/>
          </a:xfrm>
          <a:noFill/>
        </p:spPr>
        <p:txBody>
          <a:bodyPr vert="horz" lIns="91440" tIns="45720" rIns="91440" bIns="45720" rtlCol="0" anchor="ctr">
            <a:noAutofit/>
          </a:bodyPr>
          <a:lstStyle>
            <a:lvl1pPr>
              <a:defRPr lang="de-DE" sz="1300" b="0" dirty="0">
                <a:solidFill>
                  <a:schemeClr val="accent1"/>
                </a:solidFill>
                <a:latin typeface="+mj-lt"/>
                <a:ea typeface="+mj-ea"/>
                <a:cs typeface="+mj-cs"/>
              </a:defRPr>
            </a:lvl1pPr>
          </a:lstStyle>
          <a:p>
            <a:pPr lvl="0">
              <a:spcBef>
                <a:spcPct val="0"/>
              </a:spcBef>
            </a:pPr>
            <a:r>
              <a:rPr lang="de-DE" dirty="0"/>
              <a:t>Formatvorlage des Untertitelmasters durch Klicken bearbeiten</a:t>
            </a:r>
          </a:p>
        </p:txBody>
      </p:sp>
    </p:spTree>
    <p:extLst>
      <p:ext uri="{BB962C8B-B14F-4D97-AF65-F5344CB8AC3E}">
        <p14:creationId xmlns:p14="http://schemas.microsoft.com/office/powerpoint/2010/main" val="2783182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72F3569E-1AB3-425D-A423-8607CE5919E3}" type="datetime1">
              <a:rPr lang="de-DE" smtClean="0"/>
              <a:t>31.07.2019</a:t>
            </a:fld>
            <a:endParaRPr lang="de-DE"/>
          </a:p>
        </p:txBody>
      </p:sp>
      <p:sp>
        <p:nvSpPr>
          <p:cNvPr id="5" name="Fußzeilenplatzhalter 4"/>
          <p:cNvSpPr>
            <a:spLocks noGrp="1"/>
          </p:cNvSpPr>
          <p:nvPr>
            <p:ph type="ftr" sz="quarter" idx="11"/>
          </p:nvPr>
        </p:nvSpPr>
        <p:spPr/>
        <p:txBody>
          <a:bodyPr/>
          <a:lstStyle/>
          <a:p>
            <a:r>
              <a:rPr lang="en-US"/>
              <a:t>Use the menu "insert" to edit your footer line here</a:t>
            </a:r>
            <a:endParaRPr lang="de-DE"/>
          </a:p>
        </p:txBody>
      </p:sp>
      <p:sp>
        <p:nvSpPr>
          <p:cNvPr id="6" name="Foliennummernplatzhalter 5"/>
          <p:cNvSpPr>
            <a:spLocks noGrp="1"/>
          </p:cNvSpPr>
          <p:nvPr>
            <p:ph type="sldNum" sz="quarter" idx="12"/>
          </p:nvPr>
        </p:nvSpPr>
        <p:spPr/>
        <p:txBody>
          <a:bodyPr/>
          <a:lstStyle/>
          <a:p>
            <a:fld id="{78B3FE12-62BD-41F9-8F3F-A0956C733398}" type="slidenum">
              <a:rPr lang="de-DE" smtClean="0"/>
              <a:t>‹Nº›</a:t>
            </a:fld>
            <a:endParaRPr lang="de-DE"/>
          </a:p>
        </p:txBody>
      </p:sp>
      <p:sp>
        <p:nvSpPr>
          <p:cNvPr id="7" name="Titel 1"/>
          <p:cNvSpPr>
            <a:spLocks noGrp="1"/>
          </p:cNvSpPr>
          <p:nvPr>
            <p:ph type="title"/>
          </p:nvPr>
        </p:nvSpPr>
        <p:spPr>
          <a:xfrm>
            <a:off x="370136" y="4406900"/>
            <a:ext cx="8403728" cy="490066"/>
          </a:xfrm>
        </p:spPr>
        <p:txBody>
          <a:bodyPr/>
          <a:lstStyle/>
          <a:p>
            <a:r>
              <a:rPr lang="de-DE" dirty="0"/>
              <a:t>Titelmasterformat durch Klicken bearbeiten</a:t>
            </a:r>
          </a:p>
        </p:txBody>
      </p:sp>
    </p:spTree>
    <p:extLst>
      <p:ext uri="{BB962C8B-B14F-4D97-AF65-F5344CB8AC3E}">
        <p14:creationId xmlns:p14="http://schemas.microsoft.com/office/powerpoint/2010/main" val="2605745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370136" y="274638"/>
            <a:ext cx="8403728" cy="490066"/>
          </a:xfrm>
        </p:spPr>
        <p:txBody>
          <a:bodyPr/>
          <a:lstStyle/>
          <a:p>
            <a:r>
              <a:rPr lang="de-DE" dirty="0"/>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000" b="1"/>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4648200" y="1600200"/>
            <a:ext cx="4038600" cy="4525963"/>
          </a:xfrm>
        </p:spPr>
        <p:txBody>
          <a:bodyPr/>
          <a:lstStyle>
            <a:lvl1pPr>
              <a:defRPr sz="2000" b="1"/>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0"/>
          </p:nvPr>
        </p:nvSpPr>
        <p:spPr/>
        <p:txBody>
          <a:bodyPr/>
          <a:lstStyle/>
          <a:p>
            <a:fld id="{6EB009CB-9D9F-4FBF-9144-05F7F9AA8A17}" type="datetime1">
              <a:rPr lang="de-DE" smtClean="0"/>
              <a:t>31.07.2019</a:t>
            </a:fld>
            <a:endParaRPr lang="de-DE"/>
          </a:p>
        </p:txBody>
      </p:sp>
      <p:sp>
        <p:nvSpPr>
          <p:cNvPr id="6" name="Fußzeilenplatzhalter 5"/>
          <p:cNvSpPr>
            <a:spLocks noGrp="1"/>
          </p:cNvSpPr>
          <p:nvPr>
            <p:ph type="ftr" sz="quarter" idx="11"/>
          </p:nvPr>
        </p:nvSpPr>
        <p:spPr/>
        <p:txBody>
          <a:bodyPr/>
          <a:lstStyle/>
          <a:p>
            <a:r>
              <a:rPr lang="en-US"/>
              <a:t>Use the menu "insert" to edit your footer line here</a:t>
            </a:r>
            <a:endParaRPr lang="de-DE"/>
          </a:p>
        </p:txBody>
      </p:sp>
      <p:sp>
        <p:nvSpPr>
          <p:cNvPr id="7" name="Foliennummernplatzhalter 6"/>
          <p:cNvSpPr>
            <a:spLocks noGrp="1"/>
          </p:cNvSpPr>
          <p:nvPr>
            <p:ph type="sldNum" sz="quarter" idx="12"/>
          </p:nvPr>
        </p:nvSpPr>
        <p:spPr/>
        <p:txBody>
          <a:bodyPr/>
          <a:lstStyle/>
          <a:p>
            <a:fld id="{78B3FE12-62BD-41F9-8F3F-A0956C733398}" type="slidenum">
              <a:rPr lang="de-DE" smtClean="0"/>
              <a:t>‹Nº›</a:t>
            </a:fld>
            <a:endParaRPr lang="de-DE"/>
          </a:p>
        </p:txBody>
      </p:sp>
      <p:sp>
        <p:nvSpPr>
          <p:cNvPr id="8" name="Untertitel 2"/>
          <p:cNvSpPr>
            <a:spLocks noGrp="1"/>
          </p:cNvSpPr>
          <p:nvPr>
            <p:ph type="subTitle" idx="13"/>
          </p:nvPr>
        </p:nvSpPr>
        <p:spPr>
          <a:xfrm>
            <a:off x="370136" y="764704"/>
            <a:ext cx="8402400" cy="288032"/>
          </a:xfrm>
          <a:noFill/>
        </p:spPr>
        <p:txBody>
          <a:bodyPr vert="horz" lIns="91440" tIns="45720" rIns="91440" bIns="45720" rtlCol="0" anchor="ctr">
            <a:noAutofit/>
          </a:bodyPr>
          <a:lstStyle>
            <a:lvl1pPr>
              <a:defRPr lang="de-DE" sz="1300" b="0" dirty="0">
                <a:solidFill>
                  <a:schemeClr val="accent1"/>
                </a:solidFill>
                <a:latin typeface="+mj-lt"/>
                <a:ea typeface="+mj-ea"/>
                <a:cs typeface="+mj-cs"/>
              </a:defRPr>
            </a:lvl1pPr>
          </a:lstStyle>
          <a:p>
            <a:pPr lvl="0">
              <a:spcBef>
                <a:spcPct val="0"/>
              </a:spcBef>
            </a:pPr>
            <a:r>
              <a:rPr lang="de-DE" dirty="0"/>
              <a:t>Formatvorlage des Untertitelmasters durch Klicken bearbeiten</a:t>
            </a:r>
          </a:p>
        </p:txBody>
      </p:sp>
    </p:spTree>
    <p:extLst>
      <p:ext uri="{BB962C8B-B14F-4D97-AF65-F5344CB8AC3E}">
        <p14:creationId xmlns:p14="http://schemas.microsoft.com/office/powerpoint/2010/main" val="3479545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370136" y="274638"/>
            <a:ext cx="8403728" cy="490066"/>
          </a:xfrm>
        </p:spPr>
        <p:txBody>
          <a:bodyPr/>
          <a:lstStyle>
            <a:lvl1pPr>
              <a:defRPr/>
            </a:lvl1pPr>
          </a:lstStyle>
          <a:p>
            <a:r>
              <a:rPr lang="de-DE" dirty="0"/>
              <a:t>Titelmasterformat durch Klicken bearbeiten</a:t>
            </a:r>
          </a:p>
        </p:txBody>
      </p:sp>
      <p:sp>
        <p:nvSpPr>
          <p:cNvPr id="3" name="Textplatzhalter 2"/>
          <p:cNvSpPr>
            <a:spLocks noGrp="1"/>
          </p:cNvSpPr>
          <p:nvPr>
            <p:ph type="body" idx="1"/>
          </p:nvPr>
        </p:nvSpPr>
        <p:spPr>
          <a:xfrm>
            <a:off x="457200" y="1535113"/>
            <a:ext cx="4040188" cy="453727"/>
          </a:xfrm>
          <a:solidFill>
            <a:schemeClr val="accent1"/>
          </a:solidFill>
        </p:spPr>
        <p:txBody>
          <a:bodyPr anchor="ctr">
            <a:norm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p:cNvSpPr>
            <a:spLocks noGrp="1"/>
          </p:cNvSpPr>
          <p:nvPr>
            <p:ph type="body" sz="quarter" idx="3"/>
          </p:nvPr>
        </p:nvSpPr>
        <p:spPr>
          <a:xfrm>
            <a:off x="4645025" y="1535113"/>
            <a:ext cx="4041775" cy="453727"/>
          </a:xfrm>
          <a:solidFill>
            <a:schemeClr val="accent1"/>
          </a:solidFill>
        </p:spPr>
        <p:txBody>
          <a:bodyPr anchor="ctr">
            <a:norm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Datumsplatzhalter 6"/>
          <p:cNvSpPr>
            <a:spLocks noGrp="1"/>
          </p:cNvSpPr>
          <p:nvPr>
            <p:ph type="dt" sz="half" idx="10"/>
          </p:nvPr>
        </p:nvSpPr>
        <p:spPr/>
        <p:txBody>
          <a:bodyPr/>
          <a:lstStyle/>
          <a:p>
            <a:fld id="{D9842855-9BA2-47A4-91E9-CFB943AAF030}" type="datetime1">
              <a:rPr lang="de-DE" smtClean="0"/>
              <a:t>31.07.2019</a:t>
            </a:fld>
            <a:endParaRPr lang="de-DE"/>
          </a:p>
        </p:txBody>
      </p:sp>
      <p:sp>
        <p:nvSpPr>
          <p:cNvPr id="8" name="Fußzeilenplatzhalter 7"/>
          <p:cNvSpPr>
            <a:spLocks noGrp="1"/>
          </p:cNvSpPr>
          <p:nvPr>
            <p:ph type="ftr" sz="quarter" idx="11"/>
          </p:nvPr>
        </p:nvSpPr>
        <p:spPr/>
        <p:txBody>
          <a:bodyPr/>
          <a:lstStyle/>
          <a:p>
            <a:r>
              <a:rPr lang="en-US"/>
              <a:t>Use the menu "insert" to edit your footer line here</a:t>
            </a:r>
            <a:endParaRPr lang="de-DE"/>
          </a:p>
        </p:txBody>
      </p:sp>
      <p:sp>
        <p:nvSpPr>
          <p:cNvPr id="9" name="Foliennummernplatzhalter 8"/>
          <p:cNvSpPr>
            <a:spLocks noGrp="1"/>
          </p:cNvSpPr>
          <p:nvPr>
            <p:ph type="sldNum" sz="quarter" idx="12"/>
          </p:nvPr>
        </p:nvSpPr>
        <p:spPr/>
        <p:txBody>
          <a:bodyPr/>
          <a:lstStyle/>
          <a:p>
            <a:fld id="{78B3FE12-62BD-41F9-8F3F-A0956C733398}" type="slidenum">
              <a:rPr lang="de-DE" smtClean="0"/>
              <a:t>‹Nº›</a:t>
            </a:fld>
            <a:endParaRPr lang="de-DE"/>
          </a:p>
        </p:txBody>
      </p:sp>
      <p:sp>
        <p:nvSpPr>
          <p:cNvPr id="10" name="Untertitel 2"/>
          <p:cNvSpPr>
            <a:spLocks noGrp="1"/>
          </p:cNvSpPr>
          <p:nvPr>
            <p:ph type="subTitle" idx="13"/>
          </p:nvPr>
        </p:nvSpPr>
        <p:spPr>
          <a:xfrm>
            <a:off x="370136" y="764704"/>
            <a:ext cx="8402400" cy="288032"/>
          </a:xfrm>
          <a:noFill/>
        </p:spPr>
        <p:txBody>
          <a:bodyPr vert="horz" lIns="91440" tIns="45720" rIns="91440" bIns="45720" rtlCol="0" anchor="ctr">
            <a:noAutofit/>
          </a:bodyPr>
          <a:lstStyle>
            <a:lvl1pPr>
              <a:defRPr lang="de-DE" sz="1300" b="0" dirty="0">
                <a:solidFill>
                  <a:schemeClr val="accent1"/>
                </a:solidFill>
                <a:latin typeface="+mj-lt"/>
                <a:ea typeface="+mj-ea"/>
                <a:cs typeface="+mj-cs"/>
              </a:defRPr>
            </a:lvl1pPr>
          </a:lstStyle>
          <a:p>
            <a:pPr lvl="0">
              <a:spcBef>
                <a:spcPct val="0"/>
              </a:spcBef>
            </a:pPr>
            <a:r>
              <a:rPr lang="de-DE" dirty="0"/>
              <a:t>Formatvorlage des Untertitelmasters durch Klicken bearbeiten</a:t>
            </a:r>
          </a:p>
        </p:txBody>
      </p:sp>
    </p:spTree>
    <p:extLst>
      <p:ext uri="{BB962C8B-B14F-4D97-AF65-F5344CB8AC3E}">
        <p14:creationId xmlns:p14="http://schemas.microsoft.com/office/powerpoint/2010/main" val="920523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70136" y="274638"/>
            <a:ext cx="8403728" cy="490066"/>
          </a:xfrm>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62D5D9AE-DAFB-4DBC-8C38-71051176CD00}" type="datetime1">
              <a:rPr lang="de-DE" smtClean="0"/>
              <a:t>31.07.2019</a:t>
            </a:fld>
            <a:endParaRPr lang="de-DE"/>
          </a:p>
        </p:txBody>
      </p:sp>
      <p:sp>
        <p:nvSpPr>
          <p:cNvPr id="4" name="Fußzeilenplatzhalter 3"/>
          <p:cNvSpPr>
            <a:spLocks noGrp="1"/>
          </p:cNvSpPr>
          <p:nvPr>
            <p:ph type="ftr" sz="quarter" idx="11"/>
          </p:nvPr>
        </p:nvSpPr>
        <p:spPr/>
        <p:txBody>
          <a:bodyPr/>
          <a:lstStyle/>
          <a:p>
            <a:r>
              <a:rPr lang="en-US"/>
              <a:t>Use the menu "insert" to edit your footer line here</a:t>
            </a:r>
            <a:endParaRPr lang="de-DE"/>
          </a:p>
        </p:txBody>
      </p:sp>
      <p:sp>
        <p:nvSpPr>
          <p:cNvPr id="5" name="Foliennummernplatzhalter 4"/>
          <p:cNvSpPr>
            <a:spLocks noGrp="1"/>
          </p:cNvSpPr>
          <p:nvPr>
            <p:ph type="sldNum" sz="quarter" idx="12"/>
          </p:nvPr>
        </p:nvSpPr>
        <p:spPr/>
        <p:txBody>
          <a:bodyPr/>
          <a:lstStyle/>
          <a:p>
            <a:fld id="{78B3FE12-62BD-41F9-8F3F-A0956C733398}" type="slidenum">
              <a:rPr lang="de-DE" smtClean="0"/>
              <a:t>‹Nº›</a:t>
            </a:fld>
            <a:endParaRPr lang="de-DE"/>
          </a:p>
        </p:txBody>
      </p:sp>
      <p:sp>
        <p:nvSpPr>
          <p:cNvPr id="6" name="Untertitel 2"/>
          <p:cNvSpPr>
            <a:spLocks noGrp="1"/>
          </p:cNvSpPr>
          <p:nvPr>
            <p:ph type="subTitle" idx="13"/>
          </p:nvPr>
        </p:nvSpPr>
        <p:spPr>
          <a:xfrm>
            <a:off x="370136" y="764704"/>
            <a:ext cx="8402400" cy="288032"/>
          </a:xfrm>
          <a:noFill/>
        </p:spPr>
        <p:txBody>
          <a:bodyPr vert="horz" lIns="91440" tIns="45720" rIns="91440" bIns="45720" rtlCol="0" anchor="ctr">
            <a:noAutofit/>
          </a:bodyPr>
          <a:lstStyle>
            <a:lvl1pPr>
              <a:defRPr lang="de-DE" sz="1300" b="0" dirty="0">
                <a:solidFill>
                  <a:schemeClr val="accent1"/>
                </a:solidFill>
                <a:latin typeface="+mj-lt"/>
                <a:ea typeface="+mj-ea"/>
                <a:cs typeface="+mj-cs"/>
              </a:defRPr>
            </a:lvl1pPr>
          </a:lstStyle>
          <a:p>
            <a:pPr lvl="0">
              <a:spcBef>
                <a:spcPct val="0"/>
              </a:spcBef>
            </a:pPr>
            <a:r>
              <a:rPr lang="de-DE" dirty="0"/>
              <a:t>Formatvorlage des Untertitelmasters durch Klicken bearbeiten</a:t>
            </a:r>
          </a:p>
        </p:txBody>
      </p:sp>
    </p:spTree>
    <p:extLst>
      <p:ext uri="{BB962C8B-B14F-4D97-AF65-F5344CB8AC3E}">
        <p14:creationId xmlns:p14="http://schemas.microsoft.com/office/powerpoint/2010/main" val="2551386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DAB42DE-3169-4D64-A66A-B7BF069A5FFB}" type="datetime1">
              <a:rPr lang="de-DE" smtClean="0"/>
              <a:t>31.07.2019</a:t>
            </a:fld>
            <a:endParaRPr lang="de-DE"/>
          </a:p>
        </p:txBody>
      </p:sp>
      <p:sp>
        <p:nvSpPr>
          <p:cNvPr id="3" name="Fußzeilenplatzhalter 2"/>
          <p:cNvSpPr>
            <a:spLocks noGrp="1"/>
          </p:cNvSpPr>
          <p:nvPr>
            <p:ph type="ftr" sz="quarter" idx="11"/>
          </p:nvPr>
        </p:nvSpPr>
        <p:spPr/>
        <p:txBody>
          <a:bodyPr/>
          <a:lstStyle/>
          <a:p>
            <a:r>
              <a:rPr lang="en-US"/>
              <a:t>Use the menu "insert" to edit your footer line here</a:t>
            </a:r>
            <a:endParaRPr lang="de-DE"/>
          </a:p>
        </p:txBody>
      </p:sp>
      <p:sp>
        <p:nvSpPr>
          <p:cNvPr id="4" name="Foliennummernplatzhalter 3"/>
          <p:cNvSpPr>
            <a:spLocks noGrp="1"/>
          </p:cNvSpPr>
          <p:nvPr>
            <p:ph type="sldNum" sz="quarter" idx="12"/>
          </p:nvPr>
        </p:nvSpPr>
        <p:spPr/>
        <p:txBody>
          <a:bodyPr/>
          <a:lstStyle/>
          <a:p>
            <a:fld id="{78B3FE12-62BD-41F9-8F3F-A0956C733398}" type="slidenum">
              <a:rPr lang="de-DE" smtClean="0"/>
              <a:t>‹Nº›</a:t>
            </a:fld>
            <a:endParaRPr lang="de-DE"/>
          </a:p>
        </p:txBody>
      </p:sp>
    </p:spTree>
    <p:extLst>
      <p:ext uri="{BB962C8B-B14F-4D97-AF65-F5344CB8AC3E}">
        <p14:creationId xmlns:p14="http://schemas.microsoft.com/office/powerpoint/2010/main" val="3915237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983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FE8A2239-EF32-4C9A-B1A7-E02CF8532B89}" type="datetime1">
              <a:rPr lang="de-DE" smtClean="0"/>
              <a:t>31.07.2019</a:t>
            </a:fld>
            <a:endParaRPr lang="de-DE"/>
          </a:p>
        </p:txBody>
      </p:sp>
      <p:sp>
        <p:nvSpPr>
          <p:cNvPr id="6" name="Fußzeilenplatzhalter 5"/>
          <p:cNvSpPr>
            <a:spLocks noGrp="1"/>
          </p:cNvSpPr>
          <p:nvPr>
            <p:ph type="ftr" sz="quarter" idx="11"/>
          </p:nvPr>
        </p:nvSpPr>
        <p:spPr/>
        <p:txBody>
          <a:bodyPr/>
          <a:lstStyle/>
          <a:p>
            <a:r>
              <a:rPr lang="en-US"/>
              <a:t>Use the menu "insert" to edit your footer line here</a:t>
            </a:r>
            <a:endParaRPr lang="de-DE"/>
          </a:p>
        </p:txBody>
      </p:sp>
      <p:sp>
        <p:nvSpPr>
          <p:cNvPr id="7" name="Foliennummernplatzhalter 6"/>
          <p:cNvSpPr>
            <a:spLocks noGrp="1"/>
          </p:cNvSpPr>
          <p:nvPr>
            <p:ph type="sldNum" sz="quarter" idx="12"/>
          </p:nvPr>
        </p:nvSpPr>
        <p:spPr/>
        <p:txBody>
          <a:bodyPr/>
          <a:lstStyle/>
          <a:p>
            <a:fld id="{78B3FE12-62BD-41F9-8F3F-A0956C733398}" type="slidenum">
              <a:rPr lang="de-DE" smtClean="0"/>
              <a:t>‹Nº›</a:t>
            </a:fld>
            <a:endParaRPr lang="de-DE"/>
          </a:p>
        </p:txBody>
      </p:sp>
    </p:spTree>
    <p:extLst>
      <p:ext uri="{BB962C8B-B14F-4D97-AF65-F5344CB8AC3E}">
        <p14:creationId xmlns:p14="http://schemas.microsoft.com/office/powerpoint/2010/main" val="256955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70136" y="274638"/>
            <a:ext cx="8403728" cy="490066"/>
          </a:xfrm>
          <a:prstGeom prst="rect">
            <a:avLst/>
          </a:prstGeom>
          <a:solidFill>
            <a:schemeClr val="accent2">
              <a:lumMod val="75000"/>
            </a:schemeClr>
          </a:solidFill>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457200" y="1268760"/>
            <a:ext cx="8229600" cy="4857403"/>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7092279" y="6432776"/>
            <a:ext cx="755803" cy="180040"/>
          </a:xfrm>
          <a:prstGeom prst="rect">
            <a:avLst/>
          </a:prstGeom>
        </p:spPr>
        <p:txBody>
          <a:bodyPr vert="horz" lIns="91440" tIns="45720" rIns="91440" bIns="45720" rtlCol="0" anchor="ctr"/>
          <a:lstStyle>
            <a:lvl1pPr algn="l">
              <a:defRPr sz="800">
                <a:solidFill>
                  <a:schemeClr val="tx1">
                    <a:lumMod val="75000"/>
                    <a:lumOff val="25000"/>
                  </a:schemeClr>
                </a:solidFill>
              </a:defRPr>
            </a:lvl1pPr>
          </a:lstStyle>
          <a:p>
            <a:fld id="{69C8C11C-252D-4E31-B211-61D9BDB45342}" type="datetime1">
              <a:rPr lang="de-DE" smtClean="0"/>
              <a:t>31.07.2019</a:t>
            </a:fld>
            <a:endParaRPr lang="de-DE" dirty="0"/>
          </a:p>
        </p:txBody>
      </p:sp>
      <p:sp>
        <p:nvSpPr>
          <p:cNvPr id="5" name="Fußzeilenplatzhalter 4"/>
          <p:cNvSpPr>
            <a:spLocks noGrp="1"/>
          </p:cNvSpPr>
          <p:nvPr>
            <p:ph type="ftr" sz="quarter" idx="3"/>
          </p:nvPr>
        </p:nvSpPr>
        <p:spPr>
          <a:xfrm>
            <a:off x="1979713" y="6436054"/>
            <a:ext cx="5032240" cy="176761"/>
          </a:xfrm>
          <a:prstGeom prst="rect">
            <a:avLst/>
          </a:prstGeom>
        </p:spPr>
        <p:txBody>
          <a:bodyPr vert="horz" lIns="91440" tIns="45720" rIns="91440" bIns="45720" rtlCol="0" anchor="ctr"/>
          <a:lstStyle>
            <a:lvl1pPr algn="l">
              <a:defRPr sz="800">
                <a:solidFill>
                  <a:schemeClr val="tx1">
                    <a:lumMod val="75000"/>
                    <a:lumOff val="25000"/>
                  </a:schemeClr>
                </a:solidFill>
              </a:defRPr>
            </a:lvl1pPr>
          </a:lstStyle>
          <a:p>
            <a:r>
              <a:rPr lang="en-US" dirty="0"/>
              <a:t>Use the menu "insert" to edit your footer line here</a:t>
            </a:r>
            <a:endParaRPr lang="de-DE" dirty="0"/>
          </a:p>
        </p:txBody>
      </p:sp>
      <p:sp>
        <p:nvSpPr>
          <p:cNvPr id="6" name="Foliennummernplatzhalter 5"/>
          <p:cNvSpPr>
            <a:spLocks noGrp="1"/>
          </p:cNvSpPr>
          <p:nvPr>
            <p:ph type="sldNum" sz="quarter" idx="4"/>
          </p:nvPr>
        </p:nvSpPr>
        <p:spPr>
          <a:xfrm>
            <a:off x="7862597" y="6432776"/>
            <a:ext cx="514400" cy="180040"/>
          </a:xfrm>
          <a:prstGeom prst="rect">
            <a:avLst/>
          </a:prstGeom>
        </p:spPr>
        <p:txBody>
          <a:bodyPr vert="horz" lIns="91440" tIns="45720" rIns="36000" bIns="45720" rtlCol="0" anchor="ctr"/>
          <a:lstStyle>
            <a:lvl1pPr algn="r">
              <a:defRPr sz="800">
                <a:solidFill>
                  <a:schemeClr val="tx1">
                    <a:lumMod val="75000"/>
                    <a:lumOff val="25000"/>
                  </a:schemeClr>
                </a:solidFill>
              </a:defRPr>
            </a:lvl1pPr>
          </a:lstStyle>
          <a:p>
            <a:fld id="{78B3FE12-62BD-41F9-8F3F-A0956C733398}" type="slidenum">
              <a:rPr lang="de-DE" smtClean="0"/>
              <a:pPr/>
              <a:t>‹Nº›</a:t>
            </a:fld>
            <a:endParaRPr lang="de-DE" dirty="0"/>
          </a:p>
        </p:txBody>
      </p:sp>
      <p:pic>
        <p:nvPicPr>
          <p:cNvPr id="10" name="Picture 2" descr="http://www.uniteeurope.org/images/ue/ec.png"/>
          <p:cNvPicPr>
            <a:picLocks noChangeAspect="1" noChangeArrowheads="1"/>
          </p:cNvPicPr>
          <p:nvPr userDrawn="1"/>
        </p:nvPicPr>
        <p:blipFill>
          <a:blip r:embed="rId14"/>
          <a:srcRect l="89568"/>
          <a:stretch>
            <a:fillRect/>
          </a:stretch>
        </p:blipFill>
        <p:spPr bwMode="auto">
          <a:xfrm>
            <a:off x="8372736" y="6332204"/>
            <a:ext cx="462250" cy="337156"/>
          </a:xfrm>
          <a:prstGeom prst="rect">
            <a:avLst/>
          </a:prstGeom>
          <a:noFill/>
        </p:spPr>
      </p:pic>
      <p:sp>
        <p:nvSpPr>
          <p:cNvPr id="11" name="TextBox 17"/>
          <p:cNvSpPr txBox="1"/>
          <p:nvPr userDrawn="1"/>
        </p:nvSpPr>
        <p:spPr>
          <a:xfrm>
            <a:off x="1979712" y="6237312"/>
            <a:ext cx="5032240" cy="193337"/>
          </a:xfrm>
          <a:prstGeom prst="rect">
            <a:avLst/>
          </a:prstGeom>
          <a:noFill/>
        </p:spPr>
        <p:txBody>
          <a:bodyPr wrap="square" rtlCol="0">
            <a:noAutofit/>
          </a:bodyPr>
          <a:lstStyle/>
          <a:p>
            <a:pPr defTabSz="713232"/>
            <a:r>
              <a:rPr lang="en-US" sz="800" b="1" baseline="0" dirty="0">
                <a:solidFill>
                  <a:schemeClr val="tx1">
                    <a:lumMod val="75000"/>
                    <a:lumOff val="25000"/>
                  </a:schemeClr>
                </a:solidFill>
                <a:ea typeface="Open Sans Light" panose="020B0306030504020204" pitchFamily="34" charset="0"/>
                <a:cs typeface="Arial" panose="020B0604020202020204" pitchFamily="34" charset="0"/>
              </a:rPr>
              <a:t>Towards a Sustainable Agro-Food Industry. Capacity Building </a:t>
            </a:r>
            <a:r>
              <a:rPr lang="en-US" sz="800" b="1" baseline="0" dirty="0" err="1">
                <a:solidFill>
                  <a:schemeClr val="tx1">
                    <a:lumMod val="75000"/>
                    <a:lumOff val="25000"/>
                  </a:schemeClr>
                </a:solidFill>
                <a:ea typeface="Open Sans Light" panose="020B0306030504020204" pitchFamily="34" charset="0"/>
                <a:cs typeface="Arial" panose="020B0604020202020204" pitchFamily="34" charset="0"/>
              </a:rPr>
              <a:t>Programmes</a:t>
            </a:r>
            <a:r>
              <a:rPr lang="en-US" sz="800" b="1" baseline="0" dirty="0">
                <a:solidFill>
                  <a:schemeClr val="tx1">
                    <a:lumMod val="75000"/>
                    <a:lumOff val="25000"/>
                  </a:schemeClr>
                </a:solidFill>
                <a:ea typeface="Open Sans Light" panose="020B0306030504020204" pitchFamily="34" charset="0"/>
                <a:cs typeface="Arial" panose="020B0604020202020204" pitchFamily="34" charset="0"/>
              </a:rPr>
              <a:t> in Energy Efficiency.</a:t>
            </a:r>
            <a:endParaRPr lang="en-GB" sz="800" b="1" baseline="0" dirty="0">
              <a:solidFill>
                <a:schemeClr val="tx1">
                  <a:lumMod val="75000"/>
                  <a:lumOff val="25000"/>
                </a:schemeClr>
              </a:solidFill>
              <a:ea typeface="Open Sans Light" panose="020B0306030504020204" pitchFamily="34" charset="0"/>
              <a:cs typeface="Arial" panose="020B0604020202020204" pitchFamily="34" charset="0"/>
            </a:endParaRPr>
          </a:p>
        </p:txBody>
      </p:sp>
      <p:pic>
        <p:nvPicPr>
          <p:cNvPr id="18"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506034" y="6298939"/>
            <a:ext cx="1291171" cy="309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532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hf hdr="0" dt="0"/>
  <p:txStyles>
    <p:titleStyle>
      <a:lvl1pPr algn="l" defTabSz="914400" rtl="0" eaLnBrk="1" latinLnBrk="0" hangingPunct="1">
        <a:spcBef>
          <a:spcPct val="0"/>
        </a:spcBef>
        <a:buNone/>
        <a:defRPr sz="2200" b="1" kern="1200">
          <a:solidFill>
            <a:schemeClr val="bg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000" kern="1200">
          <a:solidFill>
            <a:schemeClr val="tx1">
              <a:lumMod val="85000"/>
              <a:lumOff val="15000"/>
            </a:schemeClr>
          </a:solidFill>
          <a:latin typeface="+mn-lt"/>
          <a:ea typeface="+mn-ea"/>
          <a:cs typeface="+mn-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7"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53.sv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10.jpeg"/><Relationship Id="rId12"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54.png"/><Relationship Id="rId11" Type="http://schemas.openxmlformats.org/officeDocument/2006/relationships/image" Target="../media/image6.jpeg"/><Relationship Id="rId5" Type="http://schemas.openxmlformats.org/officeDocument/2006/relationships/image" Target="../media/image8.jpeg"/><Relationship Id="rId10" Type="http://schemas.openxmlformats.org/officeDocument/2006/relationships/image" Target="../media/image56.png"/><Relationship Id="rId4" Type="http://schemas.openxmlformats.org/officeDocument/2006/relationships/image" Target="../media/image7.png"/><Relationship Id="rId9" Type="http://schemas.openxmlformats.org/officeDocument/2006/relationships/image" Target="../media/image14.png"/></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5"/>
          <p:cNvSpPr txBox="1"/>
          <p:nvPr/>
        </p:nvSpPr>
        <p:spPr>
          <a:xfrm>
            <a:off x="1835696" y="3904926"/>
            <a:ext cx="5269392" cy="769441"/>
          </a:xfrm>
          <a:prstGeom prst="rect">
            <a:avLst/>
          </a:prstGeom>
          <a:noFill/>
        </p:spPr>
        <p:txBody>
          <a:bodyPr wrap="square" rtlCol="0" anchor="t">
            <a:spAutoFit/>
          </a:bodyPr>
          <a:lstStyle/>
          <a:p>
            <a:r>
              <a:rPr lang="es-ES" sz="2600" b="1" dirty="0">
                <a:solidFill>
                  <a:schemeClr val="tx1">
                    <a:lumMod val="85000"/>
                    <a:lumOff val="15000"/>
                  </a:schemeClr>
                </a:solidFill>
                <a:latin typeface="+mj-lt"/>
                <a:cs typeface="Arial"/>
              </a:rPr>
              <a:t>Energy </a:t>
            </a:r>
            <a:r>
              <a:rPr lang="es-ES" sz="2600" b="1" dirty="0" err="1">
                <a:solidFill>
                  <a:schemeClr val="tx1">
                    <a:lumMod val="85000"/>
                    <a:lumOff val="15000"/>
                  </a:schemeClr>
                </a:solidFill>
                <a:latin typeface="+mj-lt"/>
                <a:cs typeface="Arial"/>
              </a:rPr>
              <a:t>efficiency</a:t>
            </a:r>
            <a:r>
              <a:rPr lang="es-ES" sz="2600" b="1" dirty="0">
                <a:solidFill>
                  <a:schemeClr val="tx1">
                    <a:lumMod val="85000"/>
                    <a:lumOff val="15000"/>
                  </a:schemeClr>
                </a:solidFill>
                <a:latin typeface="+mj-lt"/>
                <a:cs typeface="Arial"/>
              </a:rPr>
              <a:t> in industries: </a:t>
            </a:r>
            <a:endParaRPr lang="es-ES" sz="2400" b="1" dirty="0">
              <a:solidFill>
                <a:schemeClr val="tx1">
                  <a:lumMod val="85000"/>
                  <a:lumOff val="15000"/>
                </a:schemeClr>
              </a:solidFill>
              <a:latin typeface="+mj-lt"/>
              <a:cs typeface="Arial" panose="020B0604020202020204" pitchFamily="34" charset="0"/>
            </a:endParaRPr>
          </a:p>
          <a:p>
            <a:r>
              <a:rPr lang="en-US" dirty="0">
                <a:solidFill>
                  <a:schemeClr val="tx1">
                    <a:lumMod val="85000"/>
                    <a:lumOff val="15000"/>
                  </a:schemeClr>
                </a:solidFill>
                <a:cs typeface="Arial" panose="020B0604020202020204" pitchFamily="34" charset="0"/>
              </a:rPr>
              <a:t>Stage 1: Kick-off training / General employees</a:t>
            </a:r>
            <a:endParaRPr lang="en-GB" sz="2400" b="1" dirty="0">
              <a:solidFill>
                <a:schemeClr val="tx1">
                  <a:lumMod val="85000"/>
                  <a:lumOff val="15000"/>
                </a:schemeClr>
              </a:solidFill>
              <a:cs typeface="Arial" panose="020B0604020202020204" pitchFamily="34" charset="0"/>
            </a:endParaRPr>
          </a:p>
        </p:txBody>
      </p:sp>
      <p:pic>
        <p:nvPicPr>
          <p:cNvPr id="3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636423" y="5229200"/>
            <a:ext cx="2220053" cy="532813"/>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25"/>
          <p:cNvSpPr txBox="1"/>
          <p:nvPr/>
        </p:nvSpPr>
        <p:spPr>
          <a:xfrm>
            <a:off x="7052835" y="3996014"/>
            <a:ext cx="2422110" cy="815608"/>
          </a:xfrm>
          <a:prstGeom prst="rect">
            <a:avLst/>
          </a:prstGeom>
          <a:noFill/>
        </p:spPr>
        <p:txBody>
          <a:bodyPr wrap="square" rtlCol="0">
            <a:spAutoFit/>
          </a:bodyPr>
          <a:lstStyle/>
          <a:p>
            <a:r>
              <a:rPr lang="en-GB" sz="1300" dirty="0">
                <a:solidFill>
                  <a:schemeClr val="tx1">
                    <a:lumMod val="75000"/>
                    <a:lumOff val="25000"/>
                  </a:schemeClr>
                </a:solidFill>
                <a:cs typeface="Arial" panose="020B0604020202020204" pitchFamily="34" charset="0"/>
              </a:rPr>
              <a:t>Yvan DELOCHE</a:t>
            </a:r>
          </a:p>
          <a:p>
            <a:endParaRPr lang="en-GB" sz="1000" dirty="0">
              <a:solidFill>
                <a:schemeClr val="tx1">
                  <a:lumMod val="75000"/>
                  <a:lumOff val="25000"/>
                </a:schemeClr>
              </a:solidFill>
              <a:cs typeface="Arial" panose="020B0604020202020204" pitchFamily="34" charset="0"/>
            </a:endParaRPr>
          </a:p>
          <a:p>
            <a:r>
              <a:rPr lang="en-GB" sz="1100" b="1" dirty="0">
                <a:solidFill>
                  <a:schemeClr val="accent1">
                    <a:lumMod val="75000"/>
                  </a:schemeClr>
                </a:solidFill>
                <a:cs typeface="Arial" panose="020B0604020202020204" pitchFamily="34" charset="0"/>
              </a:rPr>
              <a:t>Critt  </a:t>
            </a:r>
            <a:r>
              <a:rPr lang="en-GB" sz="1100" b="1" dirty="0" err="1">
                <a:solidFill>
                  <a:schemeClr val="accent1">
                    <a:lumMod val="75000"/>
                  </a:schemeClr>
                </a:solidFill>
                <a:cs typeface="Arial" panose="020B0604020202020204" pitchFamily="34" charset="0"/>
              </a:rPr>
              <a:t>Agroalimentaire</a:t>
            </a:r>
            <a:r>
              <a:rPr lang="en-GB" sz="1100" b="1" dirty="0">
                <a:solidFill>
                  <a:schemeClr val="accent1">
                    <a:lumMod val="75000"/>
                  </a:schemeClr>
                </a:solidFill>
                <a:cs typeface="Arial" panose="020B0604020202020204" pitchFamily="34" charset="0"/>
              </a:rPr>
              <a:t> PACA</a:t>
            </a:r>
          </a:p>
          <a:p>
            <a:endParaRPr lang="en-GB" sz="1300" dirty="0">
              <a:solidFill>
                <a:schemeClr val="accent1"/>
              </a:solidFill>
              <a:cs typeface="Arial" panose="020B0604020202020204" pitchFamily="34" charset="0"/>
            </a:endParaRPr>
          </a:p>
        </p:txBody>
      </p:sp>
      <p:sp>
        <p:nvSpPr>
          <p:cNvPr id="28" name="Textfeld 6">
            <a:extLst>
              <a:ext uri="{FF2B5EF4-FFF2-40B4-BE49-F238E27FC236}">
                <a16:creationId xmlns:a16="http://schemas.microsoft.com/office/drawing/2014/main" id="{FF4A8B35-9B30-4F91-8031-AC39C49B3A46}"/>
              </a:ext>
            </a:extLst>
          </p:cNvPr>
          <p:cNvSpPr txBox="1"/>
          <p:nvPr/>
        </p:nvSpPr>
        <p:spPr>
          <a:xfrm>
            <a:off x="881608" y="6201308"/>
            <a:ext cx="1908175" cy="3810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This project has received funding from the European Union’s H2020 Coordination Support Action under Grant Agreement No.785047.</a:t>
            </a:r>
            <a:endParaRPr lang="de-DE" sz="1100" dirty="0">
              <a:effectLst/>
              <a:ea typeface="Calibri" panose="020F0502020204030204" pitchFamily="34" charset="0"/>
              <a:cs typeface="Times New Roman" panose="02020603050405020304" pitchFamily="18" charset="0"/>
            </a:endParaRPr>
          </a:p>
          <a:p>
            <a:pPr>
              <a:lnSpc>
                <a:spcPct val="115000"/>
              </a:lnSpc>
              <a:spcAft>
                <a:spcPts val="1000"/>
              </a:spcAft>
            </a:pPr>
            <a:r>
              <a:rPr lang="en-US" sz="600" dirty="0">
                <a:effectLst/>
                <a:latin typeface="Arial" panose="020B0604020202020204" pitchFamily="34" charset="0"/>
                <a:ea typeface="Calibri" panose="020F0502020204030204" pitchFamily="34" charset="0"/>
                <a:cs typeface="Times New Roman" panose="02020603050405020304" pitchFamily="18" charset="0"/>
              </a:rPr>
              <a:t> </a:t>
            </a:r>
            <a:endParaRPr lang="de-DE" sz="1100" dirty="0">
              <a:effectLst/>
              <a:ea typeface="Calibri" panose="020F0502020204030204" pitchFamily="34" charset="0"/>
              <a:cs typeface="Times New Roman" panose="02020603050405020304" pitchFamily="18" charset="0"/>
            </a:endParaRPr>
          </a:p>
        </p:txBody>
      </p:sp>
      <p:pic>
        <p:nvPicPr>
          <p:cNvPr id="29" name="Grafik 28">
            <a:extLst>
              <a:ext uri="{FF2B5EF4-FFF2-40B4-BE49-F238E27FC236}">
                <a16:creationId xmlns:a16="http://schemas.microsoft.com/office/drawing/2014/main" id="{150F95C0-8540-4F30-B067-350D27C33E5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62178" y="6244022"/>
            <a:ext cx="448310" cy="298450"/>
          </a:xfrm>
          <a:prstGeom prst="rect">
            <a:avLst/>
          </a:prstGeom>
        </p:spPr>
      </p:pic>
      <p:pic>
        <p:nvPicPr>
          <p:cNvPr id="14" name="Grafik 13">
            <a:extLst>
              <a:ext uri="{FF2B5EF4-FFF2-40B4-BE49-F238E27FC236}">
                <a16:creationId xmlns:a16="http://schemas.microsoft.com/office/drawing/2014/main" id="{DEF234FC-D941-43D0-BAF9-6ADB8B987C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00" y="-11285"/>
            <a:ext cx="9072500" cy="3576021"/>
          </a:xfrm>
          <a:prstGeom prst="rect">
            <a:avLst/>
          </a:prstGeom>
        </p:spPr>
      </p:pic>
      <p:sp>
        <p:nvSpPr>
          <p:cNvPr id="15" name="Rechteck 14">
            <a:extLst>
              <a:ext uri="{FF2B5EF4-FFF2-40B4-BE49-F238E27FC236}">
                <a16:creationId xmlns:a16="http://schemas.microsoft.com/office/drawing/2014/main" id="{AB6DD39E-A38C-431B-B6BE-A49F7C6D1CC4}"/>
              </a:ext>
            </a:extLst>
          </p:cNvPr>
          <p:cNvSpPr/>
          <p:nvPr/>
        </p:nvSpPr>
        <p:spPr>
          <a:xfrm>
            <a:off x="1835695" y="5332526"/>
            <a:ext cx="4316347" cy="461665"/>
          </a:xfrm>
          <a:prstGeom prst="rect">
            <a:avLst/>
          </a:prstGeom>
        </p:spPr>
        <p:txBody>
          <a:bodyPr wrap="square">
            <a:spAutoFit/>
          </a:bodyPr>
          <a:lstStyle/>
          <a:p>
            <a:r>
              <a:rPr lang="en-US" sz="1200" b="1" dirty="0">
                <a:solidFill>
                  <a:schemeClr val="accent1"/>
                </a:solidFill>
              </a:rPr>
              <a:t>Towards a Sustainable Agro-Food </a:t>
            </a:r>
            <a:r>
              <a:rPr lang="en-US" sz="1200" b="1" dirty="0">
                <a:solidFill>
                  <a:srgbClr val="31999E"/>
                </a:solidFill>
              </a:rPr>
              <a:t>Industry</a:t>
            </a:r>
            <a:r>
              <a:rPr lang="en-US" sz="1200" b="1" dirty="0">
                <a:solidFill>
                  <a:schemeClr val="accent1"/>
                </a:solidFill>
              </a:rPr>
              <a:t>. </a:t>
            </a:r>
            <a:br>
              <a:rPr lang="en-US" sz="1200" b="1" dirty="0">
                <a:solidFill>
                  <a:schemeClr val="accent1"/>
                </a:solidFill>
              </a:rPr>
            </a:br>
            <a:r>
              <a:rPr lang="en-US" sz="1200" b="1" dirty="0">
                <a:solidFill>
                  <a:schemeClr val="accent1"/>
                </a:solidFill>
              </a:rPr>
              <a:t>Capacity Building </a:t>
            </a:r>
            <a:r>
              <a:rPr lang="en-US" sz="1200" b="1" dirty="0" err="1">
                <a:solidFill>
                  <a:schemeClr val="accent1"/>
                </a:solidFill>
              </a:rPr>
              <a:t>Programmes</a:t>
            </a:r>
            <a:r>
              <a:rPr lang="en-US" sz="1200" b="1" dirty="0">
                <a:solidFill>
                  <a:schemeClr val="accent1"/>
                </a:solidFill>
              </a:rPr>
              <a:t> in Energy Efficiency.</a:t>
            </a:r>
            <a:endParaRPr lang="de-DE" sz="1200" dirty="0">
              <a:solidFill>
                <a:schemeClr val="accent1"/>
              </a:solidFill>
            </a:endParaRPr>
          </a:p>
        </p:txBody>
      </p:sp>
      <p:cxnSp>
        <p:nvCxnSpPr>
          <p:cNvPr id="17" name="Gerader Verbinder 16">
            <a:extLst>
              <a:ext uri="{FF2B5EF4-FFF2-40B4-BE49-F238E27FC236}">
                <a16:creationId xmlns:a16="http://schemas.microsoft.com/office/drawing/2014/main" id="{1BAA1C25-ACF0-4932-8419-80346CACD5F0}"/>
              </a:ext>
            </a:extLst>
          </p:cNvPr>
          <p:cNvCxnSpPr>
            <a:cxnSpLocks/>
          </p:cNvCxnSpPr>
          <p:nvPr/>
        </p:nvCxnSpPr>
        <p:spPr>
          <a:xfrm flipH="1">
            <a:off x="0" y="6021288"/>
            <a:ext cx="91440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pic>
        <p:nvPicPr>
          <p:cNvPr id="20" name="Picture 10"/>
          <p:cNvPicPr/>
          <p:nvPr/>
        </p:nvPicPr>
        <p:blipFill>
          <a:blip r:embed="rId5" cstate="print">
            <a:extLst>
              <a:ext uri="{28A0092B-C50C-407E-A947-70E740481C1C}">
                <a14:useLocalDpi xmlns:a14="http://schemas.microsoft.com/office/drawing/2010/main" val="0"/>
              </a:ext>
            </a:extLst>
          </a:blip>
          <a:stretch>
            <a:fillRect/>
          </a:stretch>
        </p:blipFill>
        <p:spPr bwMode="auto">
          <a:xfrm>
            <a:off x="3263205" y="6254452"/>
            <a:ext cx="598170" cy="285750"/>
          </a:xfrm>
          <a:prstGeom prst="rect">
            <a:avLst/>
          </a:prstGeom>
          <a:noFill/>
        </p:spPr>
      </p:pic>
      <p:pic>
        <p:nvPicPr>
          <p:cNvPr id="22" name="Picture 2"/>
          <p:cNvPicPr/>
          <p:nvPr/>
        </p:nvPicPr>
        <p:blipFill>
          <a:blip r:embed="rId6" cstate="print">
            <a:extLst>
              <a:ext uri="{28A0092B-C50C-407E-A947-70E740481C1C}">
                <a14:useLocalDpi xmlns:a14="http://schemas.microsoft.com/office/drawing/2010/main" val="0"/>
              </a:ext>
            </a:extLst>
          </a:blip>
          <a:stretch>
            <a:fillRect/>
          </a:stretch>
        </p:blipFill>
        <p:spPr bwMode="auto">
          <a:xfrm>
            <a:off x="5840035" y="6284932"/>
            <a:ext cx="396875" cy="224790"/>
          </a:xfrm>
          <a:prstGeom prst="rect">
            <a:avLst/>
          </a:prstGeom>
          <a:noFill/>
        </p:spPr>
      </p:pic>
      <p:pic>
        <p:nvPicPr>
          <p:cNvPr id="25" name="Picture 4"/>
          <p:cNvPicPr/>
          <p:nvPr/>
        </p:nvPicPr>
        <p:blipFill>
          <a:blip r:embed="rId7" cstate="print">
            <a:extLst>
              <a:ext uri="{28A0092B-C50C-407E-A947-70E740481C1C}">
                <a14:useLocalDpi xmlns:a14="http://schemas.microsoft.com/office/drawing/2010/main" val="0"/>
              </a:ext>
            </a:extLst>
          </a:blip>
          <a:stretch>
            <a:fillRect/>
          </a:stretch>
        </p:blipFill>
        <p:spPr bwMode="auto">
          <a:xfrm>
            <a:off x="6325810" y="6259532"/>
            <a:ext cx="340360" cy="275590"/>
          </a:xfrm>
          <a:prstGeom prst="rect">
            <a:avLst/>
          </a:prstGeom>
          <a:noFill/>
        </p:spPr>
      </p:pic>
      <p:pic>
        <p:nvPicPr>
          <p:cNvPr id="30" name="Picture 5"/>
          <p:cNvPicPr/>
          <p:nvPr/>
        </p:nvPicPr>
        <p:blipFill>
          <a:blip r:embed="rId8" cstate="print">
            <a:extLst>
              <a:ext uri="{28A0092B-C50C-407E-A947-70E740481C1C}">
                <a14:useLocalDpi xmlns:a14="http://schemas.microsoft.com/office/drawing/2010/main" val="0"/>
              </a:ext>
            </a:extLst>
          </a:blip>
          <a:stretch>
            <a:fillRect/>
          </a:stretch>
        </p:blipFill>
        <p:spPr bwMode="auto">
          <a:xfrm>
            <a:off x="4544000" y="6306522"/>
            <a:ext cx="643890" cy="182245"/>
          </a:xfrm>
          <a:prstGeom prst="rect">
            <a:avLst/>
          </a:prstGeom>
          <a:noFill/>
        </p:spPr>
      </p:pic>
      <p:pic>
        <p:nvPicPr>
          <p:cNvPr id="32" name="Picture 7"/>
          <p:cNvPicPr/>
          <p:nvPr/>
        </p:nvPicPr>
        <p:blipFill>
          <a:blip r:embed="rId9" cstate="print">
            <a:extLst>
              <a:ext uri="{28A0092B-C50C-407E-A947-70E740481C1C}">
                <a14:useLocalDpi xmlns:a14="http://schemas.microsoft.com/office/drawing/2010/main" val="0"/>
              </a:ext>
            </a:extLst>
          </a:blip>
          <a:stretch>
            <a:fillRect/>
          </a:stretch>
        </p:blipFill>
        <p:spPr bwMode="auto">
          <a:xfrm>
            <a:off x="6755070" y="6302712"/>
            <a:ext cx="591820" cy="189865"/>
          </a:xfrm>
          <a:prstGeom prst="rect">
            <a:avLst/>
          </a:prstGeom>
          <a:noFill/>
        </p:spPr>
      </p:pic>
      <p:pic>
        <p:nvPicPr>
          <p:cNvPr id="36" name="Picture 8"/>
          <p:cNvPicPr/>
          <p:nvPr/>
        </p:nvPicPr>
        <p:blipFill>
          <a:blip r:embed="rId10" cstate="print">
            <a:extLst>
              <a:ext uri="{28A0092B-C50C-407E-A947-70E740481C1C}">
                <a14:useLocalDpi xmlns:a14="http://schemas.microsoft.com/office/drawing/2010/main" val="0"/>
              </a:ext>
            </a:extLst>
          </a:blip>
          <a:stretch>
            <a:fillRect/>
          </a:stretch>
        </p:blipFill>
        <p:spPr bwMode="auto">
          <a:xfrm>
            <a:off x="3950275" y="6324302"/>
            <a:ext cx="504825" cy="146685"/>
          </a:xfrm>
          <a:prstGeom prst="rect">
            <a:avLst/>
          </a:prstGeom>
          <a:noFill/>
        </p:spPr>
      </p:pic>
      <p:pic>
        <p:nvPicPr>
          <p:cNvPr id="37" name="Picture 13"/>
          <p:cNvPicPr/>
          <p:nvPr/>
        </p:nvPicPr>
        <p:blipFill>
          <a:blip r:embed="rId11" cstate="print">
            <a:extLst>
              <a:ext uri="{28A0092B-C50C-407E-A947-70E740481C1C}">
                <a14:useLocalDpi xmlns:a14="http://schemas.microsoft.com/office/drawing/2010/main" val="0"/>
              </a:ext>
            </a:extLst>
          </a:blip>
          <a:stretch>
            <a:fillRect/>
          </a:stretch>
        </p:blipFill>
        <p:spPr bwMode="auto">
          <a:xfrm>
            <a:off x="7435790" y="6293187"/>
            <a:ext cx="455295" cy="208280"/>
          </a:xfrm>
          <a:prstGeom prst="rect">
            <a:avLst/>
          </a:prstGeom>
          <a:noFill/>
        </p:spPr>
      </p:pic>
      <p:pic>
        <p:nvPicPr>
          <p:cNvPr id="38" name="Picture 4"/>
          <p:cNvPicPr/>
          <p:nvPr/>
        </p:nvPicPr>
        <p:blipFill>
          <a:blip r:embed="rId12" cstate="print">
            <a:extLst>
              <a:ext uri="{28A0092B-C50C-407E-A947-70E740481C1C}">
                <a14:useLocalDpi xmlns:a14="http://schemas.microsoft.com/office/drawing/2010/main" val="0"/>
              </a:ext>
            </a:extLst>
          </a:blip>
          <a:stretch>
            <a:fillRect/>
          </a:stretch>
        </p:blipFill>
        <p:spPr bwMode="auto">
          <a:xfrm>
            <a:off x="5276790" y="6202382"/>
            <a:ext cx="474345" cy="389890"/>
          </a:xfrm>
          <a:prstGeom prst="rect">
            <a:avLst/>
          </a:prstGeom>
          <a:noFill/>
        </p:spPr>
      </p:pic>
      <p:pic>
        <p:nvPicPr>
          <p:cNvPr id="41" name="Picture 13"/>
          <p:cNvPicPr/>
          <p:nvPr/>
        </p:nvPicPr>
        <p:blipFill>
          <a:blip r:embed="rId13" cstate="print">
            <a:extLst>
              <a:ext uri="{28A0092B-C50C-407E-A947-70E740481C1C}">
                <a14:useLocalDpi xmlns:a14="http://schemas.microsoft.com/office/drawing/2010/main" val="0"/>
              </a:ext>
            </a:extLst>
          </a:blip>
          <a:stretch>
            <a:fillRect/>
          </a:stretch>
        </p:blipFill>
        <p:spPr bwMode="auto">
          <a:xfrm>
            <a:off x="7979985" y="6284297"/>
            <a:ext cx="423545" cy="226695"/>
          </a:xfrm>
          <a:prstGeom prst="rect">
            <a:avLst/>
          </a:prstGeom>
          <a:noFill/>
        </p:spPr>
      </p:pic>
      <p:pic>
        <p:nvPicPr>
          <p:cNvPr id="42" name="Imagen 41" descr="\\boole\UIP\UIP\GESTIÓN DE PROYECTOS\PROYECTOS EN MARCHA\INDUCE_2017_H2020\01_Ejecucion_INDUCE\04_Dissemination_INDUCE\TEMPLATES\SYNYO\Act logo asso RVB.png"/>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92430" y="6197302"/>
            <a:ext cx="400050" cy="400050"/>
          </a:xfrm>
          <a:prstGeom prst="rect">
            <a:avLst/>
          </a:prstGeom>
          <a:noFill/>
          <a:ln>
            <a:noFill/>
          </a:ln>
        </p:spPr>
      </p:pic>
    </p:spTree>
    <p:extLst>
      <p:ext uri="{BB962C8B-B14F-4D97-AF65-F5344CB8AC3E}">
        <p14:creationId xmlns:p14="http://schemas.microsoft.com/office/powerpoint/2010/main" val="4206925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933E911D-2B77-438B-8E1E-69BA00345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94" y="962597"/>
            <a:ext cx="8140334" cy="5248820"/>
          </a:xfrm>
          <a:prstGeom prst="rect">
            <a:avLst/>
          </a:prstGeom>
        </p:spPr>
      </p:pic>
      <p:sp>
        <p:nvSpPr>
          <p:cNvPr id="14" name="Rectángulo 13">
            <a:extLst>
              <a:ext uri="{FF2B5EF4-FFF2-40B4-BE49-F238E27FC236}">
                <a16:creationId xmlns:a16="http://schemas.microsoft.com/office/drawing/2014/main" id="{FB16CBB2-1BBC-4298-B0FF-D13F1AA02D27}"/>
              </a:ext>
            </a:extLst>
          </p:cNvPr>
          <p:cNvSpPr/>
          <p:nvPr/>
        </p:nvSpPr>
        <p:spPr>
          <a:xfrm>
            <a:off x="-1" y="949363"/>
            <a:ext cx="9067833" cy="5275287"/>
          </a:xfrm>
          <a:prstGeom prst="rect">
            <a:avLst/>
          </a:prstGeom>
          <a:solidFill>
            <a:schemeClr val="bg1">
              <a:alpha val="86000"/>
            </a:schemeClr>
          </a:solid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Espace réservé du contenu 3"/>
          <p:cNvSpPr>
            <a:spLocks noGrp="1"/>
          </p:cNvSpPr>
          <p:nvPr>
            <p:ph idx="1"/>
          </p:nvPr>
        </p:nvSpPr>
        <p:spPr>
          <a:xfrm>
            <a:off x="457200" y="1268760"/>
            <a:ext cx="7919797" cy="4857403"/>
          </a:xfrm>
        </p:spPr>
        <p:txBody>
          <a:bodyPr>
            <a:normAutofit/>
          </a:bodyPr>
          <a:lstStyle/>
          <a:p>
            <a:pPr marL="285750" indent="-285750" algn="just">
              <a:lnSpc>
                <a:spcPct val="200000"/>
              </a:lnSpc>
              <a:buFont typeface="Wingdings" panose="05000000000000000000" pitchFamily="2" charset="2"/>
              <a:buChar char="§"/>
            </a:pPr>
            <a:r>
              <a:rPr lang="en-US" sz="1300" b="0"/>
              <a:t>Cut greenhouse gas emissions to contribute to the target of a </a:t>
            </a:r>
            <a:r>
              <a:rPr lang="en-US" sz="1300"/>
              <a:t>40% decrease in EU emissions by 2030 </a:t>
            </a:r>
          </a:p>
          <a:p>
            <a:pPr marL="285750" indent="-285750" algn="just">
              <a:lnSpc>
                <a:spcPct val="200000"/>
              </a:lnSpc>
              <a:buFont typeface="Wingdings" panose="05000000000000000000" pitchFamily="2" charset="2"/>
              <a:buChar char="§"/>
            </a:pPr>
            <a:r>
              <a:rPr lang="en-US" sz="1300"/>
              <a:t>In Germany</a:t>
            </a:r>
            <a:r>
              <a:rPr lang="en-US" sz="1300" b="0"/>
              <a:t>, they aim to </a:t>
            </a:r>
            <a:r>
              <a:rPr lang="en-US" sz="1300"/>
              <a:t>Reduce </a:t>
            </a:r>
            <a:r>
              <a:rPr lang="en-US" sz="1300" b="0"/>
              <a:t>gas emissions </a:t>
            </a:r>
            <a:r>
              <a:rPr lang="en-US" sz="1300"/>
              <a:t> by 55% </a:t>
            </a:r>
            <a:r>
              <a:rPr lang="en-US" sz="1300" b="0"/>
              <a:t>in </a:t>
            </a:r>
            <a:r>
              <a:rPr lang="en-US" sz="1300"/>
              <a:t>2030</a:t>
            </a:r>
          </a:p>
          <a:p>
            <a:pPr marL="285750" indent="-285750" algn="just">
              <a:lnSpc>
                <a:spcPct val="200000"/>
              </a:lnSpc>
              <a:buFont typeface="Wingdings" panose="05000000000000000000" pitchFamily="2" charset="2"/>
              <a:buChar char="§"/>
            </a:pPr>
            <a:r>
              <a:rPr lang="en-US" sz="1300"/>
              <a:t>Increase</a:t>
            </a:r>
            <a:r>
              <a:rPr lang="en-US" sz="1300" b="0"/>
              <a:t> the share of </a:t>
            </a:r>
            <a:r>
              <a:rPr lang="en-US" sz="1300"/>
              <a:t>renewable electricity to 50% </a:t>
            </a:r>
            <a:r>
              <a:rPr lang="en-US" sz="1300" b="0"/>
              <a:t>by </a:t>
            </a:r>
            <a:r>
              <a:rPr lang="en-US" sz="1300"/>
              <a:t>2030 </a:t>
            </a:r>
            <a:r>
              <a:rPr lang="en-US" sz="1300" b="0"/>
              <a:t>and to </a:t>
            </a:r>
            <a:r>
              <a:rPr lang="en-US" sz="1300"/>
              <a:t>80%</a:t>
            </a:r>
            <a:r>
              <a:rPr lang="en-US" sz="1300" b="0"/>
              <a:t> by </a:t>
            </a:r>
            <a:r>
              <a:rPr lang="en-US" sz="1300"/>
              <a:t>2050</a:t>
            </a:r>
            <a:r>
              <a:rPr lang="en-US" sz="1300" b="0"/>
              <a:t>.</a:t>
            </a:r>
          </a:p>
          <a:p>
            <a:pPr marL="285750" indent="-285750" algn="just">
              <a:lnSpc>
                <a:spcPct val="200000"/>
              </a:lnSpc>
              <a:buFont typeface="Wingdings" panose="05000000000000000000" pitchFamily="2" charset="2"/>
              <a:buChar char="§"/>
            </a:pPr>
            <a:r>
              <a:rPr lang="en-US" sz="1300"/>
              <a:t>Increase </a:t>
            </a:r>
            <a:r>
              <a:rPr lang="en-US" sz="1300" b="0"/>
              <a:t>the use of </a:t>
            </a:r>
            <a:r>
              <a:rPr lang="en-US" sz="1300"/>
              <a:t>renewable energies </a:t>
            </a:r>
            <a:r>
              <a:rPr lang="en-US" sz="1300" b="0"/>
              <a:t>( all consumptions combined) to </a:t>
            </a:r>
            <a:r>
              <a:rPr lang="en-US" sz="1300"/>
              <a:t>30% </a:t>
            </a:r>
            <a:r>
              <a:rPr lang="en-US" sz="1300" b="0"/>
              <a:t>by </a:t>
            </a:r>
            <a:r>
              <a:rPr lang="en-US" sz="1300"/>
              <a:t>2030</a:t>
            </a:r>
            <a:r>
              <a:rPr lang="en-US" sz="1300" b="0"/>
              <a:t>, </a:t>
            </a:r>
            <a:r>
              <a:rPr lang="en-US" sz="1300"/>
              <a:t>45%</a:t>
            </a:r>
            <a:r>
              <a:rPr lang="en-US" sz="1300" b="0"/>
              <a:t> by </a:t>
            </a:r>
            <a:r>
              <a:rPr lang="en-US" sz="1300"/>
              <a:t>2040 </a:t>
            </a:r>
            <a:r>
              <a:rPr lang="en-US" sz="1300" b="0"/>
              <a:t>and </a:t>
            </a:r>
            <a:r>
              <a:rPr lang="en-US" sz="1300"/>
              <a:t>60%</a:t>
            </a:r>
            <a:r>
              <a:rPr lang="en-US" sz="1300" b="0"/>
              <a:t> by </a:t>
            </a:r>
            <a:r>
              <a:rPr lang="en-US" sz="1300"/>
              <a:t>2050</a:t>
            </a:r>
            <a:endParaRPr lang="fr-FR" sz="1300" b="0" dirty="0">
              <a:solidFill>
                <a:srgbClr val="31999E"/>
              </a:solidFill>
            </a:endParaRPr>
          </a:p>
        </p:txBody>
      </p:sp>
      <p:sp>
        <p:nvSpPr>
          <p:cNvPr id="7" name="Fußzeilenplatzhalter 6"/>
          <p:cNvSpPr>
            <a:spLocks noGrp="1"/>
          </p:cNvSpPr>
          <p:nvPr>
            <p:ph type="ftr" sz="quarter" idx="11"/>
          </p:nvPr>
        </p:nvSpPr>
        <p:spPr/>
        <p:txBody>
          <a:bodyPr/>
          <a:lstStyle/>
          <a:p>
            <a:r>
              <a:rPr lang="en-US" dirty="0"/>
              <a:t>Energy efficiency in industries</a:t>
            </a:r>
            <a:endParaRPr lang="de-DE" dirty="0"/>
          </a:p>
        </p:txBody>
      </p:sp>
      <p:sp>
        <p:nvSpPr>
          <p:cNvPr id="8" name="Foliennummernplatzhalter 7"/>
          <p:cNvSpPr>
            <a:spLocks noGrp="1"/>
          </p:cNvSpPr>
          <p:nvPr>
            <p:ph type="sldNum" sz="quarter" idx="12"/>
          </p:nvPr>
        </p:nvSpPr>
        <p:spPr/>
        <p:txBody>
          <a:bodyPr/>
          <a:lstStyle/>
          <a:p>
            <a:fld id="{78B3FE12-62BD-41F9-8F3F-A0956C733398}" type="slidenum">
              <a:rPr lang="de-DE" smtClean="0"/>
              <a:t>10</a:t>
            </a:fld>
            <a:endParaRPr lang="de-DE"/>
          </a:p>
        </p:txBody>
      </p:sp>
      <p:pic>
        <p:nvPicPr>
          <p:cNvPr id="3" name="Imagen 2">
            <a:extLst>
              <a:ext uri="{FF2B5EF4-FFF2-40B4-BE49-F238E27FC236}">
                <a16:creationId xmlns:a16="http://schemas.microsoft.com/office/drawing/2014/main" id="{F43D8E89-1FBD-4B4F-B39C-4CC9F6CC41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6752" y="863485"/>
            <a:ext cx="720490" cy="405275"/>
          </a:xfrm>
          <a:prstGeom prst="rect">
            <a:avLst/>
          </a:prstGeom>
        </p:spPr>
      </p:pic>
      <p:sp>
        <p:nvSpPr>
          <p:cNvPr id="9" name="Titel 1">
            <a:extLst>
              <a:ext uri="{FF2B5EF4-FFF2-40B4-BE49-F238E27FC236}">
                <a16:creationId xmlns:a16="http://schemas.microsoft.com/office/drawing/2014/main" id="{630689C4-19A8-42FB-8AF4-7E709FA40FCD}"/>
              </a:ext>
            </a:extLst>
          </p:cNvPr>
          <p:cNvSpPr txBox="1">
            <a:spLocks/>
          </p:cNvSpPr>
          <p:nvPr/>
        </p:nvSpPr>
        <p:spPr>
          <a:xfrm>
            <a:off x="413667" y="274638"/>
            <a:ext cx="8006861" cy="490066"/>
          </a:xfrm>
          <a:prstGeom prst="rect">
            <a:avLst/>
          </a:prstGeom>
          <a:solidFill>
            <a:srgbClr val="209298"/>
          </a:solidFill>
        </p:spPr>
        <p:txBody>
          <a:bodyPr vert="horz" lIns="91440" tIns="45720" rIns="91440" bIns="45720" rtlCol="0" anchor="ctr">
            <a:normAutofit fontScale="92500"/>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en-US" dirty="0">
                <a:solidFill>
                  <a:srgbClr val="FFFFFF"/>
                </a:solidFill>
              </a:rPr>
              <a:t>Part 1 – Energy transition law for the European green growth</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11" name="Rectángulo 10">
            <a:extLst>
              <a:ext uri="{FF2B5EF4-FFF2-40B4-BE49-F238E27FC236}">
                <a16:creationId xmlns:a16="http://schemas.microsoft.com/office/drawing/2014/main" id="{9CAFAEB6-6FAD-46C2-815E-3AF03743C953}"/>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5" name="Untertitel 5">
            <a:extLst>
              <a:ext uri="{FF2B5EF4-FFF2-40B4-BE49-F238E27FC236}">
                <a16:creationId xmlns:a16="http://schemas.microsoft.com/office/drawing/2014/main" id="{9BA12A60-69F3-43E2-8EAE-59E9F2F4A79F}"/>
              </a:ext>
            </a:extLst>
          </p:cNvPr>
          <p:cNvSpPr txBox="1">
            <a:spLocks/>
          </p:cNvSpPr>
          <p:nvPr/>
        </p:nvSpPr>
        <p:spPr>
          <a:xfrm>
            <a:off x="215897" y="879339"/>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3600" dirty="0">
                <a:solidFill>
                  <a:schemeClr val="tx1">
                    <a:lumMod val="75000"/>
                    <a:lumOff val="25000"/>
                  </a:schemeClr>
                </a:solidFill>
              </a:rPr>
              <a:t>Medium- and Long-term objectives</a:t>
            </a:r>
          </a:p>
        </p:txBody>
      </p:sp>
      <p:sp>
        <p:nvSpPr>
          <p:cNvPr id="13" name="Rectangle 1">
            <a:extLst>
              <a:ext uri="{FF2B5EF4-FFF2-40B4-BE49-F238E27FC236}">
                <a16:creationId xmlns:a16="http://schemas.microsoft.com/office/drawing/2014/main" id="{D794020E-4C12-4893-A0C2-12AE43239249}"/>
              </a:ext>
            </a:extLst>
          </p:cNvPr>
          <p:cNvSpPr/>
          <p:nvPr/>
        </p:nvSpPr>
        <p:spPr>
          <a:xfrm>
            <a:off x="6634208" y="5776834"/>
            <a:ext cx="2124236" cy="34368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dirty="0"/>
              <a:t>For Germany</a:t>
            </a:r>
          </a:p>
        </p:txBody>
      </p:sp>
    </p:spTree>
    <p:extLst>
      <p:ext uri="{BB962C8B-B14F-4D97-AF65-F5344CB8AC3E}">
        <p14:creationId xmlns:p14="http://schemas.microsoft.com/office/powerpoint/2010/main" val="1689891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933E911D-2B77-438B-8E1E-69BA00345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94" y="962597"/>
            <a:ext cx="8140334" cy="5248820"/>
          </a:xfrm>
          <a:prstGeom prst="rect">
            <a:avLst/>
          </a:prstGeom>
        </p:spPr>
      </p:pic>
      <p:sp>
        <p:nvSpPr>
          <p:cNvPr id="14" name="Rectángulo 13">
            <a:extLst>
              <a:ext uri="{FF2B5EF4-FFF2-40B4-BE49-F238E27FC236}">
                <a16:creationId xmlns:a16="http://schemas.microsoft.com/office/drawing/2014/main" id="{FB16CBB2-1BBC-4298-B0FF-D13F1AA02D27}"/>
              </a:ext>
            </a:extLst>
          </p:cNvPr>
          <p:cNvSpPr/>
          <p:nvPr/>
        </p:nvSpPr>
        <p:spPr>
          <a:xfrm>
            <a:off x="-1" y="949363"/>
            <a:ext cx="9067833" cy="5275287"/>
          </a:xfrm>
          <a:prstGeom prst="rect">
            <a:avLst/>
          </a:prstGeom>
          <a:solidFill>
            <a:schemeClr val="bg1">
              <a:alpha val="86000"/>
            </a:schemeClr>
          </a:solid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Espace réservé du contenu 3"/>
          <p:cNvSpPr>
            <a:spLocks noGrp="1"/>
          </p:cNvSpPr>
          <p:nvPr>
            <p:ph idx="1"/>
          </p:nvPr>
        </p:nvSpPr>
        <p:spPr>
          <a:xfrm>
            <a:off x="457200" y="1268760"/>
            <a:ext cx="7919797" cy="4857403"/>
          </a:xfrm>
        </p:spPr>
        <p:txBody>
          <a:bodyPr>
            <a:normAutofit/>
          </a:bodyPr>
          <a:lstStyle/>
          <a:p>
            <a:pPr marL="285750" indent="-285750" algn="just">
              <a:lnSpc>
                <a:spcPct val="200000"/>
              </a:lnSpc>
              <a:buFont typeface="Wingdings" panose="05000000000000000000" pitchFamily="2" charset="2"/>
              <a:buChar char="§"/>
            </a:pPr>
            <a:r>
              <a:rPr lang="en-US" sz="1300" b="0" dirty="0"/>
              <a:t>Cut greenhouse gas emissions to contribute to the target of a </a:t>
            </a:r>
            <a:r>
              <a:rPr lang="en-US" sz="1300" dirty="0"/>
              <a:t>40% decrease in EU emissions by 2030 </a:t>
            </a:r>
          </a:p>
          <a:p>
            <a:pPr marL="285750" indent="-285750" algn="just">
              <a:lnSpc>
                <a:spcPct val="200000"/>
              </a:lnSpc>
              <a:buFont typeface="Wingdings" panose="05000000000000000000" pitchFamily="2" charset="2"/>
              <a:buChar char="§"/>
            </a:pPr>
            <a:r>
              <a:rPr lang="en-US" sz="1300" dirty="0"/>
              <a:t>Increase</a:t>
            </a:r>
            <a:r>
              <a:rPr lang="en-US" sz="1300" b="0" dirty="0"/>
              <a:t> the  improvement of energy efficiency to </a:t>
            </a:r>
            <a:r>
              <a:rPr lang="en-US" sz="1300" dirty="0"/>
              <a:t>33%</a:t>
            </a:r>
            <a:r>
              <a:rPr lang="en-US" sz="1300" b="0" dirty="0"/>
              <a:t> by </a:t>
            </a:r>
            <a:r>
              <a:rPr lang="en-US" sz="1300" dirty="0"/>
              <a:t>2020</a:t>
            </a:r>
          </a:p>
        </p:txBody>
      </p:sp>
      <p:sp>
        <p:nvSpPr>
          <p:cNvPr id="7" name="Fußzeilenplatzhalter 6"/>
          <p:cNvSpPr>
            <a:spLocks noGrp="1"/>
          </p:cNvSpPr>
          <p:nvPr>
            <p:ph type="ftr" sz="quarter" idx="11"/>
          </p:nvPr>
        </p:nvSpPr>
        <p:spPr/>
        <p:txBody>
          <a:bodyPr/>
          <a:lstStyle/>
          <a:p>
            <a:r>
              <a:rPr lang="en-US" dirty="0"/>
              <a:t>Energy efficiency in industries</a:t>
            </a:r>
            <a:endParaRPr lang="de-DE" dirty="0"/>
          </a:p>
        </p:txBody>
      </p:sp>
      <p:sp>
        <p:nvSpPr>
          <p:cNvPr id="8" name="Foliennummernplatzhalter 7"/>
          <p:cNvSpPr>
            <a:spLocks noGrp="1"/>
          </p:cNvSpPr>
          <p:nvPr>
            <p:ph type="sldNum" sz="quarter" idx="12"/>
          </p:nvPr>
        </p:nvSpPr>
        <p:spPr/>
        <p:txBody>
          <a:bodyPr/>
          <a:lstStyle/>
          <a:p>
            <a:fld id="{78B3FE12-62BD-41F9-8F3F-A0956C733398}" type="slidenum">
              <a:rPr lang="de-DE" smtClean="0"/>
              <a:t>11</a:t>
            </a:fld>
            <a:endParaRPr lang="de-DE"/>
          </a:p>
        </p:txBody>
      </p:sp>
      <p:pic>
        <p:nvPicPr>
          <p:cNvPr id="3" name="Imagen 2">
            <a:extLst>
              <a:ext uri="{FF2B5EF4-FFF2-40B4-BE49-F238E27FC236}">
                <a16:creationId xmlns:a16="http://schemas.microsoft.com/office/drawing/2014/main" id="{F43D8E89-1FBD-4B4F-B39C-4CC9F6CC41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6752" y="863485"/>
            <a:ext cx="720490" cy="405275"/>
          </a:xfrm>
          <a:prstGeom prst="rect">
            <a:avLst/>
          </a:prstGeom>
        </p:spPr>
      </p:pic>
      <p:sp>
        <p:nvSpPr>
          <p:cNvPr id="9" name="Titel 1">
            <a:extLst>
              <a:ext uri="{FF2B5EF4-FFF2-40B4-BE49-F238E27FC236}">
                <a16:creationId xmlns:a16="http://schemas.microsoft.com/office/drawing/2014/main" id="{630689C4-19A8-42FB-8AF4-7E709FA40FCD}"/>
              </a:ext>
            </a:extLst>
          </p:cNvPr>
          <p:cNvSpPr txBox="1">
            <a:spLocks/>
          </p:cNvSpPr>
          <p:nvPr/>
        </p:nvSpPr>
        <p:spPr>
          <a:xfrm>
            <a:off x="413667" y="274638"/>
            <a:ext cx="8006861" cy="490066"/>
          </a:xfrm>
          <a:prstGeom prst="rect">
            <a:avLst/>
          </a:prstGeom>
          <a:solidFill>
            <a:srgbClr val="209298"/>
          </a:solidFill>
        </p:spPr>
        <p:txBody>
          <a:bodyPr vert="horz" lIns="91440" tIns="45720" rIns="91440" bIns="45720" rtlCol="0" anchor="ctr">
            <a:normAutofit fontScale="92500"/>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en-US" dirty="0">
                <a:solidFill>
                  <a:srgbClr val="FFFFFF"/>
                </a:solidFill>
              </a:rPr>
              <a:t>Part 1 – Energy transition law for the European green growth</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11" name="Rectángulo 10">
            <a:extLst>
              <a:ext uri="{FF2B5EF4-FFF2-40B4-BE49-F238E27FC236}">
                <a16:creationId xmlns:a16="http://schemas.microsoft.com/office/drawing/2014/main" id="{9CAFAEB6-6FAD-46C2-815E-3AF03743C953}"/>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5" name="Untertitel 5">
            <a:extLst>
              <a:ext uri="{FF2B5EF4-FFF2-40B4-BE49-F238E27FC236}">
                <a16:creationId xmlns:a16="http://schemas.microsoft.com/office/drawing/2014/main" id="{9BA12A60-69F3-43E2-8EAE-59E9F2F4A79F}"/>
              </a:ext>
            </a:extLst>
          </p:cNvPr>
          <p:cNvSpPr txBox="1">
            <a:spLocks/>
          </p:cNvSpPr>
          <p:nvPr/>
        </p:nvSpPr>
        <p:spPr>
          <a:xfrm>
            <a:off x="215897" y="879339"/>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3600" dirty="0">
                <a:solidFill>
                  <a:schemeClr val="tx1">
                    <a:lumMod val="75000"/>
                    <a:lumOff val="25000"/>
                  </a:schemeClr>
                </a:solidFill>
              </a:rPr>
              <a:t>Medium- and Long-term objectives</a:t>
            </a:r>
          </a:p>
        </p:txBody>
      </p:sp>
      <p:sp>
        <p:nvSpPr>
          <p:cNvPr id="16" name="Rectangle 1">
            <a:extLst>
              <a:ext uri="{FF2B5EF4-FFF2-40B4-BE49-F238E27FC236}">
                <a16:creationId xmlns:a16="http://schemas.microsoft.com/office/drawing/2014/main" id="{14E8EAB6-799E-4FBF-9171-C5DD6F8AA6BA}"/>
              </a:ext>
            </a:extLst>
          </p:cNvPr>
          <p:cNvSpPr/>
          <p:nvPr/>
        </p:nvSpPr>
        <p:spPr>
          <a:xfrm>
            <a:off x="6649628" y="5789098"/>
            <a:ext cx="2124236" cy="34368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dirty="0"/>
              <a:t>For </a:t>
            </a:r>
            <a:r>
              <a:rPr lang="fr-FR" dirty="0" err="1"/>
              <a:t>Netherlands</a:t>
            </a:r>
            <a:endParaRPr lang="fr-FR" dirty="0"/>
          </a:p>
        </p:txBody>
      </p:sp>
    </p:spTree>
    <p:extLst>
      <p:ext uri="{BB962C8B-B14F-4D97-AF65-F5344CB8AC3E}">
        <p14:creationId xmlns:p14="http://schemas.microsoft.com/office/powerpoint/2010/main" val="1244309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a:t>Energy efficiency in industries</a:t>
            </a:r>
            <a:endParaRPr lang="de-DE" dirty="0"/>
          </a:p>
        </p:txBody>
      </p:sp>
      <p:sp>
        <p:nvSpPr>
          <p:cNvPr id="5" name="Foliennummernplatzhalter 4"/>
          <p:cNvSpPr>
            <a:spLocks noGrp="1"/>
          </p:cNvSpPr>
          <p:nvPr>
            <p:ph type="sldNum" sz="quarter" idx="12"/>
          </p:nvPr>
        </p:nvSpPr>
        <p:spPr/>
        <p:txBody>
          <a:bodyPr/>
          <a:lstStyle/>
          <a:p>
            <a:fld id="{78B3FE12-62BD-41F9-8F3F-A0956C733398}" type="slidenum">
              <a:rPr lang="de-DE" smtClean="0"/>
              <a:t>12</a:t>
            </a:fld>
            <a:endParaRPr lang="de-DE"/>
          </a:p>
        </p:txBody>
      </p:sp>
      <p:pic>
        <p:nvPicPr>
          <p:cNvPr id="13" name="Espace réservé du contenu 1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6186" y="1359371"/>
            <a:ext cx="6210300" cy="4733925"/>
          </a:xfrm>
        </p:spPr>
      </p:pic>
      <p:sp>
        <p:nvSpPr>
          <p:cNvPr id="7" name="Titel 1">
            <a:extLst>
              <a:ext uri="{FF2B5EF4-FFF2-40B4-BE49-F238E27FC236}">
                <a16:creationId xmlns:a16="http://schemas.microsoft.com/office/drawing/2014/main" id="{6ED6D1CE-95AD-4F61-B61B-9B3DF011231C}"/>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en-US" dirty="0">
                <a:solidFill>
                  <a:srgbClr val="FFFFFF"/>
                </a:solidFill>
              </a:rPr>
              <a:t>Part 2 – Energy efficiency in industrial energetic uses: </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10" name="Rectángulo 9">
            <a:extLst>
              <a:ext uri="{FF2B5EF4-FFF2-40B4-BE49-F238E27FC236}">
                <a16:creationId xmlns:a16="http://schemas.microsoft.com/office/drawing/2014/main" id="{7836EF33-8822-4C2D-98FD-0C7CED2DC669}"/>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4" name="Untertitel 5">
            <a:extLst>
              <a:ext uri="{FF2B5EF4-FFF2-40B4-BE49-F238E27FC236}">
                <a16:creationId xmlns:a16="http://schemas.microsoft.com/office/drawing/2014/main" id="{91B11AAF-4B76-4C7D-950E-E0F95AF1F80D}"/>
              </a:ext>
            </a:extLst>
          </p:cNvPr>
          <p:cNvSpPr txBox="1">
            <a:spLocks/>
          </p:cNvSpPr>
          <p:nvPr/>
        </p:nvSpPr>
        <p:spPr>
          <a:xfrm>
            <a:off x="215897" y="879339"/>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3600" dirty="0">
                <a:solidFill>
                  <a:schemeClr val="tx1">
                    <a:lumMod val="75000"/>
                    <a:lumOff val="25000"/>
                  </a:schemeClr>
                </a:solidFill>
              </a:rPr>
              <a:t>Industrial Refrigeration</a:t>
            </a:r>
          </a:p>
        </p:txBody>
      </p:sp>
    </p:spTree>
    <p:extLst>
      <p:ext uri="{BB962C8B-B14F-4D97-AF65-F5344CB8AC3E}">
        <p14:creationId xmlns:p14="http://schemas.microsoft.com/office/powerpoint/2010/main" val="3020997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a:t>Energy efficiency in industries</a:t>
            </a:r>
            <a:endParaRPr lang="de-DE" dirty="0"/>
          </a:p>
        </p:txBody>
      </p:sp>
      <p:sp>
        <p:nvSpPr>
          <p:cNvPr id="5" name="Foliennummernplatzhalter 4"/>
          <p:cNvSpPr>
            <a:spLocks noGrp="1"/>
          </p:cNvSpPr>
          <p:nvPr>
            <p:ph type="sldNum" sz="quarter" idx="12"/>
          </p:nvPr>
        </p:nvSpPr>
        <p:spPr/>
        <p:txBody>
          <a:bodyPr/>
          <a:lstStyle/>
          <a:p>
            <a:fld id="{78B3FE12-62BD-41F9-8F3F-A0956C733398}" type="slidenum">
              <a:rPr lang="de-DE" smtClean="0"/>
              <a:t>13</a:t>
            </a:fld>
            <a:endParaRPr lang="de-DE"/>
          </a:p>
        </p:txBody>
      </p:sp>
      <p:sp>
        <p:nvSpPr>
          <p:cNvPr id="140" name="Rectangle 11"/>
          <p:cNvSpPr/>
          <p:nvPr/>
        </p:nvSpPr>
        <p:spPr>
          <a:xfrm>
            <a:off x="686613" y="1288878"/>
            <a:ext cx="1608133" cy="338554"/>
          </a:xfrm>
          <a:prstGeom prst="rect">
            <a:avLst/>
          </a:prstGeom>
        </p:spPr>
        <p:txBody>
          <a:bodyPr wrap="none">
            <a:spAutoFit/>
          </a:bodyPr>
          <a:lstStyle/>
          <a:p>
            <a:pPr defTabSz="713232"/>
            <a:r>
              <a:rPr lang="en-US" sz="1600" dirty="0">
                <a:solidFill>
                  <a:schemeClr val="accent1"/>
                </a:solidFill>
                <a:ea typeface="Open Sans Light" panose="020B0306030504020204" pitchFamily="34" charset="0"/>
                <a:cs typeface="Open Sans Light" panose="020B0306030504020204" pitchFamily="34" charset="0"/>
              </a:rPr>
              <a:t>Speed variation</a:t>
            </a:r>
          </a:p>
        </p:txBody>
      </p:sp>
      <p:sp>
        <p:nvSpPr>
          <p:cNvPr id="141" name="TextBox 12"/>
          <p:cNvSpPr txBox="1"/>
          <p:nvPr/>
        </p:nvSpPr>
        <p:spPr>
          <a:xfrm>
            <a:off x="531502" y="3168193"/>
            <a:ext cx="2680050" cy="861774"/>
          </a:xfrm>
          <a:prstGeom prst="rect">
            <a:avLst/>
          </a:prstGeom>
          <a:noFill/>
        </p:spPr>
        <p:txBody>
          <a:bodyPr wrap="square" rtlCol="0">
            <a:spAutoFit/>
          </a:bodyPr>
          <a:lstStyle/>
          <a:p>
            <a:pPr marL="171450" indent="-171450" algn="just" defTabSz="713232">
              <a:buFont typeface="Arial" panose="020B0604020202020204" pitchFamily="34" charset="0"/>
              <a:buChar char="•"/>
            </a:pPr>
            <a:r>
              <a:rPr lang="en-US" sz="1000" dirty="0">
                <a:solidFill>
                  <a:srgbClr val="44546A"/>
                </a:solidFill>
                <a:ea typeface="Open Sans Light" panose="020B0306030504020204" pitchFamily="34" charset="0"/>
                <a:cs typeface="Open Sans Light" panose="020B0306030504020204" pitchFamily="34" charset="0"/>
              </a:rPr>
              <a:t>For low temperatures, use two-stage cycles or cycles to economizer. </a:t>
            </a:r>
          </a:p>
          <a:p>
            <a:pPr marL="171450" indent="-171450" algn="just" defTabSz="713232">
              <a:buFont typeface="Arial" panose="020B0604020202020204" pitchFamily="34" charset="0"/>
              <a:buChar char="•"/>
            </a:pPr>
            <a:r>
              <a:rPr lang="en-US" sz="1000" dirty="0">
                <a:solidFill>
                  <a:srgbClr val="44546A"/>
                </a:solidFill>
                <a:ea typeface="Open Sans Light" panose="020B0306030504020204" pitchFamily="34" charset="0"/>
                <a:cs typeface="Open Sans Light" panose="020B0306030504020204" pitchFamily="34" charset="0"/>
              </a:rPr>
              <a:t>Install power compressors judiciously tiered to cover better the whole range of powers called.</a:t>
            </a:r>
          </a:p>
        </p:txBody>
      </p:sp>
      <p:sp>
        <p:nvSpPr>
          <p:cNvPr id="144" name="Rectangle 15"/>
          <p:cNvSpPr/>
          <p:nvPr/>
        </p:nvSpPr>
        <p:spPr>
          <a:xfrm>
            <a:off x="699548" y="2852178"/>
            <a:ext cx="1404552" cy="338554"/>
          </a:xfrm>
          <a:prstGeom prst="rect">
            <a:avLst/>
          </a:prstGeom>
        </p:spPr>
        <p:txBody>
          <a:bodyPr wrap="none">
            <a:spAutoFit/>
          </a:bodyPr>
          <a:lstStyle/>
          <a:p>
            <a:pPr defTabSz="713232"/>
            <a:r>
              <a:rPr lang="en-US" sz="1600" dirty="0">
                <a:solidFill>
                  <a:schemeClr val="accent1"/>
                </a:solidFill>
                <a:ea typeface="Open Sans Light" panose="020B0306030504020204" pitchFamily="34" charset="0"/>
                <a:cs typeface="Open Sans Light" panose="020B0306030504020204" pitchFamily="34" charset="0"/>
              </a:rPr>
              <a:t>Compressors</a:t>
            </a:r>
          </a:p>
        </p:txBody>
      </p:sp>
      <p:sp>
        <p:nvSpPr>
          <p:cNvPr id="145" name="TextBox 33"/>
          <p:cNvSpPr txBox="1"/>
          <p:nvPr/>
        </p:nvSpPr>
        <p:spPr>
          <a:xfrm>
            <a:off x="531502" y="1620202"/>
            <a:ext cx="2680050" cy="861774"/>
          </a:xfrm>
          <a:prstGeom prst="rect">
            <a:avLst/>
          </a:prstGeom>
          <a:noFill/>
        </p:spPr>
        <p:txBody>
          <a:bodyPr wrap="square" rtlCol="0">
            <a:spAutoFit/>
          </a:bodyPr>
          <a:lstStyle/>
          <a:p>
            <a:pPr marL="171450" indent="-171450" defTabSz="713232">
              <a:buFont typeface="Arial" panose="020B0604020202020204" pitchFamily="34" charset="0"/>
              <a:buChar char="•"/>
            </a:pPr>
            <a:r>
              <a:rPr lang="en-US" sz="1000" dirty="0">
                <a:solidFill>
                  <a:srgbClr val="44546A"/>
                </a:solidFill>
                <a:ea typeface="Open Sans Light" panose="020B0306030504020204" pitchFamily="34" charset="0"/>
                <a:cs typeface="Open Sans Light" panose="020B0306030504020204" pitchFamily="34" charset="0"/>
              </a:rPr>
              <a:t>Install speed variation on at least one of the compressors </a:t>
            </a:r>
          </a:p>
          <a:p>
            <a:pPr marL="171450" indent="-171450" defTabSz="713232">
              <a:buFont typeface="Arial" panose="020B0604020202020204" pitchFamily="34" charset="0"/>
              <a:buChar char="•"/>
            </a:pPr>
            <a:r>
              <a:rPr lang="en-US" sz="1000" dirty="0">
                <a:solidFill>
                  <a:srgbClr val="44546A"/>
                </a:solidFill>
                <a:ea typeface="Open Sans Light" panose="020B0306030504020204" pitchFamily="34" charset="0"/>
                <a:cs typeface="Open Sans Light" panose="020B0306030504020204" pitchFamily="34" charset="0"/>
              </a:rPr>
              <a:t>For screw compressors, privilege the regulation of power by speed variation rather than by drawer.</a:t>
            </a:r>
          </a:p>
        </p:txBody>
      </p:sp>
      <p:sp>
        <p:nvSpPr>
          <p:cNvPr id="146" name="TextBox 34"/>
          <p:cNvSpPr txBox="1"/>
          <p:nvPr/>
        </p:nvSpPr>
        <p:spPr>
          <a:xfrm>
            <a:off x="3335702" y="1492508"/>
            <a:ext cx="2708740" cy="861774"/>
          </a:xfrm>
          <a:prstGeom prst="rect">
            <a:avLst/>
          </a:prstGeom>
          <a:noFill/>
        </p:spPr>
        <p:txBody>
          <a:bodyPr wrap="square" rtlCol="0">
            <a:spAutoFit/>
          </a:bodyPr>
          <a:lstStyle/>
          <a:p>
            <a:pPr defTabSz="713232"/>
            <a:endParaRPr lang="en-US" sz="1000" dirty="0">
              <a:solidFill>
                <a:schemeClr val="accent1"/>
              </a:solidFill>
              <a:ea typeface="Open Sans Light" panose="020B0306030504020204" pitchFamily="34" charset="0"/>
              <a:cs typeface="Open Sans Light" panose="020B0306030504020204" pitchFamily="34" charset="0"/>
            </a:endParaRPr>
          </a:p>
          <a:p>
            <a:pPr marL="171450" indent="-171450" defTabSz="713232">
              <a:buFont typeface="Arial" panose="020B0604020202020204" pitchFamily="34" charset="0"/>
              <a:buChar char="•"/>
            </a:pPr>
            <a:r>
              <a:rPr lang="en-US" sz="1000" dirty="0">
                <a:solidFill>
                  <a:srgbClr val="44546A"/>
                </a:solidFill>
              </a:rPr>
              <a:t>Install a cold buffer storage if necessary. It is also possible to size the decoupling bottle so that she can eventually play a storage role.</a:t>
            </a:r>
          </a:p>
        </p:txBody>
      </p:sp>
      <p:sp>
        <p:nvSpPr>
          <p:cNvPr id="149" name="Rectangle 37"/>
          <p:cNvSpPr/>
          <p:nvPr/>
        </p:nvSpPr>
        <p:spPr>
          <a:xfrm>
            <a:off x="3502910" y="1287007"/>
            <a:ext cx="902811" cy="338554"/>
          </a:xfrm>
          <a:prstGeom prst="rect">
            <a:avLst/>
          </a:prstGeom>
        </p:spPr>
        <p:txBody>
          <a:bodyPr wrap="none">
            <a:spAutoFit/>
          </a:bodyPr>
          <a:lstStyle/>
          <a:p>
            <a:pPr defTabSz="713232"/>
            <a:r>
              <a:rPr lang="en-US" sz="1600" dirty="0">
                <a:solidFill>
                  <a:schemeClr val="accent1"/>
                </a:solidFill>
                <a:ea typeface="Open Sans Light" panose="020B0306030504020204" pitchFamily="34" charset="0"/>
                <a:cs typeface="Open Sans Light" panose="020B0306030504020204" pitchFamily="34" charset="0"/>
              </a:rPr>
              <a:t>Storage</a:t>
            </a:r>
          </a:p>
        </p:txBody>
      </p:sp>
      <p:sp>
        <p:nvSpPr>
          <p:cNvPr id="150" name="TextBox 38"/>
          <p:cNvSpPr txBox="1"/>
          <p:nvPr/>
        </p:nvSpPr>
        <p:spPr>
          <a:xfrm>
            <a:off x="3211552" y="3034161"/>
            <a:ext cx="2750966" cy="1169551"/>
          </a:xfrm>
          <a:prstGeom prst="rect">
            <a:avLst/>
          </a:prstGeom>
          <a:noFill/>
        </p:spPr>
        <p:txBody>
          <a:bodyPr wrap="square" rtlCol="0">
            <a:spAutoFit/>
          </a:bodyPr>
          <a:lstStyle/>
          <a:p>
            <a:pPr algn="just" defTabSz="713232"/>
            <a:endParaRPr lang="en-US" sz="1000" dirty="0">
              <a:solidFill>
                <a:schemeClr val="accent1"/>
              </a:solidFill>
              <a:ea typeface="Open Sans Light" panose="020B0306030504020204" pitchFamily="34" charset="0"/>
              <a:cs typeface="Open Sans Light" panose="020B0306030504020204" pitchFamily="34" charset="0"/>
            </a:endParaRPr>
          </a:p>
          <a:p>
            <a:pPr marL="171450" indent="-171450" defTabSz="713232">
              <a:buFont typeface="Arial" panose="020B0604020202020204" pitchFamily="34" charset="0"/>
              <a:buChar char="•"/>
            </a:pPr>
            <a:r>
              <a:rPr lang="en-US" sz="1000" dirty="0">
                <a:solidFill>
                  <a:srgbClr val="44546A"/>
                </a:solidFill>
                <a:ea typeface="Open Sans Light" panose="020B0306030504020204" pitchFamily="34" charset="0"/>
                <a:cs typeface="Open Sans Light" panose="020B0306030504020204" pitchFamily="34" charset="0"/>
              </a:rPr>
              <a:t>Install a recovery system heat on the cold group </a:t>
            </a:r>
          </a:p>
          <a:p>
            <a:pPr marL="171450" indent="-171450" defTabSz="713232">
              <a:buFont typeface="Arial" panose="020B0604020202020204" pitchFamily="34" charset="0"/>
              <a:buChar char="•"/>
            </a:pPr>
            <a:r>
              <a:rPr lang="en-US" sz="1000" dirty="0">
                <a:solidFill>
                  <a:srgbClr val="44546A"/>
                </a:solidFill>
                <a:ea typeface="Open Sans Light" panose="020B0306030504020204" pitchFamily="34" charset="0"/>
                <a:cs typeface="Open Sans Light" panose="020B0306030504020204" pitchFamily="34" charset="0"/>
              </a:rPr>
              <a:t>For screw compressors: recover the heat on the oil circuit. </a:t>
            </a:r>
          </a:p>
          <a:p>
            <a:pPr marL="171450" indent="-171450" defTabSz="713232">
              <a:buFont typeface="Arial" panose="020B0604020202020204" pitchFamily="34" charset="0"/>
              <a:buChar char="•"/>
            </a:pPr>
            <a:r>
              <a:rPr lang="en-US" sz="1000" dirty="0">
                <a:solidFill>
                  <a:srgbClr val="44546A"/>
                </a:solidFill>
                <a:ea typeface="Open Sans Light" panose="020B0306030504020204" pitchFamily="34" charset="0"/>
                <a:cs typeface="Open Sans Light" panose="020B0306030504020204" pitchFamily="34" charset="0"/>
              </a:rPr>
              <a:t>Up to 25% rejected heat can be valorized at a temperature of 50 - 60 ° C.</a:t>
            </a:r>
          </a:p>
        </p:txBody>
      </p:sp>
      <p:sp>
        <p:nvSpPr>
          <p:cNvPr id="153" name="Rectangle 41"/>
          <p:cNvSpPr/>
          <p:nvPr/>
        </p:nvSpPr>
        <p:spPr>
          <a:xfrm>
            <a:off x="3346808" y="2829639"/>
            <a:ext cx="1462260" cy="338554"/>
          </a:xfrm>
          <a:prstGeom prst="rect">
            <a:avLst/>
          </a:prstGeom>
        </p:spPr>
        <p:txBody>
          <a:bodyPr wrap="none">
            <a:spAutoFit/>
          </a:bodyPr>
          <a:lstStyle/>
          <a:p>
            <a:pPr defTabSz="713232"/>
            <a:r>
              <a:rPr lang="en-US" sz="1600" dirty="0">
                <a:solidFill>
                  <a:schemeClr val="accent1"/>
                </a:solidFill>
                <a:ea typeface="Open Sans Light" panose="020B0306030504020204" pitchFamily="34" charset="0"/>
                <a:cs typeface="Open Sans Light" panose="020B0306030504020204" pitchFamily="34" charset="0"/>
              </a:rPr>
              <a:t>Heat recovery</a:t>
            </a:r>
          </a:p>
        </p:txBody>
      </p:sp>
      <p:sp>
        <p:nvSpPr>
          <p:cNvPr id="156" name="Rectangle 44"/>
          <p:cNvSpPr/>
          <p:nvPr/>
        </p:nvSpPr>
        <p:spPr>
          <a:xfrm>
            <a:off x="6127653" y="1290847"/>
            <a:ext cx="1253869" cy="338554"/>
          </a:xfrm>
          <a:prstGeom prst="rect">
            <a:avLst/>
          </a:prstGeom>
        </p:spPr>
        <p:txBody>
          <a:bodyPr wrap="none">
            <a:spAutoFit/>
          </a:bodyPr>
          <a:lstStyle/>
          <a:p>
            <a:pPr defTabSz="713232"/>
            <a:r>
              <a:rPr lang="en-US" sz="1600" dirty="0">
                <a:solidFill>
                  <a:schemeClr val="accent1"/>
                </a:solidFill>
                <a:ea typeface="Open Sans Light" panose="020B0306030504020204" pitchFamily="34" charset="0"/>
                <a:cs typeface="Open Sans Light" panose="020B0306030504020204" pitchFamily="34" charset="0"/>
              </a:rPr>
              <a:t>Distribution</a:t>
            </a:r>
          </a:p>
        </p:txBody>
      </p:sp>
      <p:sp>
        <p:nvSpPr>
          <p:cNvPr id="157" name="TextBox 45"/>
          <p:cNvSpPr txBox="1"/>
          <p:nvPr/>
        </p:nvSpPr>
        <p:spPr>
          <a:xfrm>
            <a:off x="6055676" y="3190845"/>
            <a:ext cx="2579543" cy="707886"/>
          </a:xfrm>
          <a:prstGeom prst="rect">
            <a:avLst/>
          </a:prstGeom>
          <a:noFill/>
        </p:spPr>
        <p:txBody>
          <a:bodyPr wrap="square" rtlCol="0">
            <a:spAutoFit/>
          </a:bodyPr>
          <a:lstStyle/>
          <a:p>
            <a:pPr marL="171450" indent="-171450" defTabSz="713232">
              <a:buFont typeface="Arial" panose="020B0604020202020204" pitchFamily="34" charset="0"/>
              <a:buChar char="•"/>
            </a:pPr>
            <a:r>
              <a:rPr lang="en-US" sz="1000" dirty="0">
                <a:solidFill>
                  <a:srgbClr val="44546A"/>
                </a:solidFill>
                <a:ea typeface="Open Sans Light" panose="020B0306030504020204" pitchFamily="34" charset="0"/>
                <a:cs typeface="Open Sans Light" panose="020B0306030504020204" pitchFamily="34" charset="0"/>
              </a:rPr>
              <a:t>Check the state of the cold circuit insulation and repair if necessary.</a:t>
            </a:r>
          </a:p>
          <a:p>
            <a:pPr marL="171450" indent="-171450" defTabSz="713232">
              <a:buFont typeface="Arial" panose="020B0604020202020204" pitchFamily="34" charset="0"/>
              <a:buChar char="•"/>
            </a:pPr>
            <a:r>
              <a:rPr lang="en-US" sz="1000" dirty="0">
                <a:solidFill>
                  <a:srgbClr val="44546A"/>
                </a:solidFill>
                <a:ea typeface="Open Sans Light" panose="020B0306030504020204" pitchFamily="34" charset="0"/>
                <a:cs typeface="Open Sans Light" panose="020B0306030504020204" pitchFamily="34" charset="0"/>
              </a:rPr>
              <a:t>Adopt a strategy adequate and powerful of defrosting.</a:t>
            </a:r>
          </a:p>
        </p:txBody>
      </p:sp>
      <p:sp>
        <p:nvSpPr>
          <p:cNvPr id="160" name="Rectangle 48"/>
          <p:cNvSpPr/>
          <p:nvPr/>
        </p:nvSpPr>
        <p:spPr>
          <a:xfrm>
            <a:off x="6223487" y="2839788"/>
            <a:ext cx="3030618" cy="338554"/>
          </a:xfrm>
          <a:prstGeom prst="rect">
            <a:avLst/>
          </a:prstGeom>
        </p:spPr>
        <p:txBody>
          <a:bodyPr wrap="square">
            <a:spAutoFit/>
          </a:bodyPr>
          <a:lstStyle/>
          <a:p>
            <a:pPr defTabSz="713232"/>
            <a:r>
              <a:rPr lang="en-US" sz="1600" dirty="0">
                <a:solidFill>
                  <a:schemeClr val="accent1"/>
                </a:solidFill>
                <a:ea typeface="Open Sans Light" panose="020B0306030504020204" pitchFamily="34" charset="0"/>
                <a:cs typeface="Open Sans Light" panose="020B0306030504020204" pitchFamily="34" charset="0"/>
              </a:rPr>
              <a:t>Insulation &amp; Defrost</a:t>
            </a:r>
          </a:p>
        </p:txBody>
      </p:sp>
      <p:sp>
        <p:nvSpPr>
          <p:cNvPr id="161" name="TextBox 49"/>
          <p:cNvSpPr txBox="1"/>
          <p:nvPr/>
        </p:nvSpPr>
        <p:spPr>
          <a:xfrm>
            <a:off x="5962518" y="1620202"/>
            <a:ext cx="2672701" cy="1015663"/>
          </a:xfrm>
          <a:prstGeom prst="rect">
            <a:avLst/>
          </a:prstGeom>
          <a:noFill/>
        </p:spPr>
        <p:txBody>
          <a:bodyPr wrap="square" rtlCol="0">
            <a:spAutoFit/>
          </a:bodyPr>
          <a:lstStyle/>
          <a:p>
            <a:pPr marL="171450" indent="-171450" defTabSz="713232">
              <a:buFont typeface="Arial" panose="020B0604020202020204" pitchFamily="34" charset="0"/>
              <a:buChar char="•"/>
            </a:pPr>
            <a:r>
              <a:rPr lang="en-US" sz="1000" dirty="0">
                <a:solidFill>
                  <a:srgbClr val="44546A"/>
                </a:solidFill>
                <a:ea typeface="Open Sans Light" panose="020B0306030504020204" pitchFamily="34" charset="0"/>
                <a:cs typeface="Open Sans Light" panose="020B0306030504020204" pitchFamily="34" charset="0"/>
              </a:rPr>
              <a:t>Regulate the flow of refrigerant fluid by electronic speed variation on the secondary distribution pump.</a:t>
            </a:r>
          </a:p>
          <a:p>
            <a:pPr marL="171450" indent="-171450" defTabSz="713232">
              <a:buFont typeface="Arial" panose="020B0604020202020204" pitchFamily="34" charset="0"/>
              <a:buChar char="•"/>
            </a:pPr>
            <a:r>
              <a:rPr lang="en-US" sz="1000" dirty="0">
                <a:solidFill>
                  <a:srgbClr val="44546A"/>
                </a:solidFill>
                <a:ea typeface="Open Sans Light" panose="020B0306030504020204" pitchFamily="34" charset="0"/>
                <a:cs typeface="Open Sans Light" panose="020B0306030504020204" pitchFamily="34" charset="0"/>
              </a:rPr>
              <a:t>Regulate the coolant flow on the primary circuit versus flow on the secondary circuit.</a:t>
            </a:r>
          </a:p>
        </p:txBody>
      </p:sp>
      <p:pic>
        <p:nvPicPr>
          <p:cNvPr id="3074" name="Picture 2" descr="Image associÃ©e"/>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75669" y="854302"/>
            <a:ext cx="396867" cy="39686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12"/>
          <p:cNvSpPr txBox="1"/>
          <p:nvPr/>
        </p:nvSpPr>
        <p:spPr>
          <a:xfrm>
            <a:off x="670070" y="4793250"/>
            <a:ext cx="2666412" cy="861774"/>
          </a:xfrm>
          <a:prstGeom prst="rect">
            <a:avLst/>
          </a:prstGeom>
          <a:noFill/>
        </p:spPr>
        <p:txBody>
          <a:bodyPr wrap="square" rtlCol="0">
            <a:spAutoFit/>
          </a:bodyPr>
          <a:lstStyle/>
          <a:p>
            <a:pPr defTabSz="713232"/>
            <a:endParaRPr lang="en-US" sz="1000" b="1" dirty="0">
              <a:solidFill>
                <a:srgbClr val="44546A"/>
              </a:solidFill>
              <a:ea typeface="Open Sans Light" panose="020B0306030504020204" pitchFamily="34" charset="0"/>
              <a:cs typeface="Open Sans Light" panose="020B0306030504020204" pitchFamily="34" charset="0"/>
            </a:endParaRPr>
          </a:p>
          <a:p>
            <a:pPr marL="171450" indent="-171450" defTabSz="713232">
              <a:buFont typeface="Arial" panose="020B0604020202020204" pitchFamily="34" charset="0"/>
              <a:buChar char="•"/>
            </a:pPr>
            <a:r>
              <a:rPr lang="en-US" sz="1000" dirty="0">
                <a:solidFill>
                  <a:srgbClr val="44546A"/>
                </a:solidFill>
                <a:ea typeface="Open Sans Light" panose="020B0306030504020204" pitchFamily="34" charset="0"/>
                <a:cs typeface="Open Sans Light" panose="020B0306030504020204" pitchFamily="34" charset="0"/>
              </a:rPr>
              <a:t>Prefer large sized evaporators to reduce pinching. </a:t>
            </a:r>
          </a:p>
          <a:p>
            <a:pPr marL="171450" indent="-171450" defTabSz="713232">
              <a:buFont typeface="Arial" panose="020B0604020202020204" pitchFamily="34" charset="0"/>
              <a:buChar char="•"/>
            </a:pPr>
            <a:r>
              <a:rPr lang="en-US" sz="1000" dirty="0">
                <a:solidFill>
                  <a:srgbClr val="44546A"/>
                </a:solidFill>
                <a:ea typeface="Open Sans Light" panose="020B0306030504020204" pitchFamily="34" charset="0"/>
                <a:cs typeface="Open Sans Light" panose="020B0306030504020204" pitchFamily="34" charset="0"/>
              </a:rPr>
              <a:t>10% more surface is 1°C won, so 2 to 3% of the energy consumed.</a:t>
            </a:r>
          </a:p>
        </p:txBody>
      </p:sp>
      <p:sp>
        <p:nvSpPr>
          <p:cNvPr id="34" name="Rectangle 15"/>
          <p:cNvSpPr/>
          <p:nvPr/>
        </p:nvSpPr>
        <p:spPr>
          <a:xfrm>
            <a:off x="859849" y="4597684"/>
            <a:ext cx="1188146" cy="338554"/>
          </a:xfrm>
          <a:prstGeom prst="rect">
            <a:avLst/>
          </a:prstGeom>
        </p:spPr>
        <p:txBody>
          <a:bodyPr wrap="none">
            <a:spAutoFit/>
          </a:bodyPr>
          <a:lstStyle/>
          <a:p>
            <a:pPr defTabSz="713232"/>
            <a:r>
              <a:rPr lang="en-US" sz="1600" dirty="0">
                <a:solidFill>
                  <a:schemeClr val="accent1"/>
                </a:solidFill>
                <a:ea typeface="Open Sans Light" panose="020B0306030504020204" pitchFamily="34" charset="0"/>
                <a:cs typeface="Open Sans Light" panose="020B0306030504020204" pitchFamily="34" charset="0"/>
              </a:rPr>
              <a:t>Evaporator</a:t>
            </a:r>
          </a:p>
        </p:txBody>
      </p:sp>
      <p:sp>
        <p:nvSpPr>
          <p:cNvPr id="35" name="TextBox 38"/>
          <p:cNvSpPr txBox="1"/>
          <p:nvPr/>
        </p:nvSpPr>
        <p:spPr>
          <a:xfrm>
            <a:off x="3350120" y="4938541"/>
            <a:ext cx="2742916" cy="553998"/>
          </a:xfrm>
          <a:prstGeom prst="rect">
            <a:avLst/>
          </a:prstGeom>
          <a:noFill/>
        </p:spPr>
        <p:txBody>
          <a:bodyPr wrap="square" rtlCol="0">
            <a:spAutoFit/>
          </a:bodyPr>
          <a:lstStyle/>
          <a:p>
            <a:pPr defTabSz="713232"/>
            <a:r>
              <a:rPr lang="en-US" sz="1000" dirty="0">
                <a:solidFill>
                  <a:srgbClr val="44546A"/>
                </a:solidFill>
                <a:ea typeface="Open Sans Light" panose="020B0306030504020204" pitchFamily="34" charset="0"/>
                <a:cs typeface="Open Sans Light" panose="020B0306030504020204" pitchFamily="34" charset="0"/>
              </a:rPr>
              <a:t>Lighting is a contribution of heat</a:t>
            </a:r>
          </a:p>
          <a:p>
            <a:pPr marL="171450" indent="-171450" defTabSz="713232">
              <a:buFont typeface="Arial" panose="020B0604020202020204" pitchFamily="34" charset="0"/>
              <a:buChar char="•"/>
            </a:pPr>
            <a:r>
              <a:rPr lang="en-US" sz="1000" dirty="0">
                <a:solidFill>
                  <a:srgbClr val="44546A"/>
                </a:solidFill>
                <a:ea typeface="Open Sans Light" panose="020B0306030504020204" pitchFamily="34" charset="0"/>
                <a:cs typeface="Open Sans Light" panose="020B0306030504020204" pitchFamily="34" charset="0"/>
              </a:rPr>
              <a:t>Set up efficient lighting systems in the cold rooms </a:t>
            </a:r>
          </a:p>
        </p:txBody>
      </p:sp>
      <p:sp>
        <p:nvSpPr>
          <p:cNvPr id="38" name="Rectangle 41"/>
          <p:cNvSpPr/>
          <p:nvPr/>
        </p:nvSpPr>
        <p:spPr>
          <a:xfrm>
            <a:off x="3506244" y="4597684"/>
            <a:ext cx="1015021" cy="338554"/>
          </a:xfrm>
          <a:prstGeom prst="rect">
            <a:avLst/>
          </a:prstGeom>
        </p:spPr>
        <p:txBody>
          <a:bodyPr wrap="none">
            <a:spAutoFit/>
          </a:bodyPr>
          <a:lstStyle/>
          <a:p>
            <a:pPr defTabSz="713232"/>
            <a:r>
              <a:rPr lang="en-US" sz="1600" dirty="0">
                <a:solidFill>
                  <a:schemeClr val="accent1"/>
                </a:solidFill>
                <a:ea typeface="Open Sans Light" panose="020B0306030504020204" pitchFamily="34" charset="0"/>
                <a:cs typeface="Open Sans Light" panose="020B0306030504020204" pitchFamily="34" charset="0"/>
              </a:rPr>
              <a:t>Lightning</a:t>
            </a:r>
          </a:p>
        </p:txBody>
      </p:sp>
      <p:sp>
        <p:nvSpPr>
          <p:cNvPr id="39" name="TextBox 45"/>
          <p:cNvSpPr txBox="1"/>
          <p:nvPr/>
        </p:nvSpPr>
        <p:spPr>
          <a:xfrm>
            <a:off x="6106674" y="4788668"/>
            <a:ext cx="2659063" cy="1323439"/>
          </a:xfrm>
          <a:prstGeom prst="rect">
            <a:avLst/>
          </a:prstGeom>
          <a:noFill/>
        </p:spPr>
        <p:txBody>
          <a:bodyPr wrap="square" rtlCol="0">
            <a:spAutoFit/>
          </a:bodyPr>
          <a:lstStyle/>
          <a:p>
            <a:pPr marL="171450" indent="-171450" defTabSz="713232">
              <a:buFont typeface="Arial" panose="020B0604020202020204" pitchFamily="34" charset="0"/>
              <a:buChar char="•"/>
            </a:pPr>
            <a:r>
              <a:rPr lang="en-US" sz="1000" dirty="0">
                <a:solidFill>
                  <a:srgbClr val="44546A"/>
                </a:solidFill>
                <a:ea typeface="Open Sans Light" panose="020B0306030504020204" pitchFamily="34" charset="0"/>
                <a:cs typeface="Open Sans Light" panose="020B0306030504020204" pitchFamily="34" charset="0"/>
              </a:rPr>
              <a:t>Set up protections effective openings (curtains with straps, air curtains, quick-open doors).</a:t>
            </a:r>
          </a:p>
          <a:p>
            <a:pPr marL="171450" indent="-171450" defTabSz="713232">
              <a:buFont typeface="Arial" panose="020B0604020202020204" pitchFamily="34" charset="0"/>
              <a:buChar char="•"/>
            </a:pPr>
            <a:r>
              <a:rPr lang="en-US" sz="1000" dirty="0">
                <a:solidFill>
                  <a:srgbClr val="44546A"/>
                </a:solidFill>
                <a:ea typeface="Open Sans Light" panose="020B0306030504020204" pitchFamily="34" charset="0"/>
                <a:cs typeface="Open Sans Light" panose="020B0306030504020204" pitchFamily="34" charset="0"/>
              </a:rPr>
              <a:t>Set up buffer locks and decrease openings / closures of the area.</a:t>
            </a:r>
          </a:p>
          <a:p>
            <a:pPr marL="171450" indent="-171450" defTabSz="713232">
              <a:buFont typeface="Arial" panose="020B0604020202020204" pitchFamily="34" charset="0"/>
              <a:buChar char="•"/>
            </a:pPr>
            <a:r>
              <a:rPr lang="en-US" sz="1000" dirty="0">
                <a:solidFill>
                  <a:srgbClr val="44546A"/>
                </a:solidFill>
                <a:ea typeface="Open Sans Light" panose="020B0306030504020204" pitchFamily="34" charset="0"/>
                <a:cs typeface="Open Sans Light" panose="020B0306030504020204" pitchFamily="34" charset="0"/>
              </a:rPr>
              <a:t>Inlets can be responsible for 20 to 40% of the balance sheet refrigeration system.</a:t>
            </a:r>
          </a:p>
        </p:txBody>
      </p:sp>
      <p:sp>
        <p:nvSpPr>
          <p:cNvPr id="42" name="Rectangle 48"/>
          <p:cNvSpPr/>
          <p:nvPr/>
        </p:nvSpPr>
        <p:spPr>
          <a:xfrm>
            <a:off x="6275466" y="4525358"/>
            <a:ext cx="1786066" cy="307777"/>
          </a:xfrm>
          <a:prstGeom prst="rect">
            <a:avLst/>
          </a:prstGeom>
        </p:spPr>
        <p:txBody>
          <a:bodyPr wrap="none">
            <a:spAutoFit/>
          </a:bodyPr>
          <a:lstStyle/>
          <a:p>
            <a:pPr defTabSz="713232"/>
            <a:r>
              <a:rPr lang="en-US" sz="1400" dirty="0">
                <a:solidFill>
                  <a:schemeClr val="accent1"/>
                </a:solidFill>
                <a:ea typeface="Open Sans Light" panose="020B0306030504020204" pitchFamily="34" charset="0"/>
                <a:cs typeface="Open Sans Light" panose="020B0306030504020204" pitchFamily="34" charset="0"/>
              </a:rPr>
              <a:t>Cold room openings</a:t>
            </a:r>
          </a:p>
        </p:txBody>
      </p:sp>
      <p:pic>
        <p:nvPicPr>
          <p:cNvPr id="7" name="Imagen 6">
            <a:extLst>
              <a:ext uri="{FF2B5EF4-FFF2-40B4-BE49-F238E27FC236}">
                <a16:creationId xmlns:a16="http://schemas.microsoft.com/office/drawing/2014/main" id="{22A48BB5-37D7-48CE-AB05-832A026D2C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038" y="1249487"/>
            <a:ext cx="425415" cy="425415"/>
          </a:xfrm>
          <a:prstGeom prst="rect">
            <a:avLst/>
          </a:prstGeom>
        </p:spPr>
      </p:pic>
      <p:pic>
        <p:nvPicPr>
          <p:cNvPr id="9" name="Imagen 8" descr="Imagen que contiene suelo, edificio&#10;&#10;Descripción generada automáticamente">
            <a:extLst>
              <a:ext uri="{FF2B5EF4-FFF2-40B4-BE49-F238E27FC236}">
                <a16:creationId xmlns:a16="http://schemas.microsoft.com/office/drawing/2014/main" id="{2CF1856B-7E65-4717-B294-1729369AC5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3857" y="1305733"/>
            <a:ext cx="288000" cy="288000"/>
          </a:xfrm>
          <a:prstGeom prst="rect">
            <a:avLst/>
          </a:prstGeom>
        </p:spPr>
      </p:pic>
      <p:pic>
        <p:nvPicPr>
          <p:cNvPr id="11" name="Imagen 10">
            <a:extLst>
              <a:ext uri="{FF2B5EF4-FFF2-40B4-BE49-F238E27FC236}">
                <a16:creationId xmlns:a16="http://schemas.microsoft.com/office/drawing/2014/main" id="{0B22F8B7-0F5E-4025-BE8F-A40A5F4B78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2963" y="1239511"/>
            <a:ext cx="425415" cy="425415"/>
          </a:xfrm>
          <a:prstGeom prst="rect">
            <a:avLst/>
          </a:prstGeom>
        </p:spPr>
      </p:pic>
      <p:pic>
        <p:nvPicPr>
          <p:cNvPr id="13" name="Imagen 12" descr="Imagen que contiene texto&#10;&#10;Descripción generada automáticamente">
            <a:extLst>
              <a:ext uri="{FF2B5EF4-FFF2-40B4-BE49-F238E27FC236}">
                <a16:creationId xmlns:a16="http://schemas.microsoft.com/office/drawing/2014/main" id="{0045AA98-DB30-4B5C-B811-ADC4FF464D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303" y="2812382"/>
            <a:ext cx="347328" cy="347328"/>
          </a:xfrm>
          <a:prstGeom prst="rect">
            <a:avLst/>
          </a:prstGeom>
        </p:spPr>
      </p:pic>
      <p:pic>
        <p:nvPicPr>
          <p:cNvPr id="15" name="Imagen 14" descr="Imagen que contiene objeto&#10;&#10;Descripción generada automáticamente">
            <a:extLst>
              <a:ext uri="{FF2B5EF4-FFF2-40B4-BE49-F238E27FC236}">
                <a16:creationId xmlns:a16="http://schemas.microsoft.com/office/drawing/2014/main" id="{86CB809F-6BD0-423B-8BF3-CE1A27F71A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85839" y="2874463"/>
            <a:ext cx="293983" cy="293983"/>
          </a:xfrm>
          <a:prstGeom prst="rect">
            <a:avLst/>
          </a:prstGeom>
        </p:spPr>
      </p:pic>
      <p:pic>
        <p:nvPicPr>
          <p:cNvPr id="17" name="Imagen 16" descr="Imagen que contiene objeto&#10;&#10;Descripción generada automáticamente">
            <a:extLst>
              <a:ext uri="{FF2B5EF4-FFF2-40B4-BE49-F238E27FC236}">
                <a16:creationId xmlns:a16="http://schemas.microsoft.com/office/drawing/2014/main" id="{5107C232-DC21-48D2-AB0E-1037E0DB0C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22915" y="2880511"/>
            <a:ext cx="293984" cy="293984"/>
          </a:xfrm>
          <a:prstGeom prst="rect">
            <a:avLst/>
          </a:prstGeom>
        </p:spPr>
      </p:pic>
      <p:pic>
        <p:nvPicPr>
          <p:cNvPr id="19" name="Imagen 18" descr="Imagen que contiene objeto&#10;&#10;Descripción generada automáticamente">
            <a:extLst>
              <a:ext uri="{FF2B5EF4-FFF2-40B4-BE49-F238E27FC236}">
                <a16:creationId xmlns:a16="http://schemas.microsoft.com/office/drawing/2014/main" id="{F4DF3A8E-525C-4068-84CF-94CCFCB50E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3617" y="4603431"/>
            <a:ext cx="370473" cy="370473"/>
          </a:xfrm>
          <a:prstGeom prst="rect">
            <a:avLst/>
          </a:prstGeom>
        </p:spPr>
      </p:pic>
      <p:pic>
        <p:nvPicPr>
          <p:cNvPr id="21" name="Imagen 20">
            <a:extLst>
              <a:ext uri="{FF2B5EF4-FFF2-40B4-BE49-F238E27FC236}">
                <a16:creationId xmlns:a16="http://schemas.microsoft.com/office/drawing/2014/main" id="{14EC8981-2014-4E68-81C1-A504E920762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07503" y="4555332"/>
            <a:ext cx="393743" cy="393743"/>
          </a:xfrm>
          <a:prstGeom prst="rect">
            <a:avLst/>
          </a:prstGeom>
        </p:spPr>
      </p:pic>
      <p:pic>
        <p:nvPicPr>
          <p:cNvPr id="23" name="Imagen 22">
            <a:extLst>
              <a:ext uri="{FF2B5EF4-FFF2-40B4-BE49-F238E27FC236}">
                <a16:creationId xmlns:a16="http://schemas.microsoft.com/office/drawing/2014/main" id="{BB45D9DA-C6AB-4A1C-BAA9-79E9CFD439D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33258" y="4491785"/>
            <a:ext cx="338554" cy="338554"/>
          </a:xfrm>
          <a:prstGeom prst="rect">
            <a:avLst/>
          </a:prstGeom>
        </p:spPr>
      </p:pic>
      <p:sp>
        <p:nvSpPr>
          <p:cNvPr id="36" name="Rectángulo 35">
            <a:extLst>
              <a:ext uri="{FF2B5EF4-FFF2-40B4-BE49-F238E27FC236}">
                <a16:creationId xmlns:a16="http://schemas.microsoft.com/office/drawing/2014/main" id="{831934AF-7D2F-438E-8448-C8E1BAD1EEEE}"/>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7" name="Titel 1">
            <a:extLst>
              <a:ext uri="{FF2B5EF4-FFF2-40B4-BE49-F238E27FC236}">
                <a16:creationId xmlns:a16="http://schemas.microsoft.com/office/drawing/2014/main" id="{201F6EB1-E8CB-4EBB-8D81-BC61D249D979}"/>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en-US" dirty="0"/>
              <a:t>Part 2 – Energy efficiency in industrial energetic uses: </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40" name="Untertitel 5">
            <a:extLst>
              <a:ext uri="{FF2B5EF4-FFF2-40B4-BE49-F238E27FC236}">
                <a16:creationId xmlns:a16="http://schemas.microsoft.com/office/drawing/2014/main" id="{2E553FC6-CA1C-4869-AB07-E790E112FECD}"/>
              </a:ext>
            </a:extLst>
          </p:cNvPr>
          <p:cNvSpPr txBox="1">
            <a:spLocks/>
          </p:cNvSpPr>
          <p:nvPr/>
        </p:nvSpPr>
        <p:spPr>
          <a:xfrm>
            <a:off x="215897" y="879339"/>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3600" dirty="0">
                <a:solidFill>
                  <a:schemeClr val="tx1">
                    <a:lumMod val="75000"/>
                    <a:lumOff val="25000"/>
                  </a:schemeClr>
                </a:solidFill>
              </a:rPr>
              <a:t>Industrial Refrigeration</a:t>
            </a:r>
          </a:p>
        </p:txBody>
      </p:sp>
    </p:spTree>
    <p:extLst>
      <p:ext uri="{BB962C8B-B14F-4D97-AF65-F5344CB8AC3E}">
        <p14:creationId xmlns:p14="http://schemas.microsoft.com/office/powerpoint/2010/main" val="1749597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a:t>Energy efficiency in industries</a:t>
            </a:r>
            <a:endParaRPr lang="de-DE" dirty="0"/>
          </a:p>
        </p:txBody>
      </p:sp>
      <p:sp>
        <p:nvSpPr>
          <p:cNvPr id="5" name="Foliennummernplatzhalter 4"/>
          <p:cNvSpPr>
            <a:spLocks noGrp="1"/>
          </p:cNvSpPr>
          <p:nvPr>
            <p:ph type="sldNum" sz="quarter" idx="12"/>
          </p:nvPr>
        </p:nvSpPr>
        <p:spPr/>
        <p:txBody>
          <a:bodyPr/>
          <a:lstStyle/>
          <a:p>
            <a:fld id="{78B3FE12-62BD-41F9-8F3F-A0956C733398}" type="slidenum">
              <a:rPr lang="de-DE" smtClean="0"/>
              <a:t>14</a:t>
            </a:fld>
            <a:endParaRPr lang="de-DE"/>
          </a:p>
        </p:txBody>
      </p:sp>
      <p:pic>
        <p:nvPicPr>
          <p:cNvPr id="9" name="Espace réservé du contenu 6">
            <a:extLst>
              <a:ext uri="{FF2B5EF4-FFF2-40B4-BE49-F238E27FC236}">
                <a16:creationId xmlns:a16="http://schemas.microsoft.com/office/drawing/2014/main" id="{8B43AA28-D3FE-4E1B-9746-B974C8213A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5676" y="1542802"/>
            <a:ext cx="5671294" cy="4721352"/>
          </a:xfrm>
          <a:prstGeom prst="rect">
            <a:avLst/>
          </a:prstGeom>
        </p:spPr>
      </p:pic>
      <p:sp>
        <p:nvSpPr>
          <p:cNvPr id="10" name="Titel 1">
            <a:extLst>
              <a:ext uri="{FF2B5EF4-FFF2-40B4-BE49-F238E27FC236}">
                <a16:creationId xmlns:a16="http://schemas.microsoft.com/office/drawing/2014/main" id="{A666E324-9BFD-4202-A4C0-7A6BAE852337}"/>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en-US" dirty="0">
                <a:solidFill>
                  <a:srgbClr val="FFFFFF"/>
                </a:solidFill>
              </a:rPr>
              <a:t>Part 2 – Energy efficiency in industrial energetic uses: </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11" name="Rectángulo 10">
            <a:extLst>
              <a:ext uri="{FF2B5EF4-FFF2-40B4-BE49-F238E27FC236}">
                <a16:creationId xmlns:a16="http://schemas.microsoft.com/office/drawing/2014/main" id="{7FCA2703-A007-45F4-88B1-BA3401CFFF23}"/>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3" name="Untertitel 5">
            <a:extLst>
              <a:ext uri="{FF2B5EF4-FFF2-40B4-BE49-F238E27FC236}">
                <a16:creationId xmlns:a16="http://schemas.microsoft.com/office/drawing/2014/main" id="{DAD4279F-AD64-4C5B-9C89-760EB8EF56D1}"/>
              </a:ext>
            </a:extLst>
          </p:cNvPr>
          <p:cNvSpPr txBox="1">
            <a:spLocks/>
          </p:cNvSpPr>
          <p:nvPr/>
        </p:nvSpPr>
        <p:spPr>
          <a:xfrm>
            <a:off x="215897" y="879339"/>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3600" dirty="0">
                <a:solidFill>
                  <a:schemeClr val="tx1">
                    <a:lumMod val="75000"/>
                    <a:lumOff val="25000"/>
                  </a:schemeClr>
                </a:solidFill>
              </a:rPr>
              <a:t>Compressed Air</a:t>
            </a:r>
          </a:p>
        </p:txBody>
      </p:sp>
    </p:spTree>
    <p:extLst>
      <p:ext uri="{BB962C8B-B14F-4D97-AF65-F5344CB8AC3E}">
        <p14:creationId xmlns:p14="http://schemas.microsoft.com/office/powerpoint/2010/main" val="4033147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8"/>
          <p:cNvSpPr>
            <a:spLocks noGrp="1"/>
          </p:cNvSpPr>
          <p:nvPr>
            <p:ph sz="half" idx="2"/>
          </p:nvPr>
        </p:nvSpPr>
        <p:spPr>
          <a:xfrm>
            <a:off x="564696" y="1670862"/>
            <a:ext cx="3752866" cy="1736502"/>
          </a:xfrm>
        </p:spPr>
        <p:txBody>
          <a:bodyPr>
            <a:noAutofit/>
          </a:bodyPr>
          <a:lstStyle/>
          <a:p>
            <a:pPr>
              <a:lnSpc>
                <a:spcPct val="170000"/>
              </a:lnSpc>
            </a:pPr>
            <a:r>
              <a:rPr lang="en-US" sz="1000" dirty="0"/>
              <a:t>Install more dryers performing. </a:t>
            </a:r>
          </a:p>
          <a:p>
            <a:pPr>
              <a:lnSpc>
                <a:spcPct val="170000"/>
              </a:lnSpc>
            </a:pPr>
            <a:r>
              <a:rPr lang="en-US" sz="1000" dirty="0"/>
              <a:t>Check regularly the pressure drops of the driers.</a:t>
            </a:r>
          </a:p>
          <a:p>
            <a:pPr>
              <a:lnSpc>
                <a:spcPct val="170000"/>
              </a:lnSpc>
            </a:pPr>
            <a:r>
              <a:rPr lang="en-US" sz="1000" dirty="0"/>
              <a:t>Respect the periodicities of maintenance.</a:t>
            </a:r>
          </a:p>
          <a:p>
            <a:pPr>
              <a:lnSpc>
                <a:spcPct val="170000"/>
              </a:lnSpc>
            </a:pPr>
            <a:r>
              <a:rPr lang="en-US" sz="1000" dirty="0"/>
              <a:t>If necessary, call in a refrigeration specialist qualified for the maintenance of the cold circuit.</a:t>
            </a:r>
          </a:p>
        </p:txBody>
      </p:sp>
      <p:sp>
        <p:nvSpPr>
          <p:cNvPr id="4" name="Espace réservé du pied de page 3"/>
          <p:cNvSpPr>
            <a:spLocks noGrp="1"/>
          </p:cNvSpPr>
          <p:nvPr>
            <p:ph type="ftr" sz="quarter" idx="11"/>
          </p:nvPr>
        </p:nvSpPr>
        <p:spPr/>
        <p:txBody>
          <a:bodyPr/>
          <a:lstStyle/>
          <a:p>
            <a:r>
              <a:rPr lang="en-US" dirty="0"/>
              <a:t>Energy efficiency in industries</a:t>
            </a:r>
            <a:endParaRPr lang="de-DE" dirty="0"/>
          </a:p>
        </p:txBody>
      </p:sp>
      <p:sp>
        <p:nvSpPr>
          <p:cNvPr id="5" name="Espace réservé du numéro de diapositive 4"/>
          <p:cNvSpPr>
            <a:spLocks noGrp="1"/>
          </p:cNvSpPr>
          <p:nvPr>
            <p:ph type="sldNum" sz="quarter" idx="12"/>
          </p:nvPr>
        </p:nvSpPr>
        <p:spPr>
          <a:xfrm>
            <a:off x="8093492" y="6355027"/>
            <a:ext cx="514400" cy="180040"/>
          </a:xfrm>
        </p:spPr>
        <p:txBody>
          <a:bodyPr/>
          <a:lstStyle/>
          <a:p>
            <a:fld id="{78B3FE12-62BD-41F9-8F3F-A0956C733398}" type="slidenum">
              <a:rPr lang="de-DE" smtClean="0"/>
              <a:t>15</a:t>
            </a:fld>
            <a:endParaRPr lang="de-DE"/>
          </a:p>
        </p:txBody>
      </p:sp>
      <p:sp>
        <p:nvSpPr>
          <p:cNvPr id="14" name="Espace réservé du texte 7"/>
          <p:cNvSpPr txBox="1">
            <a:spLocks/>
          </p:cNvSpPr>
          <p:nvPr/>
        </p:nvSpPr>
        <p:spPr>
          <a:xfrm>
            <a:off x="404410" y="3481000"/>
            <a:ext cx="3651614" cy="251633"/>
          </a:xfrm>
          <a:prstGeom prst="rect">
            <a:avLst/>
          </a:prstGeom>
          <a:solidFill>
            <a:schemeClr val="accent1"/>
          </a:solid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1pPr>
            <a:lvl2pPr marL="457200" indent="0" algn="l" defTabSz="914400" rtl="0" eaLnBrk="1" latinLnBrk="0" hangingPunct="1">
              <a:spcBef>
                <a:spcPct val="20000"/>
              </a:spcBef>
              <a:buFont typeface="Wingdings" panose="05000000000000000000" pitchFamily="2" charset="2"/>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sz="1300" dirty="0"/>
              <a:t>Heat recovery</a:t>
            </a:r>
          </a:p>
        </p:txBody>
      </p:sp>
      <p:sp>
        <p:nvSpPr>
          <p:cNvPr id="16" name="Espace réservé du contenu 8"/>
          <p:cNvSpPr txBox="1">
            <a:spLocks/>
          </p:cNvSpPr>
          <p:nvPr/>
        </p:nvSpPr>
        <p:spPr>
          <a:xfrm>
            <a:off x="603528" y="3740652"/>
            <a:ext cx="3750284" cy="136036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lumMod val="85000"/>
                    <a:lumOff val="15000"/>
                  </a:schemeClr>
                </a:solidFill>
                <a:latin typeface="+mn-lt"/>
                <a:ea typeface="+mn-ea"/>
                <a:cs typeface="+mn-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4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a:lnSpc>
                <a:spcPct val="170000"/>
              </a:lnSpc>
            </a:pPr>
            <a:r>
              <a:rPr lang="en-US" sz="1000" dirty="0"/>
              <a:t>Recover the rejected heat by the compressor for space heating or water production hot. </a:t>
            </a:r>
          </a:p>
          <a:p>
            <a:pPr>
              <a:lnSpc>
                <a:spcPct val="170000"/>
              </a:lnSpc>
            </a:pPr>
            <a:r>
              <a:rPr lang="en-US" sz="1000" dirty="0"/>
              <a:t>About 80% of electric power compressor is transformed into heat.</a:t>
            </a:r>
          </a:p>
        </p:txBody>
      </p:sp>
      <p:sp>
        <p:nvSpPr>
          <p:cNvPr id="17" name="Espace réservé du texte 7"/>
          <p:cNvSpPr txBox="1">
            <a:spLocks/>
          </p:cNvSpPr>
          <p:nvPr/>
        </p:nvSpPr>
        <p:spPr>
          <a:xfrm>
            <a:off x="370136" y="1414769"/>
            <a:ext cx="3651614" cy="251633"/>
          </a:xfrm>
          <a:prstGeom prst="rect">
            <a:avLst/>
          </a:prstGeom>
          <a:solidFill>
            <a:schemeClr val="accent1"/>
          </a:solidFill>
          <a:ln>
            <a:solidFill>
              <a:srgbClr val="31999E"/>
            </a:solidFill>
          </a:ln>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1pPr>
            <a:lvl2pPr marL="457200" indent="0" algn="l" defTabSz="914400" rtl="0" eaLnBrk="1" latinLnBrk="0" hangingPunct="1">
              <a:spcBef>
                <a:spcPct val="20000"/>
              </a:spcBef>
              <a:buFont typeface="Wingdings" panose="05000000000000000000" pitchFamily="2" charset="2"/>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sz="1300" dirty="0"/>
              <a:t>Dryer</a:t>
            </a:r>
          </a:p>
        </p:txBody>
      </p:sp>
      <p:sp>
        <p:nvSpPr>
          <p:cNvPr id="19" name="Espace réservé du texte 7"/>
          <p:cNvSpPr txBox="1">
            <a:spLocks/>
          </p:cNvSpPr>
          <p:nvPr/>
        </p:nvSpPr>
        <p:spPr>
          <a:xfrm>
            <a:off x="406185" y="4945805"/>
            <a:ext cx="3651614" cy="251633"/>
          </a:xfrm>
          <a:prstGeom prst="rect">
            <a:avLst/>
          </a:prstGeom>
          <a:solidFill>
            <a:schemeClr val="accent1"/>
          </a:solid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1pPr>
            <a:lvl2pPr marL="457200" indent="0" algn="l" defTabSz="914400" rtl="0" eaLnBrk="1" latinLnBrk="0" hangingPunct="1">
              <a:spcBef>
                <a:spcPct val="20000"/>
              </a:spcBef>
              <a:buFont typeface="Wingdings" panose="05000000000000000000" pitchFamily="2" charset="2"/>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sz="1300" dirty="0"/>
              <a:t>Filters</a:t>
            </a:r>
          </a:p>
        </p:txBody>
      </p:sp>
      <p:sp>
        <p:nvSpPr>
          <p:cNvPr id="20" name="Espace réservé du contenu 8"/>
          <p:cNvSpPr txBox="1">
            <a:spLocks/>
          </p:cNvSpPr>
          <p:nvPr/>
        </p:nvSpPr>
        <p:spPr>
          <a:xfrm>
            <a:off x="564696" y="5179670"/>
            <a:ext cx="3861158" cy="1368152"/>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lumMod val="85000"/>
                    <a:lumOff val="15000"/>
                  </a:schemeClr>
                </a:solidFill>
                <a:latin typeface="+mn-lt"/>
                <a:ea typeface="+mn-ea"/>
                <a:cs typeface="+mn-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4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a:lnSpc>
                <a:spcPct val="170000"/>
              </a:lnSpc>
            </a:pPr>
            <a:r>
              <a:rPr lang="en-US" sz="1000" dirty="0"/>
              <a:t>Look for and seal leaks regular (at least once a year). </a:t>
            </a:r>
          </a:p>
          <a:p>
            <a:pPr>
              <a:lnSpc>
                <a:spcPct val="170000"/>
              </a:lnSpc>
            </a:pPr>
            <a:r>
              <a:rPr lang="en-US" sz="1000" dirty="0"/>
              <a:t>The leaks are responsible for a significant waste, frequently around 40 to 50% of the overall consumption.</a:t>
            </a:r>
          </a:p>
        </p:txBody>
      </p:sp>
      <p:sp>
        <p:nvSpPr>
          <p:cNvPr id="22" name="Espace réservé du contenu 8"/>
          <p:cNvSpPr>
            <a:spLocks noGrp="1"/>
          </p:cNvSpPr>
          <p:nvPr>
            <p:ph sz="half" idx="2"/>
          </p:nvPr>
        </p:nvSpPr>
        <p:spPr>
          <a:xfrm>
            <a:off x="5059112" y="1650728"/>
            <a:ext cx="3660742" cy="2074958"/>
          </a:xfrm>
        </p:spPr>
        <p:txBody>
          <a:bodyPr>
            <a:noAutofit/>
          </a:bodyPr>
          <a:lstStyle/>
          <a:p>
            <a:pPr>
              <a:lnSpc>
                <a:spcPct val="150000"/>
              </a:lnSpc>
            </a:pPr>
            <a:r>
              <a:rPr lang="en-US" sz="1000" dirty="0"/>
              <a:t>Avoid regulations by  throttling of the suction air</a:t>
            </a:r>
          </a:p>
          <a:p>
            <a:pPr>
              <a:lnSpc>
                <a:spcPct val="150000"/>
              </a:lnSpc>
            </a:pPr>
            <a:r>
              <a:rPr lang="en-US" sz="1000" dirty="0"/>
              <a:t>Avoid the no-loads of air compressor.</a:t>
            </a:r>
          </a:p>
          <a:p>
            <a:pPr>
              <a:lnSpc>
                <a:spcPct val="150000"/>
              </a:lnSpc>
            </a:pPr>
            <a:r>
              <a:rPr lang="en-US" sz="1000" dirty="0"/>
              <a:t>Install an electronic variation speed to adapt production to the real need of compressed air.</a:t>
            </a:r>
          </a:p>
          <a:p>
            <a:pPr>
              <a:lnSpc>
                <a:spcPct val="150000"/>
              </a:lnSpc>
            </a:pPr>
            <a:r>
              <a:rPr lang="en-US" sz="1000" dirty="0"/>
              <a:t>Install a management system and regulation of compressors cascade according to the need of air</a:t>
            </a:r>
          </a:p>
          <a:p>
            <a:pPr>
              <a:lnSpc>
                <a:spcPct val="150000"/>
              </a:lnSpc>
            </a:pPr>
            <a:r>
              <a:rPr lang="es-ES" sz="1000" dirty="0"/>
              <a:t>.</a:t>
            </a:r>
            <a:endParaRPr lang="en-US" sz="1000" dirty="0"/>
          </a:p>
        </p:txBody>
      </p:sp>
      <p:sp>
        <p:nvSpPr>
          <p:cNvPr id="23" name="Espace réservé du texte 7"/>
          <p:cNvSpPr txBox="1">
            <a:spLocks/>
          </p:cNvSpPr>
          <p:nvPr/>
        </p:nvSpPr>
        <p:spPr>
          <a:xfrm>
            <a:off x="4868764" y="3733705"/>
            <a:ext cx="3444691" cy="251633"/>
          </a:xfrm>
          <a:prstGeom prst="rect">
            <a:avLst/>
          </a:prstGeom>
          <a:solidFill>
            <a:schemeClr val="accent1"/>
          </a:solid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1pPr>
            <a:lvl2pPr marL="457200" indent="0" algn="l" defTabSz="914400" rtl="0" eaLnBrk="1" latinLnBrk="0" hangingPunct="1">
              <a:spcBef>
                <a:spcPct val="20000"/>
              </a:spcBef>
              <a:buFont typeface="Wingdings" panose="05000000000000000000" pitchFamily="2" charset="2"/>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sz="1300" dirty="0"/>
              <a:t>Red de </a:t>
            </a:r>
            <a:r>
              <a:rPr lang="en-US" sz="1300" dirty="0" err="1"/>
              <a:t>aire</a:t>
            </a:r>
            <a:r>
              <a:rPr lang="en-US" sz="1300" dirty="0"/>
              <a:t> </a:t>
            </a:r>
            <a:r>
              <a:rPr lang="en-US" sz="1300" dirty="0" err="1"/>
              <a:t>comprimido</a:t>
            </a:r>
            <a:endParaRPr lang="en-US" sz="1300" dirty="0"/>
          </a:p>
        </p:txBody>
      </p:sp>
      <p:sp>
        <p:nvSpPr>
          <p:cNvPr id="24" name="Espace réservé du contenu 8"/>
          <p:cNvSpPr txBox="1">
            <a:spLocks/>
          </p:cNvSpPr>
          <p:nvPr/>
        </p:nvSpPr>
        <p:spPr>
          <a:xfrm>
            <a:off x="5059112" y="3996909"/>
            <a:ext cx="3450062" cy="1116124"/>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lumMod val="85000"/>
                    <a:lumOff val="15000"/>
                  </a:schemeClr>
                </a:solidFill>
                <a:latin typeface="+mn-lt"/>
                <a:ea typeface="+mn-ea"/>
                <a:cs typeface="+mn-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4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a:lnSpc>
                <a:spcPct val="170000"/>
              </a:lnSpc>
            </a:pPr>
            <a:r>
              <a:rPr lang="es-ES" sz="1000" dirty="0"/>
              <a:t>Cerrar la red para limitar la presión de las brechas al final de la red.</a:t>
            </a:r>
            <a:endParaRPr lang="en-US" sz="1000" dirty="0"/>
          </a:p>
        </p:txBody>
      </p:sp>
      <p:sp>
        <p:nvSpPr>
          <p:cNvPr id="25" name="Espace réservé du texte 7"/>
          <p:cNvSpPr txBox="1">
            <a:spLocks/>
          </p:cNvSpPr>
          <p:nvPr/>
        </p:nvSpPr>
        <p:spPr>
          <a:xfrm>
            <a:off x="4868763" y="1407822"/>
            <a:ext cx="3444691" cy="251633"/>
          </a:xfrm>
          <a:prstGeom prst="rect">
            <a:avLst/>
          </a:prstGeom>
          <a:solidFill>
            <a:schemeClr val="accent1"/>
          </a:solid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1pPr>
            <a:lvl2pPr marL="457200" indent="0" algn="l" defTabSz="914400" rtl="0" eaLnBrk="1" latinLnBrk="0" hangingPunct="1">
              <a:spcBef>
                <a:spcPct val="20000"/>
              </a:spcBef>
              <a:buFont typeface="Wingdings" panose="05000000000000000000" pitchFamily="2" charset="2"/>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sz="1300" dirty="0"/>
              <a:t>Regulation</a:t>
            </a:r>
          </a:p>
        </p:txBody>
      </p:sp>
      <p:sp>
        <p:nvSpPr>
          <p:cNvPr id="26" name="Espace réservé du texte 7"/>
          <p:cNvSpPr txBox="1">
            <a:spLocks/>
          </p:cNvSpPr>
          <p:nvPr/>
        </p:nvSpPr>
        <p:spPr>
          <a:xfrm>
            <a:off x="4868764" y="4767300"/>
            <a:ext cx="3444692" cy="251633"/>
          </a:xfrm>
          <a:prstGeom prst="rect">
            <a:avLst/>
          </a:prstGeom>
          <a:solidFill>
            <a:schemeClr val="accent1"/>
          </a:solid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1pPr>
            <a:lvl2pPr marL="457200" indent="0" algn="l" defTabSz="914400" rtl="0" eaLnBrk="1" latinLnBrk="0" hangingPunct="1">
              <a:spcBef>
                <a:spcPct val="20000"/>
              </a:spcBef>
              <a:buFont typeface="Wingdings" panose="05000000000000000000" pitchFamily="2" charset="2"/>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sz="1300" dirty="0"/>
              <a:t>Pneumatic tools</a:t>
            </a:r>
          </a:p>
        </p:txBody>
      </p:sp>
      <p:sp>
        <p:nvSpPr>
          <p:cNvPr id="27" name="Espace réservé du contenu 8"/>
          <p:cNvSpPr txBox="1">
            <a:spLocks/>
          </p:cNvSpPr>
          <p:nvPr/>
        </p:nvSpPr>
        <p:spPr>
          <a:xfrm>
            <a:off x="5060186" y="4988937"/>
            <a:ext cx="3443546" cy="1368152"/>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lumMod val="85000"/>
                    <a:lumOff val="15000"/>
                  </a:schemeClr>
                </a:solidFill>
                <a:latin typeface="+mn-lt"/>
                <a:ea typeface="+mn-ea"/>
                <a:cs typeface="+mn-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4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a:lnSpc>
                <a:spcPct val="170000"/>
              </a:lnSpc>
            </a:pPr>
            <a:r>
              <a:rPr lang="en-US" sz="1000" dirty="0"/>
              <a:t>Replace tools if possible pneumatic power tools. The price of the pneumatic kWh is 20 times higher than the price of the electric kWh.</a:t>
            </a:r>
          </a:p>
        </p:txBody>
      </p:sp>
      <p:pic>
        <p:nvPicPr>
          <p:cNvPr id="18" name="Imagen 17">
            <a:extLst>
              <a:ext uri="{FF2B5EF4-FFF2-40B4-BE49-F238E27FC236}">
                <a16:creationId xmlns:a16="http://schemas.microsoft.com/office/drawing/2014/main" id="{675EBB8B-D11D-46B8-B601-EAD1FCF971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745" y="1761972"/>
            <a:ext cx="244621" cy="216024"/>
          </a:xfrm>
          <a:prstGeom prst="rect">
            <a:avLst/>
          </a:prstGeom>
        </p:spPr>
      </p:pic>
      <p:pic>
        <p:nvPicPr>
          <p:cNvPr id="21" name="Imagen 20">
            <a:extLst>
              <a:ext uri="{FF2B5EF4-FFF2-40B4-BE49-F238E27FC236}">
                <a16:creationId xmlns:a16="http://schemas.microsoft.com/office/drawing/2014/main" id="{8A2EBA39-7463-4492-9153-47A32384A5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745" y="2067827"/>
            <a:ext cx="244621" cy="216024"/>
          </a:xfrm>
          <a:prstGeom prst="rect">
            <a:avLst/>
          </a:prstGeom>
        </p:spPr>
      </p:pic>
      <p:pic>
        <p:nvPicPr>
          <p:cNvPr id="28" name="Imagen 27">
            <a:extLst>
              <a:ext uri="{FF2B5EF4-FFF2-40B4-BE49-F238E27FC236}">
                <a16:creationId xmlns:a16="http://schemas.microsoft.com/office/drawing/2014/main" id="{787C47A8-03C5-41E5-8298-EC88505EA6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410" y="2346799"/>
            <a:ext cx="244621" cy="216024"/>
          </a:xfrm>
          <a:prstGeom prst="rect">
            <a:avLst/>
          </a:prstGeom>
        </p:spPr>
      </p:pic>
      <p:pic>
        <p:nvPicPr>
          <p:cNvPr id="29" name="Imagen 28">
            <a:extLst>
              <a:ext uri="{FF2B5EF4-FFF2-40B4-BE49-F238E27FC236}">
                <a16:creationId xmlns:a16="http://schemas.microsoft.com/office/drawing/2014/main" id="{BEB72050-BAAB-47DE-8D9B-003E04B121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185" y="2635007"/>
            <a:ext cx="244621" cy="216024"/>
          </a:xfrm>
          <a:prstGeom prst="rect">
            <a:avLst/>
          </a:prstGeom>
        </p:spPr>
      </p:pic>
      <p:pic>
        <p:nvPicPr>
          <p:cNvPr id="30" name="Imagen 29">
            <a:extLst>
              <a:ext uri="{FF2B5EF4-FFF2-40B4-BE49-F238E27FC236}">
                <a16:creationId xmlns:a16="http://schemas.microsoft.com/office/drawing/2014/main" id="{B04C5B25-EA30-44E0-83BE-E0A3BB0433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852" y="3849897"/>
            <a:ext cx="244621" cy="216024"/>
          </a:xfrm>
          <a:prstGeom prst="rect">
            <a:avLst/>
          </a:prstGeom>
        </p:spPr>
      </p:pic>
      <p:pic>
        <p:nvPicPr>
          <p:cNvPr id="31" name="Imagen 30">
            <a:extLst>
              <a:ext uri="{FF2B5EF4-FFF2-40B4-BE49-F238E27FC236}">
                <a16:creationId xmlns:a16="http://schemas.microsoft.com/office/drawing/2014/main" id="{99AB1C74-D4D0-44DA-8077-0642BC6979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852" y="4391798"/>
            <a:ext cx="244621" cy="216024"/>
          </a:xfrm>
          <a:prstGeom prst="rect">
            <a:avLst/>
          </a:prstGeom>
        </p:spPr>
      </p:pic>
      <p:pic>
        <p:nvPicPr>
          <p:cNvPr id="32" name="Imagen 31">
            <a:extLst>
              <a:ext uri="{FF2B5EF4-FFF2-40B4-BE49-F238E27FC236}">
                <a16:creationId xmlns:a16="http://schemas.microsoft.com/office/drawing/2014/main" id="{5C74B64C-985C-467E-8CBD-5297B154C7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852" y="5271074"/>
            <a:ext cx="244621" cy="216024"/>
          </a:xfrm>
          <a:prstGeom prst="rect">
            <a:avLst/>
          </a:prstGeom>
        </p:spPr>
      </p:pic>
      <p:pic>
        <p:nvPicPr>
          <p:cNvPr id="33" name="Imagen 32">
            <a:extLst>
              <a:ext uri="{FF2B5EF4-FFF2-40B4-BE49-F238E27FC236}">
                <a16:creationId xmlns:a16="http://schemas.microsoft.com/office/drawing/2014/main" id="{0A665C65-66D2-4A2B-95BB-D5FE92338A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852" y="5517541"/>
            <a:ext cx="244621" cy="216024"/>
          </a:xfrm>
          <a:prstGeom prst="rect">
            <a:avLst/>
          </a:prstGeom>
        </p:spPr>
      </p:pic>
      <p:pic>
        <p:nvPicPr>
          <p:cNvPr id="34" name="Imagen 33">
            <a:extLst>
              <a:ext uri="{FF2B5EF4-FFF2-40B4-BE49-F238E27FC236}">
                <a16:creationId xmlns:a16="http://schemas.microsoft.com/office/drawing/2014/main" id="{58CC83B2-7116-496D-9571-1587E905DF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2935" y="1994662"/>
            <a:ext cx="230759" cy="216024"/>
          </a:xfrm>
          <a:prstGeom prst="rect">
            <a:avLst/>
          </a:prstGeom>
        </p:spPr>
      </p:pic>
      <p:pic>
        <p:nvPicPr>
          <p:cNvPr id="35" name="Imagen 34">
            <a:extLst>
              <a:ext uri="{FF2B5EF4-FFF2-40B4-BE49-F238E27FC236}">
                <a16:creationId xmlns:a16="http://schemas.microsoft.com/office/drawing/2014/main" id="{9C76D03A-9573-4EDE-87AC-CE63102541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2935" y="2248393"/>
            <a:ext cx="230759" cy="216024"/>
          </a:xfrm>
          <a:prstGeom prst="rect">
            <a:avLst/>
          </a:prstGeom>
        </p:spPr>
      </p:pic>
      <p:pic>
        <p:nvPicPr>
          <p:cNvPr id="36" name="Imagen 35">
            <a:extLst>
              <a:ext uri="{FF2B5EF4-FFF2-40B4-BE49-F238E27FC236}">
                <a16:creationId xmlns:a16="http://schemas.microsoft.com/office/drawing/2014/main" id="{93DA555A-69CF-4928-A140-A3886448D9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8558" y="2724795"/>
            <a:ext cx="230759" cy="216024"/>
          </a:xfrm>
          <a:prstGeom prst="rect">
            <a:avLst/>
          </a:prstGeom>
        </p:spPr>
      </p:pic>
      <p:pic>
        <p:nvPicPr>
          <p:cNvPr id="37" name="Imagen 36">
            <a:extLst>
              <a:ext uri="{FF2B5EF4-FFF2-40B4-BE49-F238E27FC236}">
                <a16:creationId xmlns:a16="http://schemas.microsoft.com/office/drawing/2014/main" id="{F9B00AD8-3DB4-4229-A0ED-D8219DA8C4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2935" y="1721895"/>
            <a:ext cx="230759" cy="216024"/>
          </a:xfrm>
          <a:prstGeom prst="rect">
            <a:avLst/>
          </a:prstGeom>
        </p:spPr>
      </p:pic>
      <p:pic>
        <p:nvPicPr>
          <p:cNvPr id="38" name="Imagen 37">
            <a:extLst>
              <a:ext uri="{FF2B5EF4-FFF2-40B4-BE49-F238E27FC236}">
                <a16:creationId xmlns:a16="http://schemas.microsoft.com/office/drawing/2014/main" id="{2B598D73-943F-4492-86D6-155EB6DE70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2935" y="4099135"/>
            <a:ext cx="230759" cy="216024"/>
          </a:xfrm>
          <a:prstGeom prst="rect">
            <a:avLst/>
          </a:prstGeom>
        </p:spPr>
      </p:pic>
      <p:pic>
        <p:nvPicPr>
          <p:cNvPr id="39" name="Imagen 38">
            <a:extLst>
              <a:ext uri="{FF2B5EF4-FFF2-40B4-BE49-F238E27FC236}">
                <a16:creationId xmlns:a16="http://schemas.microsoft.com/office/drawing/2014/main" id="{355AD54B-166C-404C-B494-6CE3AE3435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2935" y="5077700"/>
            <a:ext cx="230759" cy="216024"/>
          </a:xfrm>
          <a:prstGeom prst="rect">
            <a:avLst/>
          </a:prstGeom>
        </p:spPr>
      </p:pic>
      <p:sp>
        <p:nvSpPr>
          <p:cNvPr id="40" name="Titel 1">
            <a:extLst>
              <a:ext uri="{FF2B5EF4-FFF2-40B4-BE49-F238E27FC236}">
                <a16:creationId xmlns:a16="http://schemas.microsoft.com/office/drawing/2014/main" id="{F541733D-BF7F-414D-8324-3C1B21A0E3E9}"/>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en-US" dirty="0">
                <a:solidFill>
                  <a:srgbClr val="FFFFFF"/>
                </a:solidFill>
              </a:rPr>
              <a:t>Part 2 – Energy efficiency in industrial energetic uses: </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41" name="Rectángulo 40">
            <a:extLst>
              <a:ext uri="{FF2B5EF4-FFF2-40B4-BE49-F238E27FC236}">
                <a16:creationId xmlns:a16="http://schemas.microsoft.com/office/drawing/2014/main" id="{0E8955C6-6111-4261-AFE0-03275BF42EE6}"/>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42" name="Untertitel 5">
            <a:extLst>
              <a:ext uri="{FF2B5EF4-FFF2-40B4-BE49-F238E27FC236}">
                <a16:creationId xmlns:a16="http://schemas.microsoft.com/office/drawing/2014/main" id="{0A1828E5-2772-4906-AC04-BE56F5F78237}"/>
              </a:ext>
            </a:extLst>
          </p:cNvPr>
          <p:cNvSpPr txBox="1">
            <a:spLocks/>
          </p:cNvSpPr>
          <p:nvPr/>
        </p:nvSpPr>
        <p:spPr>
          <a:xfrm>
            <a:off x="215897" y="879339"/>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3600" dirty="0">
                <a:solidFill>
                  <a:schemeClr val="tx1">
                    <a:lumMod val="75000"/>
                    <a:lumOff val="25000"/>
                  </a:schemeClr>
                </a:solidFill>
              </a:rPr>
              <a:t>Compressed Air</a:t>
            </a:r>
          </a:p>
        </p:txBody>
      </p:sp>
    </p:spTree>
    <p:extLst>
      <p:ext uri="{BB962C8B-B14F-4D97-AF65-F5344CB8AC3E}">
        <p14:creationId xmlns:p14="http://schemas.microsoft.com/office/powerpoint/2010/main" val="4168379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p:txBody>
          <a:bodyPr/>
          <a:lstStyle/>
          <a:p>
            <a:r>
              <a:rPr lang="en-US" dirty="0"/>
              <a:t>Thermodynamic</a:t>
            </a:r>
          </a:p>
        </p:txBody>
      </p:sp>
      <p:sp>
        <p:nvSpPr>
          <p:cNvPr id="5" name="Espace réservé du texte 4"/>
          <p:cNvSpPr>
            <a:spLocks noGrp="1"/>
          </p:cNvSpPr>
          <p:nvPr>
            <p:ph type="body" sz="quarter" idx="3"/>
          </p:nvPr>
        </p:nvSpPr>
        <p:spPr/>
        <p:txBody>
          <a:bodyPr/>
          <a:lstStyle/>
          <a:p>
            <a:r>
              <a:rPr lang="en-US" dirty="0"/>
              <a:t>With</a:t>
            </a:r>
            <a:r>
              <a:rPr lang="fr-FR" dirty="0"/>
              <a:t> </a:t>
            </a:r>
            <a:r>
              <a:rPr lang="en-US" dirty="0"/>
              <a:t>float</a:t>
            </a:r>
          </a:p>
        </p:txBody>
      </p:sp>
      <p:sp>
        <p:nvSpPr>
          <p:cNvPr id="7" name="Espace réservé du pied de page 6"/>
          <p:cNvSpPr>
            <a:spLocks noGrp="1"/>
          </p:cNvSpPr>
          <p:nvPr>
            <p:ph type="ftr" sz="quarter" idx="11"/>
          </p:nvPr>
        </p:nvSpPr>
        <p:spPr/>
        <p:txBody>
          <a:bodyPr/>
          <a:lstStyle/>
          <a:p>
            <a:r>
              <a:rPr lang="en-US" dirty="0"/>
              <a:t>Energy efficiency in industries</a:t>
            </a:r>
            <a:endParaRPr lang="de-DE" dirty="0"/>
          </a:p>
        </p:txBody>
      </p:sp>
      <p:sp>
        <p:nvSpPr>
          <p:cNvPr id="8" name="Espace réservé du numéro de diapositive 7"/>
          <p:cNvSpPr>
            <a:spLocks noGrp="1"/>
          </p:cNvSpPr>
          <p:nvPr>
            <p:ph type="sldNum" sz="quarter" idx="12"/>
          </p:nvPr>
        </p:nvSpPr>
        <p:spPr/>
        <p:txBody>
          <a:bodyPr/>
          <a:lstStyle/>
          <a:p>
            <a:fld id="{78B3FE12-62BD-41F9-8F3F-A0956C733398}" type="slidenum">
              <a:rPr lang="de-DE" smtClean="0"/>
              <a:t>16</a:t>
            </a:fld>
            <a:endParaRPr lang="de-DE"/>
          </a:p>
        </p:txBody>
      </p:sp>
      <p:pic>
        <p:nvPicPr>
          <p:cNvPr id="13" name="Content Placeholder 12" descr="http://www.deltacontrolalger.com/images/produits/prod39.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0" y="2357536"/>
            <a:ext cx="4784253" cy="31183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http://www.deltacontrolalger.com/images/produits/prod38.jpg"/>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031940" y="2317118"/>
            <a:ext cx="5075479" cy="3308125"/>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a:extLst>
              <a:ext uri="{FF2B5EF4-FFF2-40B4-BE49-F238E27FC236}">
                <a16:creationId xmlns:a16="http://schemas.microsoft.com/office/drawing/2014/main" id="{3BCBB05A-0352-441E-8B1B-E23E92C59EE4}"/>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5" name="Titel 1">
            <a:extLst>
              <a:ext uri="{FF2B5EF4-FFF2-40B4-BE49-F238E27FC236}">
                <a16:creationId xmlns:a16="http://schemas.microsoft.com/office/drawing/2014/main" id="{FABE93BE-ABD1-4CB0-A4F8-D1BD5478BC53}"/>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en-US" dirty="0">
                <a:solidFill>
                  <a:srgbClr val="FFFFFF"/>
                </a:solidFill>
              </a:rPr>
              <a:t>Part 2 – Energy efficiency in industrial energetic uses: </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16" name="Untertitel 5">
            <a:extLst>
              <a:ext uri="{FF2B5EF4-FFF2-40B4-BE49-F238E27FC236}">
                <a16:creationId xmlns:a16="http://schemas.microsoft.com/office/drawing/2014/main" id="{8CC521E7-E733-4999-9000-70C9A101767E}"/>
              </a:ext>
            </a:extLst>
          </p:cNvPr>
          <p:cNvSpPr txBox="1">
            <a:spLocks/>
          </p:cNvSpPr>
          <p:nvPr/>
        </p:nvSpPr>
        <p:spPr>
          <a:xfrm>
            <a:off x="215897" y="879339"/>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3600" dirty="0">
                <a:solidFill>
                  <a:schemeClr val="tx1">
                    <a:lumMod val="75000"/>
                    <a:lumOff val="25000"/>
                  </a:schemeClr>
                </a:solidFill>
              </a:rPr>
              <a:t>Steam production</a:t>
            </a:r>
          </a:p>
        </p:txBody>
      </p:sp>
    </p:spTree>
    <p:extLst>
      <p:ext uri="{BB962C8B-B14F-4D97-AF65-F5344CB8AC3E}">
        <p14:creationId xmlns:p14="http://schemas.microsoft.com/office/powerpoint/2010/main" val="334761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a:t>Use the menu "insert" to edit your footer line here</a:t>
            </a:r>
            <a:endParaRPr lang="de-DE"/>
          </a:p>
        </p:txBody>
      </p:sp>
      <p:sp>
        <p:nvSpPr>
          <p:cNvPr id="5" name="Foliennummernplatzhalter 4"/>
          <p:cNvSpPr>
            <a:spLocks noGrp="1"/>
          </p:cNvSpPr>
          <p:nvPr>
            <p:ph type="sldNum" sz="quarter" idx="12"/>
          </p:nvPr>
        </p:nvSpPr>
        <p:spPr/>
        <p:txBody>
          <a:bodyPr/>
          <a:lstStyle/>
          <a:p>
            <a:fld id="{78B3FE12-62BD-41F9-8F3F-A0956C733398}" type="slidenum">
              <a:rPr lang="de-DE" smtClean="0"/>
              <a:t>17</a:t>
            </a:fld>
            <a:endParaRPr lang="de-DE"/>
          </a:p>
        </p:txBody>
      </p:sp>
      <p:sp>
        <p:nvSpPr>
          <p:cNvPr id="118" name="Rectangle 56"/>
          <p:cNvSpPr/>
          <p:nvPr/>
        </p:nvSpPr>
        <p:spPr>
          <a:xfrm>
            <a:off x="254001" y="4654624"/>
            <a:ext cx="2450439" cy="568810"/>
          </a:xfrm>
          <a:prstGeom prst="rect">
            <a:avLst/>
          </a:prstGeom>
          <a:ln>
            <a:solidFill>
              <a:srgbClr val="31999E"/>
            </a:solidFill>
            <a:prstDash val="dashDot"/>
          </a:ln>
        </p:spPr>
        <p:txBody>
          <a:bodyPr wrap="square">
            <a:spAutoFit/>
          </a:bodyPr>
          <a:lstStyle/>
          <a:p>
            <a:pPr algn="just" defTabSz="713232">
              <a:lnSpc>
                <a:spcPct val="150000"/>
              </a:lnSpc>
            </a:pPr>
            <a:r>
              <a:rPr lang="en-US" sz="1100" dirty="0"/>
              <a:t>A supply of water not insulated can lose up to 70% of its thermal energy.</a:t>
            </a:r>
          </a:p>
        </p:txBody>
      </p:sp>
      <p:sp>
        <p:nvSpPr>
          <p:cNvPr id="120" name="Rectangle 57"/>
          <p:cNvSpPr/>
          <p:nvPr/>
        </p:nvSpPr>
        <p:spPr>
          <a:xfrm>
            <a:off x="3151807" y="4648665"/>
            <a:ext cx="2753311" cy="1076641"/>
          </a:xfrm>
          <a:prstGeom prst="rect">
            <a:avLst/>
          </a:prstGeom>
          <a:ln>
            <a:solidFill>
              <a:srgbClr val="31999E"/>
            </a:solidFill>
            <a:prstDash val="dashDot"/>
          </a:ln>
        </p:spPr>
        <p:txBody>
          <a:bodyPr wrap="square">
            <a:spAutoFit/>
          </a:bodyPr>
          <a:lstStyle/>
          <a:p>
            <a:pPr marL="171450" indent="-171450" algn="just" defTabSz="713232">
              <a:lnSpc>
                <a:spcPct val="150000"/>
              </a:lnSpc>
              <a:buFont typeface="Arial" panose="020B0604020202020204" pitchFamily="34" charset="0"/>
              <a:buChar char="•"/>
            </a:pPr>
            <a:r>
              <a:rPr lang="en-US" sz="1100" dirty="0">
                <a:solidFill>
                  <a:srgbClr val="565656">
                    <a:lumMod val="75000"/>
                  </a:srgbClr>
                </a:solidFill>
                <a:ea typeface="Open Sans Light" panose="020B0306030504020204" pitchFamily="34" charset="0"/>
                <a:cs typeface="Open Sans Light" panose="020B0306030504020204" pitchFamily="34" charset="0"/>
              </a:rPr>
              <a:t>Install an economizer to preheat the water supply of a steam boiler. </a:t>
            </a:r>
          </a:p>
          <a:p>
            <a:pPr marL="171450" indent="-171450" algn="just" defTabSz="713232">
              <a:lnSpc>
                <a:spcPct val="150000"/>
              </a:lnSpc>
              <a:buFont typeface="Arial" panose="020B0604020202020204" pitchFamily="34" charset="0"/>
              <a:buChar char="•"/>
            </a:pPr>
            <a:r>
              <a:rPr lang="en-US" sz="1100" dirty="0">
                <a:solidFill>
                  <a:srgbClr val="565656">
                    <a:lumMod val="75000"/>
                  </a:srgbClr>
                </a:solidFill>
                <a:ea typeface="Open Sans Light" panose="020B0306030504020204" pitchFamily="34" charset="0"/>
                <a:cs typeface="Open Sans Light" panose="020B0306030504020204" pitchFamily="34" charset="0"/>
              </a:rPr>
              <a:t>Energy savings of 2 to 5% are possible.</a:t>
            </a:r>
          </a:p>
        </p:txBody>
      </p:sp>
      <p:sp>
        <p:nvSpPr>
          <p:cNvPr id="122" name="Rectangle 59"/>
          <p:cNvSpPr/>
          <p:nvPr/>
        </p:nvSpPr>
        <p:spPr>
          <a:xfrm>
            <a:off x="3151807" y="1875125"/>
            <a:ext cx="2753311" cy="1584473"/>
          </a:xfrm>
          <a:prstGeom prst="rect">
            <a:avLst/>
          </a:prstGeom>
          <a:ln>
            <a:solidFill>
              <a:srgbClr val="31999E"/>
            </a:solidFill>
            <a:prstDash val="dashDot"/>
          </a:ln>
        </p:spPr>
        <p:txBody>
          <a:bodyPr wrap="square">
            <a:spAutoFit/>
          </a:bodyPr>
          <a:lstStyle/>
          <a:p>
            <a:pPr marL="171450" indent="-171450" defTabSz="713232">
              <a:lnSpc>
                <a:spcPct val="150000"/>
              </a:lnSpc>
              <a:buFont typeface="Arial" panose="020B0604020202020204" pitchFamily="34" charset="0"/>
              <a:buChar char="•"/>
            </a:pPr>
            <a:r>
              <a:rPr lang="en-US" sz="1100" dirty="0">
                <a:ea typeface="Open Sans Light" panose="020B0306030504020204" pitchFamily="34" charset="0"/>
                <a:cs typeface="Open Sans Light" panose="020B0306030504020204" pitchFamily="34" charset="0"/>
              </a:rPr>
              <a:t>Check the traps regularly.</a:t>
            </a:r>
          </a:p>
          <a:p>
            <a:pPr marL="171450" indent="-171450" defTabSz="713232">
              <a:lnSpc>
                <a:spcPct val="150000"/>
              </a:lnSpc>
              <a:buFont typeface="Arial" panose="020B0604020202020204" pitchFamily="34" charset="0"/>
              <a:buChar char="•"/>
            </a:pPr>
            <a:r>
              <a:rPr lang="en-US" sz="1100" dirty="0">
                <a:ea typeface="Open Sans Light" panose="020B0306030504020204" pitchFamily="34" charset="0"/>
                <a:cs typeface="Open Sans Light" panose="020B0306030504020204" pitchFamily="34" charset="0"/>
              </a:rPr>
              <a:t>In installations where the traps are not frequently checked, 30% of them can be defective and run away.</a:t>
            </a:r>
          </a:p>
          <a:p>
            <a:pPr marL="171450" indent="-171450" defTabSz="713232">
              <a:lnSpc>
                <a:spcPct val="150000"/>
              </a:lnSpc>
              <a:buFont typeface="Arial" panose="020B0604020202020204" pitchFamily="34" charset="0"/>
              <a:buChar char="•"/>
            </a:pPr>
            <a:r>
              <a:rPr lang="en-US" sz="1100" dirty="0">
                <a:ea typeface="Open Sans Light" panose="020B0306030504020204" pitchFamily="34" charset="0"/>
                <a:cs typeface="Open Sans Light" panose="020B0306030504020204" pitchFamily="34" charset="0"/>
              </a:rPr>
              <a:t>Regular monitoring can lower this rate to 5%.</a:t>
            </a:r>
          </a:p>
        </p:txBody>
      </p:sp>
      <p:sp>
        <p:nvSpPr>
          <p:cNvPr id="124" name="Rectangle 61"/>
          <p:cNvSpPr/>
          <p:nvPr/>
        </p:nvSpPr>
        <p:spPr>
          <a:xfrm>
            <a:off x="6236972" y="4646677"/>
            <a:ext cx="2730672" cy="1076641"/>
          </a:xfrm>
          <a:prstGeom prst="rect">
            <a:avLst/>
          </a:prstGeom>
          <a:ln>
            <a:solidFill>
              <a:srgbClr val="31999E"/>
            </a:solidFill>
            <a:prstDash val="dashDot"/>
          </a:ln>
        </p:spPr>
        <p:txBody>
          <a:bodyPr wrap="square">
            <a:spAutoFit/>
          </a:bodyPr>
          <a:lstStyle/>
          <a:p>
            <a:pPr marL="171450" indent="-171450" defTabSz="713232">
              <a:lnSpc>
                <a:spcPct val="150000"/>
              </a:lnSpc>
              <a:buFont typeface="Arial" panose="020B0604020202020204" pitchFamily="34" charset="0"/>
              <a:buChar char="•"/>
            </a:pPr>
            <a:r>
              <a:rPr lang="en-US" sz="1100" dirty="0"/>
              <a:t>If possible, reduce the pressure of the network. If there are regulators at the entrance of all consumers, a network high pressure is not necessary.</a:t>
            </a:r>
          </a:p>
        </p:txBody>
      </p:sp>
      <p:sp>
        <p:nvSpPr>
          <p:cNvPr id="126" name="Rectangle 63"/>
          <p:cNvSpPr/>
          <p:nvPr/>
        </p:nvSpPr>
        <p:spPr>
          <a:xfrm>
            <a:off x="254001" y="1875125"/>
            <a:ext cx="2447958" cy="822726"/>
          </a:xfrm>
          <a:prstGeom prst="rect">
            <a:avLst/>
          </a:prstGeom>
          <a:ln>
            <a:solidFill>
              <a:srgbClr val="31999E"/>
            </a:solidFill>
            <a:prstDash val="dashDot"/>
          </a:ln>
        </p:spPr>
        <p:txBody>
          <a:bodyPr wrap="square">
            <a:spAutoFit/>
          </a:bodyPr>
          <a:lstStyle/>
          <a:p>
            <a:pPr algn="just" defTabSz="713232">
              <a:lnSpc>
                <a:spcPct val="150000"/>
              </a:lnSpc>
            </a:pPr>
            <a:r>
              <a:rPr lang="en-US" sz="1100" dirty="0"/>
              <a:t>Install a recovery system heat lost during purges, you can save between 1 and 4% of energy.</a:t>
            </a:r>
          </a:p>
        </p:txBody>
      </p:sp>
      <p:sp>
        <p:nvSpPr>
          <p:cNvPr id="128" name="Rectangle 65"/>
          <p:cNvSpPr/>
          <p:nvPr/>
        </p:nvSpPr>
        <p:spPr>
          <a:xfrm>
            <a:off x="6236972" y="1875933"/>
            <a:ext cx="2730672" cy="1584473"/>
          </a:xfrm>
          <a:prstGeom prst="rect">
            <a:avLst/>
          </a:prstGeom>
          <a:ln>
            <a:solidFill>
              <a:srgbClr val="31999E"/>
            </a:solidFill>
            <a:prstDash val="dashDot"/>
          </a:ln>
        </p:spPr>
        <p:txBody>
          <a:bodyPr wrap="square">
            <a:spAutoFit/>
          </a:bodyPr>
          <a:lstStyle/>
          <a:p>
            <a:pPr marL="171450" indent="-171450" defTabSz="713232">
              <a:lnSpc>
                <a:spcPct val="150000"/>
              </a:lnSpc>
              <a:buFont typeface="Arial" panose="020B0604020202020204" pitchFamily="34" charset="0"/>
              <a:buChar char="•"/>
            </a:pPr>
            <a:r>
              <a:rPr lang="en-US" sz="1100" dirty="0"/>
              <a:t>Repair leaks regularly. A single leak of 3.18 mm diameter on a steam network at 7 bar causes a loss of € 3,900 / year. </a:t>
            </a:r>
          </a:p>
          <a:p>
            <a:pPr marL="171450" indent="-171450" defTabSz="713232">
              <a:lnSpc>
                <a:spcPct val="150000"/>
              </a:lnSpc>
              <a:buFont typeface="Arial" panose="020B0604020202020204" pitchFamily="34" charset="0"/>
              <a:buChar char="•"/>
            </a:pPr>
            <a:r>
              <a:rPr lang="en-US" sz="1100" dirty="0"/>
              <a:t>Driving with insulation wet gives way 30 times more only when it is dry.</a:t>
            </a:r>
          </a:p>
        </p:txBody>
      </p:sp>
      <p:sp>
        <p:nvSpPr>
          <p:cNvPr id="18" name="Espace réservé du texte 7">
            <a:extLst>
              <a:ext uri="{FF2B5EF4-FFF2-40B4-BE49-F238E27FC236}">
                <a16:creationId xmlns:a16="http://schemas.microsoft.com/office/drawing/2014/main" id="{0B37B51E-3758-4F79-9CF5-E25A2192EB57}"/>
              </a:ext>
            </a:extLst>
          </p:cNvPr>
          <p:cNvSpPr txBox="1">
            <a:spLocks/>
          </p:cNvSpPr>
          <p:nvPr/>
        </p:nvSpPr>
        <p:spPr>
          <a:xfrm>
            <a:off x="293182" y="1389247"/>
            <a:ext cx="2193907" cy="251633"/>
          </a:xfrm>
          <a:prstGeom prst="rect">
            <a:avLst/>
          </a:prstGeom>
          <a:solidFill>
            <a:schemeClr val="accent1"/>
          </a:solidFill>
          <a:ln>
            <a:solidFill>
              <a:srgbClr val="31999E"/>
            </a:solidFill>
          </a:ln>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1pPr>
            <a:lvl2pPr marL="457200" indent="0" algn="l" defTabSz="914400" rtl="0" eaLnBrk="1" latinLnBrk="0" hangingPunct="1">
              <a:spcBef>
                <a:spcPct val="20000"/>
              </a:spcBef>
              <a:buFont typeface="Wingdings" panose="05000000000000000000" pitchFamily="2" charset="2"/>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sz="1300" dirty="0"/>
              <a:t>Heat recovery</a:t>
            </a:r>
          </a:p>
        </p:txBody>
      </p:sp>
      <p:sp>
        <p:nvSpPr>
          <p:cNvPr id="19" name="Espace réservé du texte 7">
            <a:extLst>
              <a:ext uri="{FF2B5EF4-FFF2-40B4-BE49-F238E27FC236}">
                <a16:creationId xmlns:a16="http://schemas.microsoft.com/office/drawing/2014/main" id="{CA3FB60F-C8D0-4335-8CAF-3B1990A4F4EC}"/>
              </a:ext>
            </a:extLst>
          </p:cNvPr>
          <p:cNvSpPr txBox="1">
            <a:spLocks/>
          </p:cNvSpPr>
          <p:nvPr/>
        </p:nvSpPr>
        <p:spPr>
          <a:xfrm>
            <a:off x="3319200" y="1393447"/>
            <a:ext cx="2193908" cy="251633"/>
          </a:xfrm>
          <a:prstGeom prst="rect">
            <a:avLst/>
          </a:prstGeom>
          <a:solidFill>
            <a:schemeClr val="accent1"/>
          </a:solidFill>
          <a:ln>
            <a:solidFill>
              <a:srgbClr val="31999E"/>
            </a:solidFill>
          </a:ln>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1pPr>
            <a:lvl2pPr marL="457200" indent="0" algn="l" defTabSz="914400" rtl="0" eaLnBrk="1" latinLnBrk="0" hangingPunct="1">
              <a:spcBef>
                <a:spcPct val="20000"/>
              </a:spcBef>
              <a:buFont typeface="Wingdings" panose="05000000000000000000" pitchFamily="2" charset="2"/>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sz="1300" dirty="0"/>
              <a:t>Steam trap</a:t>
            </a:r>
          </a:p>
        </p:txBody>
      </p:sp>
      <p:sp>
        <p:nvSpPr>
          <p:cNvPr id="20" name="Espace réservé du texte 7">
            <a:extLst>
              <a:ext uri="{FF2B5EF4-FFF2-40B4-BE49-F238E27FC236}">
                <a16:creationId xmlns:a16="http://schemas.microsoft.com/office/drawing/2014/main" id="{8B61DC07-FA42-4F81-BD5A-E8B6773435E5}"/>
              </a:ext>
            </a:extLst>
          </p:cNvPr>
          <p:cNvSpPr txBox="1">
            <a:spLocks/>
          </p:cNvSpPr>
          <p:nvPr/>
        </p:nvSpPr>
        <p:spPr>
          <a:xfrm>
            <a:off x="6384400" y="1399047"/>
            <a:ext cx="2193908" cy="251633"/>
          </a:xfrm>
          <a:prstGeom prst="rect">
            <a:avLst/>
          </a:prstGeom>
          <a:solidFill>
            <a:schemeClr val="accent1"/>
          </a:solidFill>
          <a:ln>
            <a:solidFill>
              <a:srgbClr val="31999E"/>
            </a:solidFill>
          </a:ln>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1pPr>
            <a:lvl2pPr marL="457200" indent="0" algn="l" defTabSz="914400" rtl="0" eaLnBrk="1" latinLnBrk="0" hangingPunct="1">
              <a:spcBef>
                <a:spcPct val="20000"/>
              </a:spcBef>
              <a:buFont typeface="Wingdings" panose="05000000000000000000" pitchFamily="2" charset="2"/>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sz="1300" dirty="0"/>
              <a:t>Steam network</a:t>
            </a:r>
          </a:p>
        </p:txBody>
      </p:sp>
      <p:sp>
        <p:nvSpPr>
          <p:cNvPr id="21" name="Espace réservé du texte 7">
            <a:extLst>
              <a:ext uri="{FF2B5EF4-FFF2-40B4-BE49-F238E27FC236}">
                <a16:creationId xmlns:a16="http://schemas.microsoft.com/office/drawing/2014/main" id="{B40E0030-1593-42B0-83C9-A4D9896300AE}"/>
              </a:ext>
            </a:extLst>
          </p:cNvPr>
          <p:cNvSpPr txBox="1">
            <a:spLocks/>
          </p:cNvSpPr>
          <p:nvPr/>
        </p:nvSpPr>
        <p:spPr>
          <a:xfrm>
            <a:off x="6384402" y="4134053"/>
            <a:ext cx="2193906" cy="251633"/>
          </a:xfrm>
          <a:prstGeom prst="rect">
            <a:avLst/>
          </a:prstGeom>
          <a:solidFill>
            <a:schemeClr val="accent1"/>
          </a:solidFill>
          <a:ln>
            <a:solidFill>
              <a:srgbClr val="31999E"/>
            </a:solidFill>
          </a:ln>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1pPr>
            <a:lvl2pPr marL="457200" indent="0" algn="l" defTabSz="914400" rtl="0" eaLnBrk="1" latinLnBrk="0" hangingPunct="1">
              <a:spcBef>
                <a:spcPct val="20000"/>
              </a:spcBef>
              <a:buFont typeface="Wingdings" panose="05000000000000000000" pitchFamily="2" charset="2"/>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sz="1300" dirty="0"/>
              <a:t>Pressure regulator</a:t>
            </a:r>
          </a:p>
        </p:txBody>
      </p:sp>
      <p:sp>
        <p:nvSpPr>
          <p:cNvPr id="22" name="Espace réservé du texte 7">
            <a:extLst>
              <a:ext uri="{FF2B5EF4-FFF2-40B4-BE49-F238E27FC236}">
                <a16:creationId xmlns:a16="http://schemas.microsoft.com/office/drawing/2014/main" id="{239E5529-05DB-4439-8BB2-3B87CBE7F7B6}"/>
              </a:ext>
            </a:extLst>
          </p:cNvPr>
          <p:cNvSpPr txBox="1">
            <a:spLocks/>
          </p:cNvSpPr>
          <p:nvPr/>
        </p:nvSpPr>
        <p:spPr>
          <a:xfrm>
            <a:off x="3346188" y="4134054"/>
            <a:ext cx="2193908" cy="251633"/>
          </a:xfrm>
          <a:prstGeom prst="rect">
            <a:avLst/>
          </a:prstGeom>
          <a:solidFill>
            <a:schemeClr val="accent1"/>
          </a:solidFill>
          <a:ln>
            <a:solidFill>
              <a:srgbClr val="31999E"/>
            </a:solidFill>
          </a:ln>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1pPr>
            <a:lvl2pPr marL="457200" indent="0" algn="l" defTabSz="914400" rtl="0" eaLnBrk="1" latinLnBrk="0" hangingPunct="1">
              <a:spcBef>
                <a:spcPct val="20000"/>
              </a:spcBef>
              <a:buFont typeface="Wingdings" panose="05000000000000000000" pitchFamily="2" charset="2"/>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sz="1300" dirty="0"/>
              <a:t>Economizer</a:t>
            </a:r>
          </a:p>
        </p:txBody>
      </p:sp>
      <p:sp>
        <p:nvSpPr>
          <p:cNvPr id="23" name="Espace réservé du texte 7">
            <a:extLst>
              <a:ext uri="{FF2B5EF4-FFF2-40B4-BE49-F238E27FC236}">
                <a16:creationId xmlns:a16="http://schemas.microsoft.com/office/drawing/2014/main" id="{F2FAFE11-9718-42C3-A713-84EC8E178A16}"/>
              </a:ext>
            </a:extLst>
          </p:cNvPr>
          <p:cNvSpPr txBox="1">
            <a:spLocks/>
          </p:cNvSpPr>
          <p:nvPr/>
        </p:nvSpPr>
        <p:spPr>
          <a:xfrm>
            <a:off x="288243" y="4134594"/>
            <a:ext cx="2193907" cy="251633"/>
          </a:xfrm>
          <a:prstGeom prst="rect">
            <a:avLst/>
          </a:prstGeom>
          <a:solidFill>
            <a:schemeClr val="accent1"/>
          </a:solidFill>
          <a:ln>
            <a:solidFill>
              <a:srgbClr val="31999E"/>
            </a:solidFill>
          </a:ln>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sz="1800" b="1" kern="1200">
                <a:solidFill>
                  <a:schemeClr val="bg1"/>
                </a:solidFill>
                <a:latin typeface="+mn-lt"/>
                <a:ea typeface="+mn-ea"/>
                <a:cs typeface="+mn-cs"/>
              </a:defRPr>
            </a:lvl1pPr>
            <a:lvl2pPr marL="457200" indent="0" algn="l" defTabSz="914400" rtl="0" eaLnBrk="1" latinLnBrk="0" hangingPunct="1">
              <a:spcBef>
                <a:spcPct val="20000"/>
              </a:spcBef>
              <a:buFont typeface="Wingdings" panose="05000000000000000000" pitchFamily="2" charset="2"/>
              <a:buNone/>
              <a:defRPr sz="2000" b="1" kern="1200">
                <a:solidFill>
                  <a:schemeClr val="tx1">
                    <a:lumMod val="85000"/>
                    <a:lumOff val="1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lumMod val="85000"/>
                    <a:lumOff val="1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lumMod val="85000"/>
                    <a:lumOff val="1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sz="1300" dirty="0"/>
              <a:t>Supply of </a:t>
            </a:r>
            <a:r>
              <a:rPr lang="en-US" sz="1300" dirty="0" err="1"/>
              <a:t>wate</a:t>
            </a:r>
            <a:endParaRPr lang="en-US" sz="1300" dirty="0"/>
          </a:p>
        </p:txBody>
      </p:sp>
      <p:sp>
        <p:nvSpPr>
          <p:cNvPr id="24" name="Titel 1">
            <a:extLst>
              <a:ext uri="{FF2B5EF4-FFF2-40B4-BE49-F238E27FC236}">
                <a16:creationId xmlns:a16="http://schemas.microsoft.com/office/drawing/2014/main" id="{C3303CDC-962A-4794-AE40-198545E25E39}"/>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en-US" dirty="0"/>
              <a:t>Part 2 </a:t>
            </a:r>
            <a:r>
              <a:rPr lang="de-DE" dirty="0"/>
              <a:t>–</a:t>
            </a:r>
            <a:r>
              <a:rPr lang="en-US" dirty="0"/>
              <a:t> Energy efficiency in industrial energetic uses: </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25" name="Rectángulo 24">
            <a:extLst>
              <a:ext uri="{FF2B5EF4-FFF2-40B4-BE49-F238E27FC236}">
                <a16:creationId xmlns:a16="http://schemas.microsoft.com/office/drawing/2014/main" id="{E42AB656-051C-4C5A-82C3-833E5E3317A6}"/>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6" name="Untertitel 5">
            <a:extLst>
              <a:ext uri="{FF2B5EF4-FFF2-40B4-BE49-F238E27FC236}">
                <a16:creationId xmlns:a16="http://schemas.microsoft.com/office/drawing/2014/main" id="{F0856DE3-C623-4EDE-B0C5-2FF6216ADB9A}"/>
              </a:ext>
            </a:extLst>
          </p:cNvPr>
          <p:cNvSpPr txBox="1">
            <a:spLocks/>
          </p:cNvSpPr>
          <p:nvPr/>
        </p:nvSpPr>
        <p:spPr>
          <a:xfrm>
            <a:off x="215897" y="879339"/>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3600" dirty="0">
                <a:solidFill>
                  <a:schemeClr val="tx1">
                    <a:lumMod val="75000"/>
                    <a:lumOff val="25000"/>
                  </a:schemeClr>
                </a:solidFill>
              </a:rPr>
              <a:t>Steam production</a:t>
            </a:r>
          </a:p>
        </p:txBody>
      </p:sp>
    </p:spTree>
    <p:extLst>
      <p:ext uri="{BB962C8B-B14F-4D97-AF65-F5344CB8AC3E}">
        <p14:creationId xmlns:p14="http://schemas.microsoft.com/office/powerpoint/2010/main" val="3818301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a:t>Energy efficiency in industries</a:t>
            </a:r>
            <a:endParaRPr lang="de-DE" dirty="0"/>
          </a:p>
        </p:txBody>
      </p:sp>
      <p:sp>
        <p:nvSpPr>
          <p:cNvPr id="5" name="Foliennummernplatzhalter 4"/>
          <p:cNvSpPr>
            <a:spLocks noGrp="1"/>
          </p:cNvSpPr>
          <p:nvPr>
            <p:ph type="sldNum" sz="quarter" idx="12"/>
          </p:nvPr>
        </p:nvSpPr>
        <p:spPr/>
        <p:txBody>
          <a:bodyPr/>
          <a:lstStyle/>
          <a:p>
            <a:fld id="{78B3FE12-62BD-41F9-8F3F-A0956C733398}" type="slidenum">
              <a:rPr lang="de-DE" smtClean="0"/>
              <a:t>18</a:t>
            </a:fld>
            <a:endParaRPr lang="de-DE"/>
          </a:p>
        </p:txBody>
      </p:sp>
      <p:pic>
        <p:nvPicPr>
          <p:cNvPr id="7" name="Espace réservé du contenu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9713" y="1411288"/>
            <a:ext cx="5032240" cy="4572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Rectángulo 8">
            <a:extLst>
              <a:ext uri="{FF2B5EF4-FFF2-40B4-BE49-F238E27FC236}">
                <a16:creationId xmlns:a16="http://schemas.microsoft.com/office/drawing/2014/main" id="{EBB93864-89CF-458B-9446-7230F2EE7DA0}"/>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0" name="Titel 1">
            <a:extLst>
              <a:ext uri="{FF2B5EF4-FFF2-40B4-BE49-F238E27FC236}">
                <a16:creationId xmlns:a16="http://schemas.microsoft.com/office/drawing/2014/main" id="{0CB620D2-CFC1-4DB6-A1EE-E105AA17CB04}"/>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en-US" dirty="0">
                <a:solidFill>
                  <a:srgbClr val="FFFFFF"/>
                </a:solidFill>
              </a:rPr>
              <a:t>Part 2 – Energy efficiency in industrial energetic uses: </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12" name="Untertitel 5">
            <a:extLst>
              <a:ext uri="{FF2B5EF4-FFF2-40B4-BE49-F238E27FC236}">
                <a16:creationId xmlns:a16="http://schemas.microsoft.com/office/drawing/2014/main" id="{EBB52A0C-0781-4A2F-A625-AC34C9D8A279}"/>
              </a:ext>
            </a:extLst>
          </p:cNvPr>
          <p:cNvSpPr txBox="1">
            <a:spLocks/>
          </p:cNvSpPr>
          <p:nvPr/>
        </p:nvSpPr>
        <p:spPr>
          <a:xfrm>
            <a:off x="215897" y="879339"/>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3600" dirty="0">
                <a:solidFill>
                  <a:schemeClr val="tx1">
                    <a:lumMod val="75000"/>
                    <a:lumOff val="25000"/>
                  </a:schemeClr>
                </a:solidFill>
              </a:rPr>
              <a:t>Fatal Heat recovery</a:t>
            </a:r>
          </a:p>
        </p:txBody>
      </p:sp>
    </p:spTree>
    <p:extLst>
      <p:ext uri="{BB962C8B-B14F-4D97-AF65-F5344CB8AC3E}">
        <p14:creationId xmlns:p14="http://schemas.microsoft.com/office/powerpoint/2010/main" val="1821679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a:t>Energy efficiency in industries</a:t>
            </a:r>
            <a:endParaRPr lang="de-DE" dirty="0"/>
          </a:p>
        </p:txBody>
      </p:sp>
      <p:sp>
        <p:nvSpPr>
          <p:cNvPr id="5" name="Foliennummernplatzhalter 4"/>
          <p:cNvSpPr>
            <a:spLocks noGrp="1"/>
          </p:cNvSpPr>
          <p:nvPr>
            <p:ph type="sldNum" sz="quarter" idx="12"/>
          </p:nvPr>
        </p:nvSpPr>
        <p:spPr/>
        <p:txBody>
          <a:bodyPr/>
          <a:lstStyle/>
          <a:p>
            <a:fld id="{78B3FE12-62BD-41F9-8F3F-A0956C733398}" type="slidenum">
              <a:rPr lang="de-DE" smtClean="0"/>
              <a:t>19</a:t>
            </a:fld>
            <a:endParaRPr lang="de-DE"/>
          </a:p>
        </p:txBody>
      </p:sp>
      <p:sp>
        <p:nvSpPr>
          <p:cNvPr id="38" name="Untertitel 5"/>
          <p:cNvSpPr txBox="1">
            <a:spLocks/>
          </p:cNvSpPr>
          <p:nvPr/>
        </p:nvSpPr>
        <p:spPr>
          <a:xfrm>
            <a:off x="370136" y="1320630"/>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solidFill>
                  <a:schemeClr val="tx1"/>
                </a:solidFill>
                <a:latin typeface="+mn-lt"/>
              </a:rPr>
              <a:t>Origins and characteristics of thermal emissions in the food industry</a:t>
            </a:r>
          </a:p>
        </p:txBody>
      </p:sp>
      <p:graphicFrame>
        <p:nvGraphicFramePr>
          <p:cNvPr id="9" name="Diagramme 8"/>
          <p:cNvGraphicFramePr/>
          <p:nvPr>
            <p:extLst>
              <p:ext uri="{D42A27DB-BD31-4B8C-83A1-F6EECF244321}">
                <p14:modId xmlns:p14="http://schemas.microsoft.com/office/powerpoint/2010/main" val="1737320818"/>
              </p:ext>
            </p:extLst>
          </p:nvPr>
        </p:nvGraphicFramePr>
        <p:xfrm>
          <a:off x="641880" y="1667555"/>
          <a:ext cx="7884876" cy="4316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itel 1">
            <a:extLst>
              <a:ext uri="{FF2B5EF4-FFF2-40B4-BE49-F238E27FC236}">
                <a16:creationId xmlns:a16="http://schemas.microsoft.com/office/drawing/2014/main" id="{0C6C4787-3106-49C2-B93F-9D12D71FC850}"/>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en-US" dirty="0"/>
              <a:t>Part 2 </a:t>
            </a:r>
            <a:r>
              <a:rPr lang="de-DE" dirty="0"/>
              <a:t>–</a:t>
            </a:r>
            <a:r>
              <a:rPr lang="en-US" dirty="0"/>
              <a:t> Energy efficiency in industrial energetic uses: </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12" name="Rectángulo 11">
            <a:extLst>
              <a:ext uri="{FF2B5EF4-FFF2-40B4-BE49-F238E27FC236}">
                <a16:creationId xmlns:a16="http://schemas.microsoft.com/office/drawing/2014/main" id="{20DC2FFF-9B34-48DF-9767-77D46810D67F}"/>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5" name="Untertitel 5">
            <a:extLst>
              <a:ext uri="{FF2B5EF4-FFF2-40B4-BE49-F238E27FC236}">
                <a16:creationId xmlns:a16="http://schemas.microsoft.com/office/drawing/2014/main" id="{305B1EB0-9E26-4B36-8133-3F7F3193944A}"/>
              </a:ext>
            </a:extLst>
          </p:cNvPr>
          <p:cNvSpPr txBox="1">
            <a:spLocks/>
          </p:cNvSpPr>
          <p:nvPr/>
        </p:nvSpPr>
        <p:spPr>
          <a:xfrm>
            <a:off x="215897" y="879339"/>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3600" dirty="0">
                <a:solidFill>
                  <a:schemeClr val="tx1">
                    <a:lumMod val="75000"/>
                    <a:lumOff val="25000"/>
                  </a:schemeClr>
                </a:solidFill>
              </a:rPr>
              <a:t>Fatal Heat recovery</a:t>
            </a:r>
          </a:p>
        </p:txBody>
      </p:sp>
    </p:spTree>
    <p:extLst>
      <p:ext uri="{BB962C8B-B14F-4D97-AF65-F5344CB8AC3E}">
        <p14:creationId xmlns:p14="http://schemas.microsoft.com/office/powerpoint/2010/main" val="1610617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a:t>Energy efficiency in industries</a:t>
            </a:r>
            <a:endParaRPr lang="de-DE" dirty="0"/>
          </a:p>
        </p:txBody>
      </p:sp>
      <p:sp>
        <p:nvSpPr>
          <p:cNvPr id="5" name="Foliennummernplatzhalter 4"/>
          <p:cNvSpPr>
            <a:spLocks noGrp="1"/>
          </p:cNvSpPr>
          <p:nvPr>
            <p:ph type="sldNum" sz="quarter" idx="12"/>
          </p:nvPr>
        </p:nvSpPr>
        <p:spPr/>
        <p:txBody>
          <a:bodyPr/>
          <a:lstStyle/>
          <a:p>
            <a:fld id="{78B3FE12-62BD-41F9-8F3F-A0956C733398}" type="slidenum">
              <a:rPr lang="de-DE" smtClean="0"/>
              <a:t>2</a:t>
            </a:fld>
            <a:endParaRPr lang="de-DE"/>
          </a:p>
        </p:txBody>
      </p:sp>
      <p:sp>
        <p:nvSpPr>
          <p:cNvPr id="6" name="Rectángulo 16">
            <a:extLst>
              <a:ext uri="{FF2B5EF4-FFF2-40B4-BE49-F238E27FC236}">
                <a16:creationId xmlns:a16="http://schemas.microsoft.com/office/drawing/2014/main" id="{8E423298-9A9A-4B56-8775-C56326C120F8}"/>
              </a:ext>
            </a:extLst>
          </p:cNvPr>
          <p:cNvSpPr/>
          <p:nvPr/>
        </p:nvSpPr>
        <p:spPr>
          <a:xfrm rot="5400000">
            <a:off x="3508439" y="-1144102"/>
            <a:ext cx="879327" cy="6498722"/>
          </a:xfrm>
          <a:prstGeom prst="rect">
            <a:avLst/>
          </a:prstGeom>
          <a:solidFill>
            <a:srgbClr val="86DE8D">
              <a:alpha val="26000"/>
            </a:srgbClr>
          </a:solidFill>
          <a:ln>
            <a:solidFill>
              <a:srgbClr val="1B8E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sp>
        <p:nvSpPr>
          <p:cNvPr id="7" name="Rectángulo 5">
            <a:extLst>
              <a:ext uri="{FF2B5EF4-FFF2-40B4-BE49-F238E27FC236}">
                <a16:creationId xmlns:a16="http://schemas.microsoft.com/office/drawing/2014/main" id="{CF5EF108-6942-4F2E-ABEA-83C668C3470D}"/>
              </a:ext>
            </a:extLst>
          </p:cNvPr>
          <p:cNvSpPr/>
          <p:nvPr/>
        </p:nvSpPr>
        <p:spPr>
          <a:xfrm>
            <a:off x="827338" y="1714253"/>
            <a:ext cx="6090248" cy="830997"/>
          </a:xfrm>
          <a:prstGeom prst="rect">
            <a:avLst/>
          </a:prstGeom>
        </p:spPr>
        <p:txBody>
          <a:bodyPr wrap="square"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i="1" dirty="0">
                <a:solidFill>
                  <a:schemeClr val="tx1">
                    <a:lumMod val="65000"/>
                    <a:lumOff val="35000"/>
                  </a:schemeClr>
                </a:solidFill>
                <a:cs typeface="Arial"/>
              </a:rPr>
              <a:t>- Several definitions </a:t>
            </a:r>
          </a:p>
          <a:p>
            <a:pPr algn="r"/>
            <a:r>
              <a:rPr lang="en-US" sz="1600" i="1" dirty="0">
                <a:solidFill>
                  <a:schemeClr val="tx1">
                    <a:lumMod val="65000"/>
                    <a:lumOff val="35000"/>
                  </a:schemeClr>
                </a:solidFill>
                <a:cs typeface="Arial"/>
              </a:rPr>
              <a:t>- Energy efficiency in different fields</a:t>
            </a:r>
          </a:p>
          <a:p>
            <a:pPr algn="r"/>
            <a:r>
              <a:rPr lang="en-US" sz="1600" i="1" dirty="0">
                <a:solidFill>
                  <a:schemeClr val="tx1">
                    <a:lumMod val="65000"/>
                    <a:lumOff val="35000"/>
                  </a:schemeClr>
                </a:solidFill>
                <a:cs typeface="Arial"/>
              </a:rPr>
              <a:t>- Energy transition law for the European green growth</a:t>
            </a:r>
          </a:p>
        </p:txBody>
      </p:sp>
      <p:sp>
        <p:nvSpPr>
          <p:cNvPr id="9" name="Rectángulo 18">
            <a:extLst>
              <a:ext uri="{FF2B5EF4-FFF2-40B4-BE49-F238E27FC236}">
                <a16:creationId xmlns:a16="http://schemas.microsoft.com/office/drawing/2014/main" id="{D97AD1B7-3897-4E0C-99DE-B691CC27799A}"/>
              </a:ext>
            </a:extLst>
          </p:cNvPr>
          <p:cNvSpPr/>
          <p:nvPr/>
        </p:nvSpPr>
        <p:spPr>
          <a:xfrm>
            <a:off x="6841521" y="1403223"/>
            <a:ext cx="1932233" cy="1446550"/>
          </a:xfrm>
          <a:prstGeom prst="rect">
            <a:avLst/>
          </a:prstGeom>
          <a:ln>
            <a:noFill/>
          </a:ln>
        </p:spPr>
        <p:txBody>
          <a:bodyPr wrap="square"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800" dirty="0">
                <a:ln>
                  <a:solidFill>
                    <a:schemeClr val="bg1"/>
                  </a:solidFill>
                </a:ln>
                <a:solidFill>
                  <a:srgbClr val="1B8E94"/>
                </a:solidFill>
                <a:latin typeface="Impact"/>
              </a:rPr>
              <a:t>1</a:t>
            </a:r>
            <a:r>
              <a:rPr lang="en-US" sz="2200" dirty="0">
                <a:ln>
                  <a:solidFill>
                    <a:schemeClr val="bg1"/>
                  </a:solidFill>
                </a:ln>
                <a:solidFill>
                  <a:srgbClr val="1B8E94"/>
                </a:solidFill>
                <a:latin typeface="Impact"/>
              </a:rPr>
              <a:t> </a:t>
            </a:r>
            <a:r>
              <a:rPr lang="en-US" sz="2400" dirty="0">
                <a:ln>
                  <a:solidFill>
                    <a:schemeClr val="bg1"/>
                  </a:solidFill>
                </a:ln>
                <a:solidFill>
                  <a:srgbClr val="1B8E94"/>
                </a:solidFill>
                <a:latin typeface="Impact"/>
              </a:rPr>
              <a:t>PART</a:t>
            </a:r>
            <a:endParaRPr lang="en-US" sz="2200" dirty="0">
              <a:ln>
                <a:solidFill>
                  <a:srgbClr val="FFFFFF"/>
                </a:solidFill>
              </a:ln>
              <a:solidFill>
                <a:srgbClr val="1B8E94"/>
              </a:solidFill>
              <a:latin typeface="Impact" panose="020B0806030902050204" pitchFamily="34" charset="0"/>
            </a:endParaRPr>
          </a:p>
        </p:txBody>
      </p:sp>
      <p:sp>
        <p:nvSpPr>
          <p:cNvPr id="10" name="Rectángulo 19">
            <a:extLst>
              <a:ext uri="{FF2B5EF4-FFF2-40B4-BE49-F238E27FC236}">
                <a16:creationId xmlns:a16="http://schemas.microsoft.com/office/drawing/2014/main" id="{C0ABFA40-9252-45F0-922F-A4BE0E045C70}"/>
              </a:ext>
            </a:extLst>
          </p:cNvPr>
          <p:cNvSpPr/>
          <p:nvPr/>
        </p:nvSpPr>
        <p:spPr>
          <a:xfrm rot="16200000">
            <a:off x="3834511" y="354975"/>
            <a:ext cx="1517069" cy="6772777"/>
          </a:xfrm>
          <a:prstGeom prst="rect">
            <a:avLst/>
          </a:prstGeom>
          <a:solidFill>
            <a:srgbClr val="86DE8D">
              <a:alpha val="26000"/>
            </a:srgbClr>
          </a:solidFill>
          <a:ln>
            <a:solidFill>
              <a:srgbClr val="1B8E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sp>
        <p:nvSpPr>
          <p:cNvPr id="11" name="Rectángulo 8">
            <a:extLst>
              <a:ext uri="{FF2B5EF4-FFF2-40B4-BE49-F238E27FC236}">
                <a16:creationId xmlns:a16="http://schemas.microsoft.com/office/drawing/2014/main" id="{ED774EB5-2689-46D8-B14B-A3CF97710ED2}"/>
              </a:ext>
            </a:extLst>
          </p:cNvPr>
          <p:cNvSpPr/>
          <p:nvPr/>
        </p:nvSpPr>
        <p:spPr>
          <a:xfrm>
            <a:off x="2459768" y="3038852"/>
            <a:ext cx="5217716" cy="1415772"/>
          </a:xfrm>
          <a:prstGeom prst="rect">
            <a:avLst/>
          </a:prstGeom>
        </p:spPr>
        <p:txBody>
          <a:bodyPr wrap="square"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i="1" dirty="0">
                <a:solidFill>
                  <a:schemeClr val="tx1">
                    <a:lumMod val="65000"/>
                    <a:lumOff val="35000"/>
                  </a:schemeClr>
                </a:solidFill>
                <a:cs typeface="Arial"/>
              </a:rPr>
              <a:t>Energy efficiency in industrial energetic uses:</a:t>
            </a:r>
            <a:endParaRPr lang="es-ES" dirty="0"/>
          </a:p>
          <a:p>
            <a:r>
              <a:rPr lang="en-US" sz="1400" dirty="0">
                <a:solidFill>
                  <a:schemeClr val="tx1">
                    <a:lumMod val="65000"/>
                    <a:lumOff val="35000"/>
                  </a:schemeClr>
                </a:solidFill>
                <a:cs typeface="Arial"/>
              </a:rPr>
              <a:t>- Industrial refrigeration</a:t>
            </a:r>
          </a:p>
          <a:p>
            <a:r>
              <a:rPr lang="en-US" sz="1400" dirty="0">
                <a:solidFill>
                  <a:schemeClr val="tx1">
                    <a:lumMod val="65000"/>
                    <a:lumOff val="35000"/>
                  </a:schemeClr>
                </a:solidFill>
                <a:cs typeface="Arial"/>
              </a:rPr>
              <a:t>- Compressed air</a:t>
            </a:r>
          </a:p>
          <a:p>
            <a:r>
              <a:rPr lang="en-US" sz="1400" dirty="0">
                <a:solidFill>
                  <a:schemeClr val="tx1">
                    <a:lumMod val="65000"/>
                    <a:lumOff val="35000"/>
                  </a:schemeClr>
                </a:solidFill>
                <a:cs typeface="Arial"/>
              </a:rPr>
              <a:t>- Steam</a:t>
            </a:r>
          </a:p>
          <a:p>
            <a:r>
              <a:rPr lang="en-US" sz="1400" dirty="0">
                <a:solidFill>
                  <a:schemeClr val="tx1">
                    <a:lumMod val="65000"/>
                    <a:lumOff val="35000"/>
                  </a:schemeClr>
                </a:solidFill>
                <a:cs typeface="Arial"/>
              </a:rPr>
              <a:t>- The fatal heat recovery</a:t>
            </a:r>
          </a:p>
          <a:p>
            <a:r>
              <a:rPr lang="en-US" sz="1400" dirty="0">
                <a:solidFill>
                  <a:schemeClr val="tx1">
                    <a:lumMod val="65000"/>
                    <a:lumOff val="35000"/>
                  </a:schemeClr>
                </a:solidFill>
                <a:cs typeface="Arial"/>
              </a:rPr>
              <a:t>- Pumping</a:t>
            </a:r>
          </a:p>
        </p:txBody>
      </p:sp>
      <p:sp>
        <p:nvSpPr>
          <p:cNvPr id="12" name="Rectángulo 29">
            <a:extLst>
              <a:ext uri="{FF2B5EF4-FFF2-40B4-BE49-F238E27FC236}">
                <a16:creationId xmlns:a16="http://schemas.microsoft.com/office/drawing/2014/main" id="{DD9EDD42-EC23-40B2-8583-4C3D40391669}"/>
              </a:ext>
            </a:extLst>
          </p:cNvPr>
          <p:cNvSpPr/>
          <p:nvPr/>
        </p:nvSpPr>
        <p:spPr>
          <a:xfrm>
            <a:off x="966301" y="2954461"/>
            <a:ext cx="2208278" cy="1446550"/>
          </a:xfrm>
          <a:prstGeom prst="rect">
            <a:avLst/>
          </a:prstGeom>
          <a:ln>
            <a:noFill/>
          </a:ln>
        </p:spPr>
        <p:txBody>
          <a:bodyPr wrap="square"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800" dirty="0">
                <a:ln>
                  <a:solidFill>
                    <a:schemeClr val="bg1"/>
                  </a:solidFill>
                </a:ln>
                <a:solidFill>
                  <a:srgbClr val="1B8E94"/>
                </a:solidFill>
                <a:latin typeface="Impact"/>
              </a:rPr>
              <a:t>2</a:t>
            </a:r>
            <a:r>
              <a:rPr lang="en-US" sz="2200" dirty="0">
                <a:ln>
                  <a:solidFill>
                    <a:schemeClr val="bg1"/>
                  </a:solidFill>
                </a:ln>
                <a:solidFill>
                  <a:srgbClr val="1B8E94"/>
                </a:solidFill>
                <a:latin typeface="Impact"/>
              </a:rPr>
              <a:t> </a:t>
            </a:r>
            <a:r>
              <a:rPr lang="en-US" sz="2400" dirty="0">
                <a:ln>
                  <a:solidFill>
                    <a:schemeClr val="bg1"/>
                  </a:solidFill>
                </a:ln>
                <a:solidFill>
                  <a:srgbClr val="1B8E94"/>
                </a:solidFill>
                <a:latin typeface="Impact"/>
              </a:rPr>
              <a:t>PART</a:t>
            </a:r>
            <a:endParaRPr lang="en-US" sz="8800" dirty="0">
              <a:ln>
                <a:solidFill>
                  <a:srgbClr val="FFFFFF"/>
                </a:solidFill>
              </a:ln>
              <a:solidFill>
                <a:srgbClr val="1B8E94"/>
              </a:solidFill>
              <a:latin typeface="Impact" panose="020B0806030902050204" pitchFamily="34" charset="0"/>
            </a:endParaRPr>
          </a:p>
        </p:txBody>
      </p:sp>
      <p:sp>
        <p:nvSpPr>
          <p:cNvPr id="16" name="Rectángulo 16">
            <a:extLst>
              <a:ext uri="{FF2B5EF4-FFF2-40B4-BE49-F238E27FC236}">
                <a16:creationId xmlns:a16="http://schemas.microsoft.com/office/drawing/2014/main" id="{E36AD226-984F-42EA-B90C-A975CA675B92}"/>
              </a:ext>
            </a:extLst>
          </p:cNvPr>
          <p:cNvSpPr/>
          <p:nvPr/>
        </p:nvSpPr>
        <p:spPr>
          <a:xfrm rot="5400000">
            <a:off x="3715472" y="2099431"/>
            <a:ext cx="689547" cy="6498722"/>
          </a:xfrm>
          <a:prstGeom prst="rect">
            <a:avLst/>
          </a:prstGeom>
          <a:solidFill>
            <a:srgbClr val="86DE8D">
              <a:alpha val="26000"/>
            </a:srgbClr>
          </a:solidFill>
          <a:ln>
            <a:solidFill>
              <a:srgbClr val="1B8E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sp>
        <p:nvSpPr>
          <p:cNvPr id="17" name="Rectángulo 5">
            <a:extLst>
              <a:ext uri="{FF2B5EF4-FFF2-40B4-BE49-F238E27FC236}">
                <a16:creationId xmlns:a16="http://schemas.microsoft.com/office/drawing/2014/main" id="{891F8A9C-9D1A-425B-AAEE-FBDBF72DBDB0}"/>
              </a:ext>
            </a:extLst>
          </p:cNvPr>
          <p:cNvSpPr/>
          <p:nvPr/>
        </p:nvSpPr>
        <p:spPr>
          <a:xfrm>
            <a:off x="939481" y="5035423"/>
            <a:ext cx="5934973" cy="584775"/>
          </a:xfrm>
          <a:prstGeom prst="rect">
            <a:avLst/>
          </a:prstGeom>
        </p:spPr>
        <p:txBody>
          <a:bodyPr wrap="square"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i="1" dirty="0">
                <a:solidFill>
                  <a:schemeClr val="tx1">
                    <a:lumMod val="65000"/>
                    <a:lumOff val="35000"/>
                  </a:schemeClr>
                </a:solidFill>
                <a:cs typeface="Arial"/>
              </a:rPr>
              <a:t>- Energy indicators </a:t>
            </a:r>
          </a:p>
          <a:p>
            <a:pPr algn="r"/>
            <a:r>
              <a:rPr lang="en-US" sz="1600" i="1" dirty="0">
                <a:solidFill>
                  <a:schemeClr val="tx1">
                    <a:lumMod val="65000"/>
                    <a:lumOff val="35000"/>
                  </a:schemeClr>
                </a:solidFill>
                <a:cs typeface="Arial"/>
              </a:rPr>
              <a:t>- Energy performance diagnosis</a:t>
            </a:r>
          </a:p>
        </p:txBody>
      </p:sp>
      <p:sp>
        <p:nvSpPr>
          <p:cNvPr id="18" name="Rectángulo 18">
            <a:extLst>
              <a:ext uri="{FF2B5EF4-FFF2-40B4-BE49-F238E27FC236}">
                <a16:creationId xmlns:a16="http://schemas.microsoft.com/office/drawing/2014/main" id="{9B5B74D0-3689-42FA-A4A5-C0EF71DBBCBE}"/>
              </a:ext>
            </a:extLst>
          </p:cNvPr>
          <p:cNvSpPr/>
          <p:nvPr/>
        </p:nvSpPr>
        <p:spPr>
          <a:xfrm>
            <a:off x="6841521" y="4534612"/>
            <a:ext cx="1932233" cy="1446550"/>
          </a:xfrm>
          <a:prstGeom prst="rect">
            <a:avLst/>
          </a:prstGeom>
          <a:ln>
            <a:noFill/>
          </a:ln>
        </p:spPr>
        <p:txBody>
          <a:bodyPr wrap="square"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800" dirty="0">
                <a:ln>
                  <a:solidFill>
                    <a:schemeClr val="bg1"/>
                  </a:solidFill>
                </a:ln>
                <a:solidFill>
                  <a:srgbClr val="1B8E94"/>
                </a:solidFill>
                <a:latin typeface="Impact"/>
              </a:rPr>
              <a:t>3</a:t>
            </a:r>
            <a:r>
              <a:rPr lang="en-US" sz="2400" dirty="0">
                <a:ln>
                  <a:solidFill>
                    <a:schemeClr val="bg1"/>
                  </a:solidFill>
                </a:ln>
                <a:solidFill>
                  <a:srgbClr val="1B8E94"/>
                </a:solidFill>
                <a:latin typeface="Impact"/>
              </a:rPr>
              <a:t> PART</a:t>
            </a:r>
            <a:endParaRPr lang="en-US" sz="2200" dirty="0">
              <a:ln>
                <a:solidFill>
                  <a:srgbClr val="FFFFFF"/>
                </a:solidFill>
              </a:ln>
              <a:solidFill>
                <a:srgbClr val="1B8E94"/>
              </a:solidFill>
              <a:latin typeface="Impact" panose="020B0806030902050204" pitchFamily="34" charset="0"/>
            </a:endParaRPr>
          </a:p>
        </p:txBody>
      </p:sp>
      <p:sp>
        <p:nvSpPr>
          <p:cNvPr id="19" name="Titel 1">
            <a:extLst>
              <a:ext uri="{FF2B5EF4-FFF2-40B4-BE49-F238E27FC236}">
                <a16:creationId xmlns:a16="http://schemas.microsoft.com/office/drawing/2014/main" id="{0313FE09-D468-459F-8845-3EDF62427E02}"/>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de-DE" dirty="0">
                <a:solidFill>
                  <a:srgbClr val="FFFFFF"/>
                </a:solidFill>
              </a:rPr>
              <a:t>Contents</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20" name="Rectángulo 19">
            <a:extLst>
              <a:ext uri="{FF2B5EF4-FFF2-40B4-BE49-F238E27FC236}">
                <a16:creationId xmlns:a16="http://schemas.microsoft.com/office/drawing/2014/main" id="{2C9B131D-A160-4705-96F5-01FC84BFD2E2}"/>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220025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a:t>Energy efficiency in industries</a:t>
            </a:r>
            <a:endParaRPr lang="de-DE" dirty="0"/>
          </a:p>
        </p:txBody>
      </p:sp>
      <p:sp>
        <p:nvSpPr>
          <p:cNvPr id="5" name="Foliennummernplatzhalter 4"/>
          <p:cNvSpPr>
            <a:spLocks noGrp="1"/>
          </p:cNvSpPr>
          <p:nvPr>
            <p:ph type="sldNum" sz="quarter" idx="12"/>
          </p:nvPr>
        </p:nvSpPr>
        <p:spPr/>
        <p:txBody>
          <a:bodyPr/>
          <a:lstStyle/>
          <a:p>
            <a:fld id="{78B3FE12-62BD-41F9-8F3F-A0956C733398}" type="slidenum">
              <a:rPr lang="de-DE" smtClean="0"/>
              <a:t>20</a:t>
            </a:fld>
            <a:endParaRPr lang="de-DE"/>
          </a:p>
        </p:txBody>
      </p:sp>
      <p:grpSp>
        <p:nvGrpSpPr>
          <p:cNvPr id="97" name="Group 39"/>
          <p:cNvGrpSpPr/>
          <p:nvPr/>
        </p:nvGrpSpPr>
        <p:grpSpPr>
          <a:xfrm>
            <a:off x="1144817" y="3744794"/>
            <a:ext cx="755923" cy="755923"/>
            <a:chOff x="2850424" y="3195153"/>
            <a:chExt cx="755923" cy="755923"/>
          </a:xfrm>
        </p:grpSpPr>
        <p:sp>
          <p:nvSpPr>
            <p:cNvPr id="98" name="Oval 20"/>
            <p:cNvSpPr/>
            <p:nvPr/>
          </p:nvSpPr>
          <p:spPr>
            <a:xfrm>
              <a:off x="2850424" y="3195153"/>
              <a:ext cx="755923" cy="755923"/>
            </a:xfrm>
            <a:prstGeom prst="ellipse">
              <a:avLst/>
            </a:prstGeom>
            <a:solidFill>
              <a:srgbClr val="31999E"/>
            </a:solidFill>
            <a:ln w="117475"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dirty="0">
                <a:ln>
                  <a:noFill/>
                </a:ln>
                <a:solidFill>
                  <a:srgbClr val="34719E"/>
                </a:solidFill>
                <a:effectLst/>
                <a:uLnTx/>
                <a:uFillTx/>
                <a:latin typeface="Arial"/>
                <a:ea typeface="+mn-ea"/>
                <a:cs typeface="+mn-cs"/>
              </a:endParaRPr>
            </a:p>
          </p:txBody>
        </p:sp>
        <p:sp>
          <p:nvSpPr>
            <p:cNvPr id="99" name="Oval 21"/>
            <p:cNvSpPr/>
            <p:nvPr/>
          </p:nvSpPr>
          <p:spPr>
            <a:xfrm>
              <a:off x="2923289" y="3268018"/>
              <a:ext cx="610192" cy="610192"/>
            </a:xfrm>
            <a:prstGeom prst="ellipse">
              <a:avLst/>
            </a:prstGeom>
            <a:solidFill>
              <a:srgbClr val="FAFAFA"/>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grpSp>
      <p:grpSp>
        <p:nvGrpSpPr>
          <p:cNvPr id="100" name="Group 38"/>
          <p:cNvGrpSpPr/>
          <p:nvPr/>
        </p:nvGrpSpPr>
        <p:grpSpPr>
          <a:xfrm>
            <a:off x="1144817" y="2600908"/>
            <a:ext cx="755923" cy="755923"/>
            <a:chOff x="2850424" y="2366365"/>
            <a:chExt cx="755923" cy="755923"/>
          </a:xfrm>
        </p:grpSpPr>
        <p:sp>
          <p:nvSpPr>
            <p:cNvPr id="101" name="Oval 22"/>
            <p:cNvSpPr/>
            <p:nvPr/>
          </p:nvSpPr>
          <p:spPr>
            <a:xfrm>
              <a:off x="2850424" y="2366365"/>
              <a:ext cx="755923" cy="755923"/>
            </a:xfrm>
            <a:prstGeom prst="ellipse">
              <a:avLst/>
            </a:prstGeom>
            <a:solidFill>
              <a:srgbClr val="31999E"/>
            </a:solidFill>
            <a:ln w="117475"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02" name="Oval 23"/>
            <p:cNvSpPr/>
            <p:nvPr/>
          </p:nvSpPr>
          <p:spPr>
            <a:xfrm>
              <a:off x="2923289" y="2439230"/>
              <a:ext cx="610192" cy="610192"/>
            </a:xfrm>
            <a:prstGeom prst="ellipse">
              <a:avLst/>
            </a:prstGeom>
            <a:solidFill>
              <a:srgbClr val="FAFAFA"/>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grpSp>
      <p:grpSp>
        <p:nvGrpSpPr>
          <p:cNvPr id="103" name="Group 37"/>
          <p:cNvGrpSpPr/>
          <p:nvPr/>
        </p:nvGrpSpPr>
        <p:grpSpPr>
          <a:xfrm>
            <a:off x="1144817" y="1412776"/>
            <a:ext cx="755923" cy="755923"/>
            <a:chOff x="2850424" y="1533376"/>
            <a:chExt cx="755923" cy="755923"/>
          </a:xfrm>
        </p:grpSpPr>
        <p:sp>
          <p:nvSpPr>
            <p:cNvPr id="104" name="Oval 24"/>
            <p:cNvSpPr/>
            <p:nvPr/>
          </p:nvSpPr>
          <p:spPr>
            <a:xfrm>
              <a:off x="2850424" y="1533376"/>
              <a:ext cx="755923" cy="755923"/>
            </a:xfrm>
            <a:prstGeom prst="ellipse">
              <a:avLst/>
            </a:prstGeom>
            <a:solidFill>
              <a:srgbClr val="31999E"/>
            </a:solidFill>
            <a:ln w="117475"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05" name="Oval 25"/>
            <p:cNvSpPr/>
            <p:nvPr/>
          </p:nvSpPr>
          <p:spPr>
            <a:xfrm>
              <a:off x="2923289" y="1606241"/>
              <a:ext cx="610192" cy="610192"/>
            </a:xfrm>
            <a:prstGeom prst="ellipse">
              <a:avLst/>
            </a:prstGeom>
            <a:solidFill>
              <a:srgbClr val="FAFAFA"/>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grpSp>
      <p:sp>
        <p:nvSpPr>
          <p:cNvPr id="110" name="Rectangle 28"/>
          <p:cNvSpPr/>
          <p:nvPr/>
        </p:nvSpPr>
        <p:spPr>
          <a:xfrm>
            <a:off x="2097107" y="1409166"/>
            <a:ext cx="1356461" cy="307777"/>
          </a:xfrm>
          <a:prstGeom prst="rect">
            <a:avLst/>
          </a:prstGeom>
        </p:spPr>
        <p:txBody>
          <a:bodyPr wrap="none">
            <a:spAutoFit/>
          </a:bodyPr>
          <a:lstStyle/>
          <a:p>
            <a:pPr algn="ctr" defTabSz="713232"/>
            <a:r>
              <a:rPr lang="en-US" sz="1400" b="1" dirty="0">
                <a:solidFill>
                  <a:schemeClr val="tx1">
                    <a:lumMod val="75000"/>
                    <a:lumOff val="25000"/>
                  </a:schemeClr>
                </a:solidFill>
                <a:ea typeface="Open Sans Light" panose="020B0306030504020204" pitchFamily="34" charset="0"/>
                <a:cs typeface="Open Sans Light" panose="020B0306030504020204" pitchFamily="34" charset="0"/>
              </a:rPr>
              <a:t>1 - Diagnostic</a:t>
            </a:r>
          </a:p>
        </p:txBody>
      </p:sp>
      <p:sp>
        <p:nvSpPr>
          <p:cNvPr id="111" name="Rectangle 29"/>
          <p:cNvSpPr/>
          <p:nvPr/>
        </p:nvSpPr>
        <p:spPr>
          <a:xfrm>
            <a:off x="2119260" y="2728771"/>
            <a:ext cx="1526379" cy="307777"/>
          </a:xfrm>
          <a:prstGeom prst="rect">
            <a:avLst/>
          </a:prstGeom>
        </p:spPr>
        <p:txBody>
          <a:bodyPr wrap="none">
            <a:spAutoFit/>
          </a:bodyPr>
          <a:lstStyle/>
          <a:p>
            <a:pPr algn="ctr" defTabSz="713232"/>
            <a:r>
              <a:rPr lang="en-US" sz="1400" b="1" dirty="0">
                <a:solidFill>
                  <a:schemeClr val="tx1">
                    <a:lumMod val="75000"/>
                    <a:lumOff val="25000"/>
                  </a:schemeClr>
                </a:solidFill>
                <a:ea typeface="Open Sans Light" panose="020B0306030504020204" pitchFamily="34" charset="0"/>
                <a:cs typeface="Open Sans Light" panose="020B0306030504020204" pitchFamily="34" charset="0"/>
              </a:rPr>
              <a:t>2 - Optimization</a:t>
            </a:r>
          </a:p>
        </p:txBody>
      </p:sp>
      <p:sp>
        <p:nvSpPr>
          <p:cNvPr id="112" name="Rectangle 30"/>
          <p:cNvSpPr/>
          <p:nvPr/>
        </p:nvSpPr>
        <p:spPr>
          <a:xfrm>
            <a:off x="2061904" y="3724290"/>
            <a:ext cx="3046027" cy="307777"/>
          </a:xfrm>
          <a:prstGeom prst="rect">
            <a:avLst/>
          </a:prstGeom>
        </p:spPr>
        <p:txBody>
          <a:bodyPr wrap="none">
            <a:spAutoFit/>
          </a:bodyPr>
          <a:lstStyle/>
          <a:p>
            <a:pPr algn="ctr" defTabSz="713232"/>
            <a:r>
              <a:rPr lang="en-US" sz="1400" b="1" dirty="0">
                <a:solidFill>
                  <a:schemeClr val="tx1">
                    <a:lumMod val="75000"/>
                    <a:lumOff val="25000"/>
                  </a:schemeClr>
                </a:solidFill>
                <a:ea typeface="Open Sans Light" panose="020B0306030504020204" pitchFamily="34" charset="0"/>
                <a:cs typeface="Open Sans Light" panose="020B0306030504020204" pitchFamily="34" charset="0"/>
              </a:rPr>
              <a:t>3 – Storage and internal valuation</a:t>
            </a:r>
          </a:p>
        </p:txBody>
      </p:sp>
      <p:sp>
        <p:nvSpPr>
          <p:cNvPr id="114" name="TextBox 32"/>
          <p:cNvSpPr txBox="1"/>
          <p:nvPr/>
        </p:nvSpPr>
        <p:spPr>
          <a:xfrm>
            <a:off x="1947810" y="1735803"/>
            <a:ext cx="6826053" cy="692497"/>
          </a:xfrm>
          <a:prstGeom prst="rect">
            <a:avLst/>
          </a:prstGeom>
          <a:noFill/>
        </p:spPr>
        <p:txBody>
          <a:bodyPr wrap="square" rtlCol="0">
            <a:spAutoFit/>
          </a:bodyPr>
          <a:lstStyle/>
          <a:p>
            <a:pPr marL="285750" indent="-285750" algn="just" defTabSz="713232">
              <a:buFont typeface="Wingdings" panose="05000000000000000000" pitchFamily="2" charset="2"/>
              <a:buChar char="§"/>
            </a:pPr>
            <a:r>
              <a:rPr lang="en-US" sz="1300" dirty="0">
                <a:solidFill>
                  <a:schemeClr val="tx1">
                    <a:lumMod val="75000"/>
                    <a:lumOff val="25000"/>
                  </a:schemeClr>
                </a:solidFill>
                <a:ea typeface="Open Sans Light" panose="020B0306030504020204" pitchFamily="34" charset="0"/>
                <a:cs typeface="Open Sans Light" panose="020B0306030504020204" pitchFamily="34" charset="0"/>
              </a:rPr>
              <a:t>The fatal heat resulting from the thermal discharges of the processes and products varies from 30 to 90 °C for the </a:t>
            </a:r>
            <a:r>
              <a:rPr lang="en-US" sz="1300" dirty="0" err="1">
                <a:solidFill>
                  <a:schemeClr val="tx1">
                    <a:lumMod val="75000"/>
                    <a:lumOff val="25000"/>
                  </a:schemeClr>
                </a:solidFill>
                <a:ea typeface="Open Sans Light" panose="020B0306030504020204" pitchFamily="34" charset="0"/>
                <a:cs typeface="Open Sans Light" panose="020B0306030504020204" pitchFamily="34" charset="0"/>
              </a:rPr>
              <a:t>agrofood</a:t>
            </a:r>
            <a:r>
              <a:rPr lang="en-US" sz="1300" dirty="0">
                <a:solidFill>
                  <a:schemeClr val="tx1">
                    <a:lumMod val="75000"/>
                    <a:lumOff val="25000"/>
                  </a:schemeClr>
                </a:solidFill>
                <a:ea typeface="Open Sans Light" panose="020B0306030504020204" pitchFamily="34" charset="0"/>
                <a:cs typeface="Open Sans Light" panose="020B0306030504020204" pitchFamily="34" charset="0"/>
              </a:rPr>
              <a:t> industries. </a:t>
            </a:r>
          </a:p>
          <a:p>
            <a:pPr marL="285750" indent="-285750" algn="just" defTabSz="713232">
              <a:buFont typeface="Wingdings" panose="05000000000000000000" pitchFamily="2" charset="2"/>
              <a:buChar char="§"/>
            </a:pPr>
            <a:r>
              <a:rPr lang="en-US" sz="1300" dirty="0">
                <a:solidFill>
                  <a:schemeClr val="tx1">
                    <a:lumMod val="75000"/>
                    <a:lumOff val="25000"/>
                  </a:schemeClr>
                </a:solidFill>
                <a:ea typeface="Open Sans Light" panose="020B0306030504020204" pitchFamily="34" charset="0"/>
                <a:cs typeface="Open Sans Light" panose="020B0306030504020204" pitchFamily="34" charset="0"/>
              </a:rPr>
              <a:t>The first step of the valorization process is to conduct an energy diagnosis of the plant.</a:t>
            </a:r>
          </a:p>
        </p:txBody>
      </p:sp>
      <p:sp>
        <p:nvSpPr>
          <p:cNvPr id="115" name="TextBox 33"/>
          <p:cNvSpPr txBox="1"/>
          <p:nvPr/>
        </p:nvSpPr>
        <p:spPr>
          <a:xfrm>
            <a:off x="2018584" y="3010582"/>
            <a:ext cx="6759074" cy="692497"/>
          </a:xfrm>
          <a:prstGeom prst="rect">
            <a:avLst/>
          </a:prstGeom>
          <a:noFill/>
        </p:spPr>
        <p:txBody>
          <a:bodyPr wrap="square" rtlCol="0">
            <a:spAutoFit/>
          </a:bodyPr>
          <a:lstStyle/>
          <a:p>
            <a:pPr marL="285750" indent="-285750" algn="just" defTabSz="713232">
              <a:buFont typeface="Wingdings" panose="05000000000000000000" pitchFamily="2" charset="2"/>
              <a:buChar char="§"/>
            </a:pPr>
            <a:r>
              <a:rPr lang="en-US" sz="1300" dirty="0">
                <a:solidFill>
                  <a:schemeClr val="tx1">
                    <a:lumMod val="75000"/>
                    <a:lumOff val="25000"/>
                  </a:schemeClr>
                </a:solidFill>
                <a:ea typeface="Open Sans Light" panose="020B0306030504020204" pitchFamily="34" charset="0"/>
                <a:cs typeface="Open Sans Light" panose="020B0306030504020204" pitchFamily="34" charset="0"/>
              </a:rPr>
              <a:t>Secondly, taking into account the needs, optimization of the settings (combustion), as well as the reduction of the losses (insulation) of the industrial installation make it possible to reduce the different emissions.</a:t>
            </a:r>
          </a:p>
        </p:txBody>
      </p:sp>
      <p:sp>
        <p:nvSpPr>
          <p:cNvPr id="116" name="TextBox 34"/>
          <p:cNvSpPr txBox="1"/>
          <p:nvPr/>
        </p:nvSpPr>
        <p:spPr>
          <a:xfrm>
            <a:off x="2013462" y="4053279"/>
            <a:ext cx="6759074" cy="692497"/>
          </a:xfrm>
          <a:prstGeom prst="rect">
            <a:avLst/>
          </a:prstGeom>
          <a:noFill/>
        </p:spPr>
        <p:txBody>
          <a:bodyPr wrap="square" rtlCol="0">
            <a:spAutoFit/>
          </a:bodyPr>
          <a:lstStyle/>
          <a:p>
            <a:pPr marL="285750" indent="-285750" algn="just" defTabSz="713232">
              <a:buFont typeface="Wingdings" panose="05000000000000000000" pitchFamily="2" charset="2"/>
              <a:buChar char="§"/>
            </a:pPr>
            <a:r>
              <a:rPr lang="en-US" sz="1300" dirty="0">
                <a:solidFill>
                  <a:schemeClr val="tx1">
                    <a:lumMod val="75000"/>
                    <a:lumOff val="25000"/>
                  </a:schemeClr>
                </a:solidFill>
                <a:ea typeface="Open Sans Light" panose="020B0306030504020204" pitchFamily="34" charset="0"/>
                <a:cs typeface="Open Sans Light" panose="020B0306030504020204" pitchFamily="34" charset="0"/>
              </a:rPr>
              <a:t>The use of heat exchangers, hoods and, if necessary, storage devices can exploit the fatal heat internally to reuse it on the same process (preheating air for example), but also for a other process (drying) or room’s heating.</a:t>
            </a:r>
          </a:p>
        </p:txBody>
      </p:sp>
      <p:grpSp>
        <p:nvGrpSpPr>
          <p:cNvPr id="30" name="Group 40"/>
          <p:cNvGrpSpPr/>
          <p:nvPr/>
        </p:nvGrpSpPr>
        <p:grpSpPr>
          <a:xfrm>
            <a:off x="1144817" y="4859905"/>
            <a:ext cx="755923" cy="755923"/>
            <a:chOff x="2850424" y="4023941"/>
            <a:chExt cx="755923" cy="755923"/>
          </a:xfrm>
        </p:grpSpPr>
        <p:sp>
          <p:nvSpPr>
            <p:cNvPr id="31" name="Oval 11"/>
            <p:cNvSpPr/>
            <p:nvPr/>
          </p:nvSpPr>
          <p:spPr>
            <a:xfrm>
              <a:off x="2850424" y="4023941"/>
              <a:ext cx="755923" cy="755923"/>
            </a:xfrm>
            <a:prstGeom prst="ellipse">
              <a:avLst/>
            </a:prstGeom>
            <a:solidFill>
              <a:srgbClr val="31999E"/>
            </a:solidFill>
            <a:ln w="117475"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dirty="0">
                <a:ln>
                  <a:noFill/>
                </a:ln>
                <a:solidFill>
                  <a:srgbClr val="34719E"/>
                </a:solidFill>
                <a:effectLst/>
                <a:uLnTx/>
                <a:uFillTx/>
                <a:latin typeface="Arial"/>
                <a:ea typeface="+mn-ea"/>
                <a:cs typeface="+mn-cs"/>
              </a:endParaRPr>
            </a:p>
          </p:txBody>
        </p:sp>
        <p:sp>
          <p:nvSpPr>
            <p:cNvPr id="32" name="Oval 12"/>
            <p:cNvSpPr/>
            <p:nvPr/>
          </p:nvSpPr>
          <p:spPr>
            <a:xfrm>
              <a:off x="2923289" y="4096806"/>
              <a:ext cx="610192" cy="610192"/>
            </a:xfrm>
            <a:prstGeom prst="ellipse">
              <a:avLst/>
            </a:prstGeom>
            <a:solidFill>
              <a:srgbClr val="FAFAFA"/>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grpSp>
      <p:sp>
        <p:nvSpPr>
          <p:cNvPr id="34" name="Rectangle 31"/>
          <p:cNvSpPr/>
          <p:nvPr/>
        </p:nvSpPr>
        <p:spPr>
          <a:xfrm>
            <a:off x="2075568" y="5030072"/>
            <a:ext cx="2023310" cy="307777"/>
          </a:xfrm>
          <a:prstGeom prst="rect">
            <a:avLst/>
          </a:prstGeom>
        </p:spPr>
        <p:txBody>
          <a:bodyPr wrap="none">
            <a:spAutoFit/>
          </a:bodyPr>
          <a:lstStyle/>
          <a:p>
            <a:pPr algn="ctr" defTabSz="713232"/>
            <a:r>
              <a:rPr lang="en-US" sz="1400" b="1" dirty="0">
                <a:solidFill>
                  <a:schemeClr val="tx1">
                    <a:lumMod val="75000"/>
                    <a:lumOff val="25000"/>
                  </a:schemeClr>
                </a:solidFill>
                <a:ea typeface="Open Sans Light" panose="020B0306030504020204" pitchFamily="34" charset="0"/>
                <a:cs typeface="Open Sans Light" panose="020B0306030504020204" pitchFamily="34" charset="0"/>
              </a:rPr>
              <a:t>4 – External valuation</a:t>
            </a:r>
          </a:p>
        </p:txBody>
      </p:sp>
      <p:sp>
        <p:nvSpPr>
          <p:cNvPr id="35" name="TextBox 35"/>
          <p:cNvSpPr txBox="1"/>
          <p:nvPr/>
        </p:nvSpPr>
        <p:spPr>
          <a:xfrm>
            <a:off x="2064016" y="5337849"/>
            <a:ext cx="6593640" cy="492443"/>
          </a:xfrm>
          <a:prstGeom prst="rect">
            <a:avLst/>
          </a:prstGeom>
          <a:noFill/>
        </p:spPr>
        <p:txBody>
          <a:bodyPr wrap="square" rtlCol="0">
            <a:spAutoFit/>
          </a:bodyPr>
          <a:lstStyle/>
          <a:p>
            <a:pPr marL="285750" indent="-285750" algn="just" defTabSz="713232">
              <a:buFont typeface="Wingdings" panose="05000000000000000000" pitchFamily="2" charset="2"/>
              <a:buChar char="§"/>
            </a:pPr>
            <a:r>
              <a:rPr lang="en-US" sz="1300" dirty="0">
                <a:solidFill>
                  <a:schemeClr val="tx1">
                    <a:lumMod val="75000"/>
                    <a:lumOff val="25000"/>
                  </a:schemeClr>
                </a:solidFill>
                <a:ea typeface="Open Sans Light" panose="020B0306030504020204" pitchFamily="34" charset="0"/>
                <a:cs typeface="Open Sans Light" panose="020B0306030504020204" pitchFamily="34" charset="0"/>
              </a:rPr>
              <a:t>The fatal heat can also be valorized outside the site: use for other companies, networks of heat, and, possibly to produce the electricity via dedicated units.</a:t>
            </a:r>
          </a:p>
        </p:txBody>
      </p:sp>
      <p:pic>
        <p:nvPicPr>
          <p:cNvPr id="1028" name="Picture 4" descr="Image associÃ©e"/>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21314" y="1581914"/>
            <a:ext cx="402928" cy="4029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associÃ©e"/>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307130" y="2746056"/>
            <a:ext cx="420554" cy="43271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associÃ©e"/>
          <p:cNvPicPr>
            <a:picLocks noChangeAspect="1" noChangeArrowheads="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backgroundRemoval t="0" b="97778" l="3111" r="92000">
                        <a14:foregroundMark x1="38667" y1="49778" x2="38667" y2="49778"/>
                        <a14:foregroundMark x1="49778" y1="68000" x2="49778" y2="68000"/>
                        <a14:foregroundMark x1="56889" y1="87111" x2="56889" y2="87111"/>
                      </a14:backgroundRemoval>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31640" y="3957598"/>
            <a:ext cx="363260" cy="3632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Ã©sultat de recherche d'images pour &quot;external storage Ã®cone&quot;"/>
          <p:cNvPicPr>
            <a:picLocks noChangeAspect="1" noChangeArrowheads="1"/>
          </p:cNvPicPr>
          <p:nvPr/>
        </p:nvPicPr>
        <p:blipFill>
          <a:blip r:embed="rId6" cstate="print">
            <a:duotone>
              <a:schemeClr val="accent5">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350262" y="5061675"/>
            <a:ext cx="352381" cy="352381"/>
          </a:xfrm>
          <a:prstGeom prst="rect">
            <a:avLst/>
          </a:prstGeom>
          <a:noFill/>
          <a:extLst>
            <a:ext uri="{909E8E84-426E-40DD-AFC4-6F175D3DCCD1}">
              <a14:hiddenFill xmlns:a14="http://schemas.microsoft.com/office/drawing/2010/main">
                <a:solidFill>
                  <a:srgbClr val="FFFFFF"/>
                </a:solidFill>
              </a14:hiddenFill>
            </a:ext>
          </a:extLst>
        </p:spPr>
      </p:pic>
      <p:sp>
        <p:nvSpPr>
          <p:cNvPr id="33" name="Rectángulo 32">
            <a:extLst>
              <a:ext uri="{FF2B5EF4-FFF2-40B4-BE49-F238E27FC236}">
                <a16:creationId xmlns:a16="http://schemas.microsoft.com/office/drawing/2014/main" id="{068F6DD4-9218-49DF-AD71-CDE0BD751BAD}"/>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6" name="Titel 1">
            <a:extLst>
              <a:ext uri="{FF2B5EF4-FFF2-40B4-BE49-F238E27FC236}">
                <a16:creationId xmlns:a16="http://schemas.microsoft.com/office/drawing/2014/main" id="{20459808-A900-45E9-86BC-F3F57279841D}"/>
              </a:ext>
            </a:extLst>
          </p:cNvPr>
          <p:cNvSpPr txBox="1">
            <a:spLocks/>
          </p:cNvSpPr>
          <p:nvPr/>
        </p:nvSpPr>
        <p:spPr>
          <a:xfrm>
            <a:off x="370136" y="228456"/>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en-US" dirty="0">
                <a:solidFill>
                  <a:srgbClr val="FFFFFF"/>
                </a:solidFill>
              </a:rPr>
              <a:t>Part 2 – Energy efficiency in industrial energetic uses: </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37" name="Untertitel 5">
            <a:extLst>
              <a:ext uri="{FF2B5EF4-FFF2-40B4-BE49-F238E27FC236}">
                <a16:creationId xmlns:a16="http://schemas.microsoft.com/office/drawing/2014/main" id="{B329E187-DE1D-4791-A849-6DD6032E1ED6}"/>
              </a:ext>
            </a:extLst>
          </p:cNvPr>
          <p:cNvSpPr txBox="1">
            <a:spLocks/>
          </p:cNvSpPr>
          <p:nvPr/>
        </p:nvSpPr>
        <p:spPr>
          <a:xfrm>
            <a:off x="215897" y="879339"/>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3600" dirty="0">
                <a:solidFill>
                  <a:schemeClr val="tx1">
                    <a:lumMod val="75000"/>
                    <a:lumOff val="25000"/>
                  </a:schemeClr>
                </a:solidFill>
              </a:rPr>
              <a:t>Fatal Heat recovery</a:t>
            </a:r>
          </a:p>
        </p:txBody>
      </p:sp>
    </p:spTree>
    <p:extLst>
      <p:ext uri="{BB962C8B-B14F-4D97-AF65-F5344CB8AC3E}">
        <p14:creationId xmlns:p14="http://schemas.microsoft.com/office/powerpoint/2010/main" val="4188940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a:t>Energy efficiency in industries</a:t>
            </a:r>
            <a:endParaRPr lang="de-DE" dirty="0"/>
          </a:p>
        </p:txBody>
      </p:sp>
      <p:sp>
        <p:nvSpPr>
          <p:cNvPr id="5" name="Foliennummernplatzhalter 4"/>
          <p:cNvSpPr>
            <a:spLocks noGrp="1"/>
          </p:cNvSpPr>
          <p:nvPr>
            <p:ph type="sldNum" sz="quarter" idx="12"/>
          </p:nvPr>
        </p:nvSpPr>
        <p:spPr/>
        <p:txBody>
          <a:bodyPr/>
          <a:lstStyle/>
          <a:p>
            <a:fld id="{78B3FE12-62BD-41F9-8F3F-A0956C733398}" type="slidenum">
              <a:rPr lang="de-DE" smtClean="0"/>
              <a:t>21</a:t>
            </a:fld>
            <a:endParaRPr lang="de-DE"/>
          </a:p>
        </p:txBody>
      </p:sp>
      <p:sp>
        <p:nvSpPr>
          <p:cNvPr id="12" name="Arrondir un rectangle avec un coin diagonal 11"/>
          <p:cNvSpPr/>
          <p:nvPr/>
        </p:nvSpPr>
        <p:spPr>
          <a:xfrm>
            <a:off x="370136" y="1217371"/>
            <a:ext cx="1465560" cy="303417"/>
          </a:xfrm>
          <a:prstGeom prst="round2DiagRect">
            <a:avLst/>
          </a:prstGeom>
          <a:solidFill>
            <a:srgbClr val="2AA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Pumps</a:t>
            </a:r>
          </a:p>
        </p:txBody>
      </p:sp>
      <p:sp>
        <p:nvSpPr>
          <p:cNvPr id="13" name="ZoneTexte 12"/>
          <p:cNvSpPr txBox="1"/>
          <p:nvPr/>
        </p:nvSpPr>
        <p:spPr>
          <a:xfrm>
            <a:off x="527620" y="1546113"/>
            <a:ext cx="4392488" cy="1754326"/>
          </a:xfrm>
          <a:prstGeom prst="rect">
            <a:avLst/>
          </a:prstGeom>
          <a:noFill/>
        </p:spPr>
        <p:txBody>
          <a:bodyPr wrap="square" rtlCol="0">
            <a:spAutoFit/>
          </a:bodyPr>
          <a:lstStyle/>
          <a:p>
            <a:pPr>
              <a:lnSpc>
                <a:spcPct val="150000"/>
              </a:lnSpc>
            </a:pPr>
            <a:r>
              <a:rPr lang="en-US" sz="1200" dirty="0">
                <a:solidFill>
                  <a:schemeClr val="tx1">
                    <a:lumMod val="75000"/>
                    <a:lumOff val="25000"/>
                  </a:schemeClr>
                </a:solidFill>
              </a:rPr>
              <a:t>Replace or modify pumps oversized.</a:t>
            </a:r>
          </a:p>
          <a:p>
            <a:pPr>
              <a:lnSpc>
                <a:spcPct val="150000"/>
              </a:lnSpc>
            </a:pPr>
            <a:r>
              <a:rPr lang="en-US" sz="1200" dirty="0">
                <a:solidFill>
                  <a:schemeClr val="tx1">
                    <a:lumMod val="75000"/>
                    <a:lumOff val="25000"/>
                  </a:schemeClr>
                </a:solidFill>
              </a:rPr>
              <a:t>Choose the pump according to the needs of the system</a:t>
            </a:r>
          </a:p>
          <a:p>
            <a:pPr>
              <a:lnSpc>
                <a:spcPct val="150000"/>
              </a:lnSpc>
            </a:pPr>
            <a:r>
              <a:rPr lang="en-US" sz="1200" dirty="0">
                <a:solidFill>
                  <a:schemeClr val="tx1">
                    <a:lumMod val="75000"/>
                    <a:lumOff val="25000"/>
                  </a:schemeClr>
                </a:solidFill>
              </a:rPr>
              <a:t>Apply a coating that reduces friction inside the wheel and the volute centrifugal pumps</a:t>
            </a:r>
          </a:p>
          <a:p>
            <a:pPr>
              <a:lnSpc>
                <a:spcPct val="150000"/>
              </a:lnSpc>
            </a:pPr>
            <a:r>
              <a:rPr lang="en-US" sz="1200" dirty="0">
                <a:solidFill>
                  <a:schemeClr val="tx1">
                    <a:lumMod val="75000"/>
                    <a:lumOff val="25000"/>
                  </a:schemeClr>
                </a:solidFill>
              </a:rPr>
              <a:t>Restore internal tolerances shoes</a:t>
            </a:r>
          </a:p>
          <a:p>
            <a:pPr>
              <a:lnSpc>
                <a:spcPct val="150000"/>
              </a:lnSpc>
            </a:pPr>
            <a:r>
              <a:rPr lang="en-US" sz="1200" dirty="0">
                <a:solidFill>
                  <a:schemeClr val="tx1">
                    <a:lumMod val="75000"/>
                    <a:lumOff val="25000"/>
                  </a:schemeClr>
                </a:solidFill>
              </a:rPr>
              <a:t>Identify the pumps in cavitation</a:t>
            </a:r>
          </a:p>
        </p:txBody>
      </p:sp>
      <p:sp>
        <p:nvSpPr>
          <p:cNvPr id="15" name="Arrondir un rectangle avec un coin diagonal 14"/>
          <p:cNvSpPr/>
          <p:nvPr/>
        </p:nvSpPr>
        <p:spPr>
          <a:xfrm>
            <a:off x="7135252" y="3073672"/>
            <a:ext cx="1465560" cy="303417"/>
          </a:xfrm>
          <a:prstGeom prst="round2DiagRect">
            <a:avLst/>
          </a:prstGeom>
          <a:solidFill>
            <a:srgbClr val="2AA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Motors  </a:t>
            </a:r>
          </a:p>
        </p:txBody>
      </p:sp>
      <p:sp>
        <p:nvSpPr>
          <p:cNvPr id="19" name="ZoneTexte 18"/>
          <p:cNvSpPr txBox="1"/>
          <p:nvPr/>
        </p:nvSpPr>
        <p:spPr>
          <a:xfrm>
            <a:off x="5156285" y="3460936"/>
            <a:ext cx="4040259" cy="2308324"/>
          </a:xfrm>
          <a:prstGeom prst="rect">
            <a:avLst/>
          </a:prstGeom>
          <a:noFill/>
        </p:spPr>
        <p:txBody>
          <a:bodyPr wrap="square" rtlCol="0">
            <a:spAutoFit/>
          </a:bodyPr>
          <a:lstStyle/>
          <a:p>
            <a:pPr>
              <a:lnSpc>
                <a:spcPct val="150000"/>
              </a:lnSpc>
            </a:pPr>
            <a:r>
              <a:rPr lang="en-US" sz="1200" dirty="0"/>
              <a:t>Consider also the cost of operation (energy) when buying equipment.</a:t>
            </a:r>
          </a:p>
          <a:p>
            <a:pPr>
              <a:lnSpc>
                <a:spcPct val="150000"/>
              </a:lnSpc>
            </a:pPr>
            <a:r>
              <a:rPr lang="en-US" sz="1200" dirty="0"/>
              <a:t>Do not oversize the motors.</a:t>
            </a:r>
          </a:p>
          <a:p>
            <a:pPr>
              <a:lnSpc>
                <a:spcPct val="150000"/>
              </a:lnSpc>
            </a:pPr>
            <a:r>
              <a:rPr lang="en-US" sz="1200" dirty="0"/>
              <a:t>Use high efficiency motors (class IE3 or IE4).</a:t>
            </a:r>
          </a:p>
          <a:p>
            <a:pPr>
              <a:lnSpc>
                <a:spcPct val="150000"/>
              </a:lnSpc>
            </a:pPr>
            <a:r>
              <a:rPr lang="en-US" sz="1200" dirty="0"/>
              <a:t>Respect the periodicities and engine maintenance instructions electrical</a:t>
            </a:r>
          </a:p>
          <a:p>
            <a:pPr>
              <a:lnSpc>
                <a:spcPct val="150000"/>
              </a:lnSpc>
            </a:pPr>
            <a:r>
              <a:rPr lang="en-US" sz="1200" dirty="0"/>
              <a:t>Use an approved workshop at rewinding to avoid degradation performance. </a:t>
            </a:r>
            <a:endParaRPr lang="fr-FR" sz="1200" dirty="0"/>
          </a:p>
        </p:txBody>
      </p:sp>
      <p:sp>
        <p:nvSpPr>
          <p:cNvPr id="20" name="ZoneTexte 19"/>
          <p:cNvSpPr txBox="1"/>
          <p:nvPr/>
        </p:nvSpPr>
        <p:spPr>
          <a:xfrm>
            <a:off x="5156285" y="1500169"/>
            <a:ext cx="3852428" cy="1166153"/>
          </a:xfrm>
          <a:prstGeom prst="rect">
            <a:avLst/>
          </a:prstGeom>
          <a:noFill/>
        </p:spPr>
        <p:txBody>
          <a:bodyPr wrap="square" rtlCol="0">
            <a:spAutoFit/>
          </a:bodyPr>
          <a:lstStyle/>
          <a:p>
            <a:pPr>
              <a:lnSpc>
                <a:spcPct val="150000"/>
              </a:lnSpc>
            </a:pPr>
            <a:r>
              <a:rPr lang="en-US" sz="1200" dirty="0">
                <a:solidFill>
                  <a:schemeClr val="tx1">
                    <a:lumMod val="75000"/>
                    <a:lumOff val="25000"/>
                  </a:schemeClr>
                </a:solidFill>
              </a:rPr>
              <a:t>Install electronic speed variation when it allows to increase the energy efficiency of the pumping system. </a:t>
            </a:r>
          </a:p>
          <a:p>
            <a:pPr>
              <a:lnSpc>
                <a:spcPct val="150000"/>
              </a:lnSpc>
            </a:pPr>
            <a:r>
              <a:rPr lang="en-US" sz="1200" dirty="0">
                <a:solidFill>
                  <a:schemeClr val="tx1">
                    <a:lumMod val="75000"/>
                    <a:lumOff val="25000"/>
                  </a:schemeClr>
                </a:solidFill>
              </a:rPr>
              <a:t>Stop the pumps when they do not need to be Operating. Do not pump for nothing.</a:t>
            </a:r>
          </a:p>
        </p:txBody>
      </p:sp>
      <p:sp>
        <p:nvSpPr>
          <p:cNvPr id="21" name="Arrondir un rectangle avec un coin diagonal 20"/>
          <p:cNvSpPr/>
          <p:nvPr/>
        </p:nvSpPr>
        <p:spPr>
          <a:xfrm>
            <a:off x="7129817" y="1124744"/>
            <a:ext cx="1465560" cy="303417"/>
          </a:xfrm>
          <a:prstGeom prst="round2DiagRect">
            <a:avLst/>
          </a:prstGeom>
          <a:solidFill>
            <a:srgbClr val="2AA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Regulation</a:t>
            </a:r>
          </a:p>
        </p:txBody>
      </p:sp>
      <p:sp>
        <p:nvSpPr>
          <p:cNvPr id="22" name="Arrondir un rectangle avec un coin diagonal 21"/>
          <p:cNvSpPr/>
          <p:nvPr/>
        </p:nvSpPr>
        <p:spPr>
          <a:xfrm>
            <a:off x="370136" y="3936118"/>
            <a:ext cx="1465560" cy="303417"/>
          </a:xfrm>
          <a:prstGeom prst="round2DiagRect">
            <a:avLst/>
          </a:prstGeom>
          <a:solidFill>
            <a:srgbClr val="2AA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Valves</a:t>
            </a:r>
          </a:p>
        </p:txBody>
      </p:sp>
      <p:sp>
        <p:nvSpPr>
          <p:cNvPr id="23" name="ZoneTexte 22"/>
          <p:cNvSpPr txBox="1"/>
          <p:nvPr/>
        </p:nvSpPr>
        <p:spPr>
          <a:xfrm>
            <a:off x="527620" y="4330263"/>
            <a:ext cx="3852428" cy="276999"/>
          </a:xfrm>
          <a:prstGeom prst="rect">
            <a:avLst/>
          </a:prstGeom>
          <a:noFill/>
        </p:spPr>
        <p:txBody>
          <a:bodyPr wrap="square" rtlCol="0">
            <a:spAutoFit/>
          </a:bodyPr>
          <a:lstStyle/>
          <a:p>
            <a:r>
              <a:rPr lang="en-US" sz="1200" dirty="0">
                <a:solidFill>
                  <a:schemeClr val="tx1">
                    <a:lumMod val="75000"/>
                    <a:lumOff val="25000"/>
                  </a:schemeClr>
                </a:solidFill>
              </a:rPr>
              <a:t>Close the not used network’s parts</a:t>
            </a:r>
          </a:p>
        </p:txBody>
      </p:sp>
      <p:sp>
        <p:nvSpPr>
          <p:cNvPr id="24" name="Arrondir un rectangle avec un coin diagonal 23"/>
          <p:cNvSpPr/>
          <p:nvPr/>
        </p:nvSpPr>
        <p:spPr>
          <a:xfrm>
            <a:off x="384923" y="4723505"/>
            <a:ext cx="1465560" cy="303417"/>
          </a:xfrm>
          <a:prstGeom prst="round2DiagRect">
            <a:avLst/>
          </a:prstGeom>
          <a:solidFill>
            <a:srgbClr val="2AA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Process</a:t>
            </a:r>
          </a:p>
        </p:txBody>
      </p:sp>
      <p:sp>
        <p:nvSpPr>
          <p:cNvPr id="25" name="ZoneTexte 24"/>
          <p:cNvSpPr txBox="1"/>
          <p:nvPr/>
        </p:nvSpPr>
        <p:spPr>
          <a:xfrm>
            <a:off x="527620" y="5054451"/>
            <a:ext cx="3852428" cy="335156"/>
          </a:xfrm>
          <a:prstGeom prst="rect">
            <a:avLst/>
          </a:prstGeom>
          <a:noFill/>
        </p:spPr>
        <p:txBody>
          <a:bodyPr wrap="square" rtlCol="0">
            <a:spAutoFit/>
          </a:bodyPr>
          <a:lstStyle/>
          <a:p>
            <a:pPr>
              <a:lnSpc>
                <a:spcPct val="150000"/>
              </a:lnSpc>
            </a:pPr>
            <a:r>
              <a:rPr lang="en-US" sz="1200" dirty="0">
                <a:solidFill>
                  <a:schemeClr val="tx1">
                    <a:lumMod val="75000"/>
                    <a:lumOff val="25000"/>
                  </a:schemeClr>
                </a:solidFill>
              </a:rPr>
              <a:t>Put in place a monitoring system for the entire network</a:t>
            </a:r>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090" t="20132" r="10439" b="20571"/>
          <a:stretch/>
        </p:blipFill>
        <p:spPr bwMode="auto">
          <a:xfrm>
            <a:off x="3327316" y="3608328"/>
            <a:ext cx="1320800" cy="985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Imagen 16">
            <a:extLst>
              <a:ext uri="{FF2B5EF4-FFF2-40B4-BE49-F238E27FC236}">
                <a16:creationId xmlns:a16="http://schemas.microsoft.com/office/drawing/2014/main" id="{F791ABD2-F58F-4A3D-B6CA-DCE90E0AC1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966" y="1662695"/>
            <a:ext cx="155523" cy="155523"/>
          </a:xfrm>
          <a:prstGeom prst="rect">
            <a:avLst/>
          </a:prstGeom>
        </p:spPr>
      </p:pic>
      <p:pic>
        <p:nvPicPr>
          <p:cNvPr id="26" name="Imagen 25">
            <a:extLst>
              <a:ext uri="{FF2B5EF4-FFF2-40B4-BE49-F238E27FC236}">
                <a16:creationId xmlns:a16="http://schemas.microsoft.com/office/drawing/2014/main" id="{52176C8C-5202-4C18-BC45-6E929D8409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843" y="1934800"/>
            <a:ext cx="155523" cy="155523"/>
          </a:xfrm>
          <a:prstGeom prst="rect">
            <a:avLst/>
          </a:prstGeom>
        </p:spPr>
      </p:pic>
      <p:pic>
        <p:nvPicPr>
          <p:cNvPr id="27" name="Imagen 26">
            <a:extLst>
              <a:ext uri="{FF2B5EF4-FFF2-40B4-BE49-F238E27FC236}">
                <a16:creationId xmlns:a16="http://schemas.microsoft.com/office/drawing/2014/main" id="{5FD50B07-5F4E-4200-8435-D45E40F66D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842" y="2204002"/>
            <a:ext cx="155523" cy="155523"/>
          </a:xfrm>
          <a:prstGeom prst="rect">
            <a:avLst/>
          </a:prstGeom>
        </p:spPr>
      </p:pic>
      <p:pic>
        <p:nvPicPr>
          <p:cNvPr id="28" name="Imagen 27">
            <a:extLst>
              <a:ext uri="{FF2B5EF4-FFF2-40B4-BE49-F238E27FC236}">
                <a16:creationId xmlns:a16="http://schemas.microsoft.com/office/drawing/2014/main" id="{BE7258BB-D2EC-45DB-8155-2458563391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769" y="2743008"/>
            <a:ext cx="155523" cy="155523"/>
          </a:xfrm>
          <a:prstGeom prst="rect">
            <a:avLst/>
          </a:prstGeom>
        </p:spPr>
      </p:pic>
      <p:pic>
        <p:nvPicPr>
          <p:cNvPr id="29" name="Imagen 28">
            <a:extLst>
              <a:ext uri="{FF2B5EF4-FFF2-40B4-BE49-F238E27FC236}">
                <a16:creationId xmlns:a16="http://schemas.microsoft.com/office/drawing/2014/main" id="{8842F1D5-90F1-4C22-B803-C16A278CF1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769" y="4409508"/>
            <a:ext cx="155523" cy="155523"/>
          </a:xfrm>
          <a:prstGeom prst="rect">
            <a:avLst/>
          </a:prstGeom>
        </p:spPr>
      </p:pic>
      <p:pic>
        <p:nvPicPr>
          <p:cNvPr id="30" name="Imagen 29">
            <a:extLst>
              <a:ext uri="{FF2B5EF4-FFF2-40B4-BE49-F238E27FC236}">
                <a16:creationId xmlns:a16="http://schemas.microsoft.com/office/drawing/2014/main" id="{E696A765-1CCE-44FD-AA3E-02337E7305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966" y="5172065"/>
            <a:ext cx="155523" cy="155523"/>
          </a:xfrm>
          <a:prstGeom prst="rect">
            <a:avLst/>
          </a:prstGeom>
        </p:spPr>
      </p:pic>
      <p:pic>
        <p:nvPicPr>
          <p:cNvPr id="31" name="Imagen 30">
            <a:extLst>
              <a:ext uri="{FF2B5EF4-FFF2-40B4-BE49-F238E27FC236}">
                <a16:creationId xmlns:a16="http://schemas.microsoft.com/office/drawing/2014/main" id="{DE3A6C0E-5585-45AF-98D3-08EDD2D1F8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4707" y="1632678"/>
            <a:ext cx="155523" cy="155523"/>
          </a:xfrm>
          <a:prstGeom prst="rect">
            <a:avLst/>
          </a:prstGeom>
        </p:spPr>
      </p:pic>
      <p:pic>
        <p:nvPicPr>
          <p:cNvPr id="32" name="Imagen 31">
            <a:extLst>
              <a:ext uri="{FF2B5EF4-FFF2-40B4-BE49-F238E27FC236}">
                <a16:creationId xmlns:a16="http://schemas.microsoft.com/office/drawing/2014/main" id="{82DC5DCA-ACC3-416E-8AC6-A8AAB10077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4708" y="2443584"/>
            <a:ext cx="155523" cy="155523"/>
          </a:xfrm>
          <a:prstGeom prst="rect">
            <a:avLst/>
          </a:prstGeom>
        </p:spPr>
      </p:pic>
      <p:pic>
        <p:nvPicPr>
          <p:cNvPr id="34" name="Imagen 33">
            <a:extLst>
              <a:ext uri="{FF2B5EF4-FFF2-40B4-BE49-F238E27FC236}">
                <a16:creationId xmlns:a16="http://schemas.microsoft.com/office/drawing/2014/main" id="{136DDFFE-F30A-48A1-A3C6-87FC9E798E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1585" y="3591422"/>
            <a:ext cx="155523" cy="155523"/>
          </a:xfrm>
          <a:prstGeom prst="rect">
            <a:avLst/>
          </a:prstGeom>
        </p:spPr>
      </p:pic>
      <p:pic>
        <p:nvPicPr>
          <p:cNvPr id="35" name="Imagen 34">
            <a:extLst>
              <a:ext uri="{FF2B5EF4-FFF2-40B4-BE49-F238E27FC236}">
                <a16:creationId xmlns:a16="http://schemas.microsoft.com/office/drawing/2014/main" id="{94E70CBC-A98A-4B2C-ADCF-588C81DC42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1584" y="4161773"/>
            <a:ext cx="155523" cy="155523"/>
          </a:xfrm>
          <a:prstGeom prst="rect">
            <a:avLst/>
          </a:prstGeom>
        </p:spPr>
      </p:pic>
      <p:pic>
        <p:nvPicPr>
          <p:cNvPr id="36" name="Imagen 35">
            <a:extLst>
              <a:ext uri="{FF2B5EF4-FFF2-40B4-BE49-F238E27FC236}">
                <a16:creationId xmlns:a16="http://schemas.microsoft.com/office/drawing/2014/main" id="{D361F1C8-38B6-48E7-AE4B-725DCDB0B4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1583" y="4417408"/>
            <a:ext cx="155523" cy="155523"/>
          </a:xfrm>
          <a:prstGeom prst="rect">
            <a:avLst/>
          </a:prstGeom>
        </p:spPr>
      </p:pic>
      <p:pic>
        <p:nvPicPr>
          <p:cNvPr id="37" name="Imagen 36">
            <a:extLst>
              <a:ext uri="{FF2B5EF4-FFF2-40B4-BE49-F238E27FC236}">
                <a16:creationId xmlns:a16="http://schemas.microsoft.com/office/drawing/2014/main" id="{23F42108-D716-4321-A905-5AAF8A8EE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1582" y="4674336"/>
            <a:ext cx="155523" cy="155523"/>
          </a:xfrm>
          <a:prstGeom prst="rect">
            <a:avLst/>
          </a:prstGeom>
        </p:spPr>
      </p:pic>
      <p:pic>
        <p:nvPicPr>
          <p:cNvPr id="38" name="Imagen 37">
            <a:extLst>
              <a:ext uri="{FF2B5EF4-FFF2-40B4-BE49-F238E27FC236}">
                <a16:creationId xmlns:a16="http://schemas.microsoft.com/office/drawing/2014/main" id="{A7FC62E0-B44C-47A0-B7A9-1CFCA2BBB1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1581" y="5228314"/>
            <a:ext cx="155523" cy="155523"/>
          </a:xfrm>
          <a:prstGeom prst="rect">
            <a:avLst/>
          </a:prstGeom>
        </p:spPr>
      </p:pic>
      <p:sp>
        <p:nvSpPr>
          <p:cNvPr id="33" name="Titel 1">
            <a:extLst>
              <a:ext uri="{FF2B5EF4-FFF2-40B4-BE49-F238E27FC236}">
                <a16:creationId xmlns:a16="http://schemas.microsoft.com/office/drawing/2014/main" id="{7B9AD249-CE4D-4EED-A790-E1E2EC056BC1}"/>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en-US" dirty="0">
                <a:solidFill>
                  <a:srgbClr val="FFFFFF"/>
                </a:solidFill>
              </a:rPr>
              <a:t>Part 2 – Energy efficiency in industrial energetic uses: </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39" name="Rectángulo 38">
            <a:extLst>
              <a:ext uri="{FF2B5EF4-FFF2-40B4-BE49-F238E27FC236}">
                <a16:creationId xmlns:a16="http://schemas.microsoft.com/office/drawing/2014/main" id="{0386F1C0-5578-42F6-B3B5-FC48CB0A9187}"/>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40" name="Untertitel 5">
            <a:extLst>
              <a:ext uri="{FF2B5EF4-FFF2-40B4-BE49-F238E27FC236}">
                <a16:creationId xmlns:a16="http://schemas.microsoft.com/office/drawing/2014/main" id="{4475CABF-5C8B-4C57-BC2E-B8FDE53E7034}"/>
              </a:ext>
            </a:extLst>
          </p:cNvPr>
          <p:cNvSpPr txBox="1">
            <a:spLocks/>
          </p:cNvSpPr>
          <p:nvPr/>
        </p:nvSpPr>
        <p:spPr>
          <a:xfrm>
            <a:off x="215897" y="879339"/>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3600" dirty="0">
                <a:solidFill>
                  <a:schemeClr val="tx1">
                    <a:lumMod val="75000"/>
                    <a:lumOff val="25000"/>
                  </a:schemeClr>
                </a:solidFill>
              </a:rPr>
              <a:t>Pumping</a:t>
            </a:r>
          </a:p>
        </p:txBody>
      </p:sp>
    </p:spTree>
    <p:extLst>
      <p:ext uri="{BB962C8B-B14F-4D97-AF65-F5344CB8AC3E}">
        <p14:creationId xmlns:p14="http://schemas.microsoft.com/office/powerpoint/2010/main" val="22813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500"/>
                                  </p:stCondLst>
                                  <p:childTnLst>
                                    <p:set>
                                      <p:cBhvr>
                                        <p:cTn id="11" dur="1" fill="hold">
                                          <p:stCondLst>
                                            <p:cond delay="0"/>
                                          </p:stCondLst>
                                        </p:cTn>
                                        <p:tgtEl>
                                          <p:spTgt spid="21"/>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0" nodeType="afterEffect">
                                  <p:stCondLst>
                                    <p:cond delay="500"/>
                                  </p:stCondLst>
                                  <p:childTnLst>
                                    <p:set>
                                      <p:cBhvr>
                                        <p:cTn id="14" dur="1" fill="hold">
                                          <p:stCondLst>
                                            <p:cond delay="0"/>
                                          </p:stCondLst>
                                        </p:cTn>
                                        <p:tgtEl>
                                          <p:spTgt spid="20"/>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grpId="0" nodeType="afterEffect">
                                  <p:stCondLst>
                                    <p:cond delay="500"/>
                                  </p:stCondLst>
                                  <p:childTnLst>
                                    <p:set>
                                      <p:cBhvr>
                                        <p:cTn id="20" dur="1" fill="hold">
                                          <p:stCondLst>
                                            <p:cond delay="0"/>
                                          </p:stCondLst>
                                        </p:cTn>
                                        <p:tgtEl>
                                          <p:spTgt spid="19"/>
                                        </p:tgtEl>
                                        <p:attrNameLst>
                                          <p:attrName>style.visibility</p:attrName>
                                        </p:attrNameLst>
                                      </p:cBhvr>
                                      <p:to>
                                        <p:strVal val="visible"/>
                                      </p:to>
                                    </p:set>
                                  </p:childTnLst>
                                </p:cTn>
                              </p:par>
                            </p:childTnLst>
                          </p:cTn>
                        </p:par>
                        <p:par>
                          <p:cTn id="21" fill="hold">
                            <p:stCondLst>
                              <p:cond delay="1500"/>
                            </p:stCondLst>
                            <p:childTnLst>
                              <p:par>
                                <p:cTn id="22" presetID="1" presetClass="entr" presetSubtype="0" fill="hold" grpId="0" nodeType="afterEffect">
                                  <p:stCondLst>
                                    <p:cond delay="500"/>
                                  </p:stCondLst>
                                  <p:childTnLst>
                                    <p:set>
                                      <p:cBhvr>
                                        <p:cTn id="23" dur="1" fill="hold">
                                          <p:stCondLst>
                                            <p:cond delay="0"/>
                                          </p:stCondLst>
                                        </p:cTn>
                                        <p:tgtEl>
                                          <p:spTgt spid="22"/>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0" nodeType="afterEffect">
                                  <p:stCondLst>
                                    <p:cond delay="500"/>
                                  </p:stCondLst>
                                  <p:childTnLst>
                                    <p:set>
                                      <p:cBhvr>
                                        <p:cTn id="26" dur="1" fill="hold">
                                          <p:stCondLst>
                                            <p:cond delay="0"/>
                                          </p:stCondLst>
                                        </p:cTn>
                                        <p:tgtEl>
                                          <p:spTgt spid="23"/>
                                        </p:tgtEl>
                                        <p:attrNameLst>
                                          <p:attrName>style.visibility</p:attrName>
                                        </p:attrNameLst>
                                      </p:cBhvr>
                                      <p:to>
                                        <p:strVal val="visible"/>
                                      </p:to>
                                    </p:set>
                                  </p:childTnLst>
                                </p:cTn>
                              </p:par>
                            </p:childTnLst>
                          </p:cTn>
                        </p:par>
                        <p:par>
                          <p:cTn id="27" fill="hold">
                            <p:stCondLst>
                              <p:cond delay="2500"/>
                            </p:stCondLst>
                            <p:childTnLst>
                              <p:par>
                                <p:cTn id="28" presetID="1" presetClass="entr" presetSubtype="0" fill="hold" grpId="0" nodeType="afterEffect">
                                  <p:stCondLst>
                                    <p:cond delay="500"/>
                                  </p:stCondLst>
                                  <p:childTnLst>
                                    <p:set>
                                      <p:cBhvr>
                                        <p:cTn id="29" dur="1" fill="hold">
                                          <p:stCondLst>
                                            <p:cond delay="0"/>
                                          </p:stCondLst>
                                        </p:cTn>
                                        <p:tgtEl>
                                          <p:spTgt spid="24"/>
                                        </p:tgtEl>
                                        <p:attrNameLst>
                                          <p:attrName>style.visibility</p:attrName>
                                        </p:attrNameLst>
                                      </p:cBhvr>
                                      <p:to>
                                        <p:strVal val="visible"/>
                                      </p:to>
                                    </p:set>
                                  </p:childTnLst>
                                </p:cTn>
                              </p:par>
                            </p:childTnLst>
                          </p:cTn>
                        </p:par>
                        <p:par>
                          <p:cTn id="30" fill="hold">
                            <p:stCondLst>
                              <p:cond delay="3000"/>
                            </p:stCondLst>
                            <p:childTnLst>
                              <p:par>
                                <p:cTn id="31" presetID="1" presetClass="entr" presetSubtype="0" fill="hold" grpId="0" nodeType="afterEffect">
                                  <p:stCondLst>
                                    <p:cond delay="50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5" grpId="0" animBg="1"/>
      <p:bldP spid="19" grpId="0"/>
      <p:bldP spid="20" grpId="0"/>
      <p:bldP spid="21" grpId="0" animBg="1"/>
      <p:bldP spid="22" grpId="0" animBg="1"/>
      <p:bldP spid="23" grpId="0"/>
      <p:bldP spid="24" grpId="0" animBg="1"/>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en-US" dirty="0"/>
              <a:t>Energy efficiency in industries</a:t>
            </a:r>
            <a:endParaRPr lang="de-DE" dirty="0"/>
          </a:p>
        </p:txBody>
      </p:sp>
      <p:sp>
        <p:nvSpPr>
          <p:cNvPr id="5" name="Espace réservé du numéro de diapositive 4"/>
          <p:cNvSpPr>
            <a:spLocks noGrp="1"/>
          </p:cNvSpPr>
          <p:nvPr>
            <p:ph type="sldNum" sz="quarter" idx="12"/>
          </p:nvPr>
        </p:nvSpPr>
        <p:spPr/>
        <p:txBody>
          <a:bodyPr/>
          <a:lstStyle/>
          <a:p>
            <a:fld id="{78B3FE12-62BD-41F9-8F3F-A0956C733398}" type="slidenum">
              <a:rPr lang="de-DE" smtClean="0"/>
              <a:t>22</a:t>
            </a:fld>
            <a:endParaRPr lang="de-DE"/>
          </a:p>
        </p:txBody>
      </p:sp>
      <p:sp>
        <p:nvSpPr>
          <p:cNvPr id="11" name="Rectangle 3"/>
          <p:cNvSpPr txBox="1">
            <a:spLocks noChangeArrowheads="1"/>
          </p:cNvSpPr>
          <p:nvPr/>
        </p:nvSpPr>
        <p:spPr>
          <a:xfrm>
            <a:off x="364508" y="1448780"/>
            <a:ext cx="4672125" cy="2088232"/>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1900" b="1" kern="1200">
                <a:solidFill>
                  <a:schemeClr val="tx1">
                    <a:lumMod val="85000"/>
                    <a:lumOff val="15000"/>
                  </a:schemeClr>
                </a:solidFill>
                <a:latin typeface="+mn-lt"/>
                <a:ea typeface="+mn-ea"/>
                <a:cs typeface="+mn-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pPr>
            <a:r>
              <a:rPr lang="es-ES" altLang="fr-FR" sz="1600" dirty="0">
                <a:solidFill>
                  <a:srgbClr val="FFC000"/>
                </a:solidFill>
              </a:rPr>
              <a:t>Energy use</a:t>
            </a:r>
          </a:p>
          <a:p>
            <a:pPr>
              <a:lnSpc>
                <a:spcPct val="90000"/>
              </a:lnSpc>
            </a:pPr>
            <a:r>
              <a:rPr lang="en-US" altLang="fr-FR" sz="1600" dirty="0">
                <a:solidFill>
                  <a:schemeClr val="tx1">
                    <a:lumMod val="75000"/>
                    <a:lumOff val="25000"/>
                  </a:schemeClr>
                </a:solidFill>
              </a:rPr>
              <a:t>Main drivers behind energy use</a:t>
            </a:r>
          </a:p>
          <a:p>
            <a:pPr lvl="1">
              <a:lnSpc>
                <a:spcPct val="90000"/>
              </a:lnSpc>
            </a:pPr>
            <a:r>
              <a:rPr lang="nb-NO" altLang="fr-FR" sz="1300" dirty="0"/>
              <a:t>GDP/value added (constant prices)</a:t>
            </a:r>
          </a:p>
          <a:p>
            <a:pPr lvl="1">
              <a:lnSpc>
                <a:spcPct val="90000"/>
              </a:lnSpc>
            </a:pPr>
            <a:r>
              <a:rPr lang="nb-NO" altLang="fr-FR" sz="1300" dirty="0"/>
              <a:t>Production value (constant prices)</a:t>
            </a:r>
          </a:p>
          <a:p>
            <a:pPr lvl="1">
              <a:lnSpc>
                <a:spcPct val="90000"/>
              </a:lnSpc>
            </a:pPr>
            <a:r>
              <a:rPr lang="nb-NO" altLang="fr-FR" sz="1300" dirty="0"/>
              <a:t>Population</a:t>
            </a:r>
          </a:p>
          <a:p>
            <a:pPr lvl="1">
              <a:lnSpc>
                <a:spcPct val="90000"/>
              </a:lnSpc>
            </a:pPr>
            <a:r>
              <a:rPr lang="nb-NO" altLang="fr-FR" sz="1300" dirty="0"/>
              <a:t>Passenger and freight transport</a:t>
            </a:r>
          </a:p>
          <a:p>
            <a:pPr lvl="1">
              <a:lnSpc>
                <a:spcPct val="90000"/>
              </a:lnSpc>
            </a:pPr>
            <a:r>
              <a:rPr lang="nb-NO" altLang="fr-FR" sz="1300" dirty="0"/>
              <a:t>Income (households)</a:t>
            </a:r>
          </a:p>
          <a:p>
            <a:pPr lvl="1">
              <a:lnSpc>
                <a:spcPct val="90000"/>
              </a:lnSpc>
            </a:pPr>
            <a:r>
              <a:rPr lang="nb-NO" altLang="fr-FR" sz="1300" dirty="0"/>
              <a:t>Residence and office buildings (heated floor area)</a:t>
            </a:r>
            <a:endParaRPr lang="nb-NO" altLang="fr-FR" dirty="0">
              <a:solidFill>
                <a:schemeClr val="tx1">
                  <a:lumMod val="75000"/>
                  <a:lumOff val="25000"/>
                </a:schemeClr>
              </a:solidFill>
            </a:endParaRPr>
          </a:p>
          <a:p>
            <a:pPr lvl="1">
              <a:lnSpc>
                <a:spcPct val="90000"/>
              </a:lnSpc>
            </a:pPr>
            <a:endParaRPr lang="nb-NO" altLang="fr-FR" dirty="0"/>
          </a:p>
        </p:txBody>
      </p:sp>
      <p:pic>
        <p:nvPicPr>
          <p:cNvPr id="14" name="Imag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081" y="3813125"/>
            <a:ext cx="7893734" cy="2340260"/>
          </a:xfrm>
          <a:prstGeom prst="rect">
            <a:avLst/>
          </a:prstGeom>
        </p:spPr>
      </p:pic>
      <p:sp>
        <p:nvSpPr>
          <p:cNvPr id="15" name="ZoneTexte 14"/>
          <p:cNvSpPr txBox="1"/>
          <p:nvPr/>
        </p:nvSpPr>
        <p:spPr>
          <a:xfrm>
            <a:off x="5036634" y="1700808"/>
            <a:ext cx="3855846" cy="1314206"/>
          </a:xfrm>
          <a:prstGeom prst="rect">
            <a:avLst/>
          </a:prstGeom>
          <a:noFill/>
        </p:spPr>
        <p:txBody>
          <a:bodyPr wrap="square" rtlCol="0">
            <a:spAutoFit/>
          </a:bodyPr>
          <a:lstStyle/>
          <a:p>
            <a:pPr>
              <a:lnSpc>
                <a:spcPct val="90000"/>
              </a:lnSpc>
            </a:pPr>
            <a:r>
              <a:rPr lang="nb-NO" altLang="fr-FR" sz="1600" b="1" dirty="0">
                <a:solidFill>
                  <a:schemeClr val="tx1">
                    <a:lumMod val="75000"/>
                    <a:lumOff val="25000"/>
                  </a:schemeClr>
                </a:solidFill>
              </a:rPr>
              <a:t>Energy intensity indicators</a:t>
            </a:r>
          </a:p>
          <a:p>
            <a:pPr marL="285750" indent="-285750">
              <a:buFont typeface="Wingdings" panose="05000000000000000000" pitchFamily="2" charset="2"/>
              <a:buChar char="§"/>
            </a:pPr>
            <a:r>
              <a:rPr lang="es-ES" altLang="fr-FR" sz="1300" dirty="0">
                <a:solidFill>
                  <a:schemeClr val="tx1">
                    <a:lumMod val="75000"/>
                    <a:lumOff val="25000"/>
                  </a:schemeClr>
                </a:solidFill>
              </a:rPr>
              <a:t>Energy per </a:t>
            </a:r>
            <a:r>
              <a:rPr lang="es-ES" altLang="fr-FR" sz="1300" dirty="0" err="1">
                <a:solidFill>
                  <a:schemeClr val="tx1">
                    <a:lumMod val="75000"/>
                    <a:lumOff val="25000"/>
                  </a:schemeClr>
                </a:solidFill>
              </a:rPr>
              <a:t>production</a:t>
            </a:r>
            <a:r>
              <a:rPr lang="es-ES" altLang="fr-FR" sz="1300" dirty="0">
                <a:solidFill>
                  <a:schemeClr val="tx1">
                    <a:lumMod val="75000"/>
                    <a:lumOff val="25000"/>
                  </a:schemeClr>
                </a:solidFill>
              </a:rPr>
              <a:t> </a:t>
            </a:r>
            <a:r>
              <a:rPr lang="es-ES" altLang="fr-FR" sz="1300" dirty="0" err="1">
                <a:solidFill>
                  <a:schemeClr val="tx1">
                    <a:lumMod val="75000"/>
                    <a:lumOff val="25000"/>
                  </a:schemeClr>
                </a:solidFill>
              </a:rPr>
              <a:t>value</a:t>
            </a:r>
            <a:r>
              <a:rPr lang="es-ES" altLang="fr-FR" sz="1300" dirty="0">
                <a:solidFill>
                  <a:schemeClr val="tx1">
                    <a:lumMod val="75000"/>
                    <a:lumOff val="25000"/>
                  </a:schemeClr>
                </a:solidFill>
              </a:rPr>
              <a:t>,</a:t>
            </a:r>
          </a:p>
          <a:p>
            <a:pPr marL="285750" indent="-285750">
              <a:buFont typeface="Wingdings" panose="05000000000000000000" pitchFamily="2" charset="2"/>
              <a:buChar char="§"/>
            </a:pPr>
            <a:r>
              <a:rPr lang="es-ES" altLang="fr-FR" sz="1300" dirty="0">
                <a:solidFill>
                  <a:schemeClr val="tx1">
                    <a:lumMod val="75000"/>
                    <a:lumOff val="25000"/>
                  </a:schemeClr>
                </a:solidFill>
              </a:rPr>
              <a:t>Energy per </a:t>
            </a:r>
            <a:r>
              <a:rPr lang="es-ES" altLang="fr-FR" sz="1300" dirty="0" err="1">
                <a:solidFill>
                  <a:schemeClr val="tx1">
                    <a:lumMod val="75000"/>
                    <a:lumOff val="25000"/>
                  </a:schemeClr>
                </a:solidFill>
              </a:rPr>
              <a:t>value</a:t>
            </a:r>
            <a:r>
              <a:rPr lang="es-ES" altLang="fr-FR" sz="1300" dirty="0">
                <a:solidFill>
                  <a:schemeClr val="tx1">
                    <a:lumMod val="75000"/>
                    <a:lumOff val="25000"/>
                  </a:schemeClr>
                </a:solidFill>
              </a:rPr>
              <a:t> </a:t>
            </a:r>
            <a:r>
              <a:rPr lang="es-ES" altLang="fr-FR" sz="1300" dirty="0" err="1">
                <a:solidFill>
                  <a:schemeClr val="tx1">
                    <a:lumMod val="75000"/>
                    <a:lumOff val="25000"/>
                  </a:schemeClr>
                </a:solidFill>
              </a:rPr>
              <a:t>added</a:t>
            </a:r>
            <a:r>
              <a:rPr lang="es-ES" altLang="fr-FR" sz="1300" dirty="0">
                <a:solidFill>
                  <a:schemeClr val="tx1">
                    <a:lumMod val="75000"/>
                    <a:lumOff val="25000"/>
                  </a:schemeClr>
                </a:solidFill>
              </a:rPr>
              <a:t>, </a:t>
            </a:r>
          </a:p>
          <a:p>
            <a:pPr marL="285750" indent="-285750">
              <a:buFont typeface="Wingdings" panose="05000000000000000000" pitchFamily="2" charset="2"/>
              <a:buChar char="§"/>
            </a:pPr>
            <a:r>
              <a:rPr lang="es-ES" altLang="fr-FR" sz="1300" dirty="0">
                <a:solidFill>
                  <a:schemeClr val="tx1">
                    <a:lumMod val="75000"/>
                    <a:lumOff val="25000"/>
                  </a:schemeClr>
                </a:solidFill>
              </a:rPr>
              <a:t>Energy per </a:t>
            </a:r>
            <a:r>
              <a:rPr lang="es-ES" altLang="fr-FR" sz="1300" dirty="0" err="1">
                <a:solidFill>
                  <a:schemeClr val="tx1">
                    <a:lumMod val="75000"/>
                    <a:lumOff val="25000"/>
                  </a:schemeClr>
                </a:solidFill>
              </a:rPr>
              <a:t>man-hours</a:t>
            </a:r>
            <a:r>
              <a:rPr lang="es-ES" altLang="fr-FR" sz="1300" dirty="0">
                <a:solidFill>
                  <a:schemeClr val="tx1">
                    <a:lumMod val="75000"/>
                    <a:lumOff val="25000"/>
                  </a:schemeClr>
                </a:solidFill>
              </a:rPr>
              <a:t>, </a:t>
            </a:r>
          </a:p>
          <a:p>
            <a:pPr marL="285750" indent="-285750">
              <a:buFont typeface="Wingdings" panose="05000000000000000000" pitchFamily="2" charset="2"/>
              <a:buChar char="§"/>
            </a:pPr>
            <a:r>
              <a:rPr lang="es-ES" altLang="fr-FR" sz="1300" dirty="0">
                <a:solidFill>
                  <a:schemeClr val="tx1">
                    <a:lumMod val="75000"/>
                    <a:lumOff val="25000"/>
                  </a:schemeClr>
                </a:solidFill>
              </a:rPr>
              <a:t>Energy per </a:t>
            </a:r>
            <a:r>
              <a:rPr lang="es-ES" altLang="fr-FR" sz="1300" dirty="0" err="1">
                <a:solidFill>
                  <a:schemeClr val="tx1">
                    <a:lumMod val="75000"/>
                    <a:lumOff val="25000"/>
                  </a:schemeClr>
                </a:solidFill>
              </a:rPr>
              <a:t>passenger</a:t>
            </a:r>
            <a:r>
              <a:rPr lang="es-ES" altLang="fr-FR" sz="1300" dirty="0">
                <a:solidFill>
                  <a:schemeClr val="tx1">
                    <a:lumMod val="75000"/>
                    <a:lumOff val="25000"/>
                  </a:schemeClr>
                </a:solidFill>
              </a:rPr>
              <a:t>-km</a:t>
            </a:r>
          </a:p>
          <a:p>
            <a:pPr marL="285750" indent="-285750">
              <a:buFont typeface="Wingdings" panose="05000000000000000000" pitchFamily="2" charset="2"/>
              <a:buChar char="§"/>
            </a:pPr>
            <a:r>
              <a:rPr lang="es-ES" altLang="fr-FR" sz="1300" dirty="0">
                <a:solidFill>
                  <a:schemeClr val="tx1">
                    <a:lumMod val="75000"/>
                    <a:lumOff val="25000"/>
                  </a:schemeClr>
                </a:solidFill>
              </a:rPr>
              <a:t>etc.</a:t>
            </a:r>
          </a:p>
        </p:txBody>
      </p:sp>
      <p:sp>
        <p:nvSpPr>
          <p:cNvPr id="12" name="Rectángulo 11">
            <a:extLst>
              <a:ext uri="{FF2B5EF4-FFF2-40B4-BE49-F238E27FC236}">
                <a16:creationId xmlns:a16="http://schemas.microsoft.com/office/drawing/2014/main" id="{578E93D9-8BD2-421C-8609-570203E76064}"/>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3" name="Titel 1">
            <a:extLst>
              <a:ext uri="{FF2B5EF4-FFF2-40B4-BE49-F238E27FC236}">
                <a16:creationId xmlns:a16="http://schemas.microsoft.com/office/drawing/2014/main" id="{3C4B5131-09A5-436C-818E-6173947EDB1E}"/>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de-DE" dirty="0">
                <a:solidFill>
                  <a:srgbClr val="FFFFFF"/>
                </a:solidFill>
              </a:rPr>
              <a:t>Part 3- Energy indicators </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16" name="Untertitel 5">
            <a:extLst>
              <a:ext uri="{FF2B5EF4-FFF2-40B4-BE49-F238E27FC236}">
                <a16:creationId xmlns:a16="http://schemas.microsoft.com/office/drawing/2014/main" id="{0E25CE6E-BB23-4E68-83C2-ACBA59E44018}"/>
              </a:ext>
            </a:extLst>
          </p:cNvPr>
          <p:cNvSpPr txBox="1">
            <a:spLocks/>
          </p:cNvSpPr>
          <p:nvPr/>
        </p:nvSpPr>
        <p:spPr>
          <a:xfrm>
            <a:off x="215897" y="879339"/>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3600" dirty="0">
                <a:solidFill>
                  <a:schemeClr val="tx1">
                    <a:lumMod val="75000"/>
                    <a:lumOff val="25000"/>
                  </a:schemeClr>
                </a:solidFill>
              </a:rPr>
              <a:t>What is an energy indicator?</a:t>
            </a:r>
          </a:p>
        </p:txBody>
      </p:sp>
    </p:spTree>
    <p:extLst>
      <p:ext uri="{BB962C8B-B14F-4D97-AF65-F5344CB8AC3E}">
        <p14:creationId xmlns:p14="http://schemas.microsoft.com/office/powerpoint/2010/main" val="2447837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en-US" dirty="0"/>
              <a:t>Energy efficiency in industries</a:t>
            </a:r>
            <a:endParaRPr lang="de-DE" dirty="0"/>
          </a:p>
        </p:txBody>
      </p:sp>
      <p:sp>
        <p:nvSpPr>
          <p:cNvPr id="5" name="Espace réservé du numéro de diapositive 4"/>
          <p:cNvSpPr>
            <a:spLocks noGrp="1"/>
          </p:cNvSpPr>
          <p:nvPr>
            <p:ph type="sldNum" sz="quarter" idx="12"/>
          </p:nvPr>
        </p:nvSpPr>
        <p:spPr/>
        <p:txBody>
          <a:bodyPr/>
          <a:lstStyle/>
          <a:p>
            <a:fld id="{78B3FE12-62BD-41F9-8F3F-A0956C733398}" type="slidenum">
              <a:rPr lang="de-DE" smtClean="0"/>
              <a:t>23</a:t>
            </a:fld>
            <a:endParaRPr lang="de-DE"/>
          </a:p>
        </p:txBody>
      </p:sp>
      <p:sp>
        <p:nvSpPr>
          <p:cNvPr id="6" name="Sous-titre 5"/>
          <p:cNvSpPr>
            <a:spLocks noGrp="1"/>
          </p:cNvSpPr>
          <p:nvPr>
            <p:ph type="subTitle" idx="13"/>
          </p:nvPr>
        </p:nvSpPr>
        <p:spPr/>
        <p:txBody>
          <a:bodyPr/>
          <a:lstStyle/>
          <a:p>
            <a:r>
              <a:rPr lang="en-US" dirty="0"/>
              <a:t>What is an energy indicator ?</a:t>
            </a:r>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468" t="15696" r="2040" b="4175"/>
          <a:stretch/>
        </p:blipFill>
        <p:spPr bwMode="auto">
          <a:xfrm>
            <a:off x="248282" y="1254770"/>
            <a:ext cx="4117737" cy="244632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032" t="9514" r="11547" b="15952"/>
          <a:stretch/>
        </p:blipFill>
        <p:spPr bwMode="auto">
          <a:xfrm>
            <a:off x="4535996" y="1216164"/>
            <a:ext cx="4362676" cy="248492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ZoneTexte 6"/>
          <p:cNvSpPr txBox="1"/>
          <p:nvPr/>
        </p:nvSpPr>
        <p:spPr>
          <a:xfrm>
            <a:off x="362351" y="4210256"/>
            <a:ext cx="8417969" cy="1555682"/>
          </a:xfrm>
          <a:prstGeom prst="rect">
            <a:avLst/>
          </a:prstGeom>
          <a:noFill/>
        </p:spPr>
        <p:txBody>
          <a:bodyPr wrap="square" rtlCol="0">
            <a:spAutoFit/>
          </a:bodyPr>
          <a:lstStyle/>
          <a:p>
            <a:pPr>
              <a:lnSpc>
                <a:spcPct val="150000"/>
              </a:lnSpc>
            </a:pPr>
            <a:r>
              <a:rPr lang="en-US" sz="1300" b="1" dirty="0">
                <a:solidFill>
                  <a:schemeClr val="tx1">
                    <a:lumMod val="75000"/>
                    <a:lumOff val="25000"/>
                  </a:schemeClr>
                </a:solidFill>
              </a:rPr>
              <a:t>Benefits of calculating energy indicators:</a:t>
            </a:r>
          </a:p>
          <a:p>
            <a:pPr>
              <a:lnSpc>
                <a:spcPct val="150000"/>
              </a:lnSpc>
            </a:pPr>
            <a:r>
              <a:rPr lang="en-US" sz="1300" b="1" dirty="0"/>
              <a:t>	</a:t>
            </a:r>
            <a:r>
              <a:rPr lang="en-US" sz="1300" dirty="0">
                <a:solidFill>
                  <a:schemeClr val="tx1">
                    <a:lumMod val="75000"/>
                    <a:lumOff val="25000"/>
                  </a:schemeClr>
                </a:solidFill>
              </a:rPr>
              <a:t>A detailed analysis of consumption by branch of activity of the company</a:t>
            </a:r>
          </a:p>
          <a:p>
            <a:pPr>
              <a:lnSpc>
                <a:spcPct val="150000"/>
              </a:lnSpc>
            </a:pPr>
            <a:r>
              <a:rPr lang="en-US" sz="1300" dirty="0">
                <a:solidFill>
                  <a:schemeClr val="tx1">
                    <a:lumMod val="75000"/>
                    <a:lumOff val="25000"/>
                  </a:schemeClr>
                </a:solidFill>
              </a:rPr>
              <a:t>	Thanks to indicators, we can put in place a demanding reporting</a:t>
            </a:r>
          </a:p>
          <a:p>
            <a:pPr>
              <a:lnSpc>
                <a:spcPct val="150000"/>
              </a:lnSpc>
            </a:pPr>
            <a:r>
              <a:rPr lang="en-US" sz="1300" dirty="0">
                <a:solidFill>
                  <a:schemeClr val="tx1">
                    <a:lumMod val="75000"/>
                    <a:lumOff val="25000"/>
                  </a:schemeClr>
                </a:solidFill>
              </a:rPr>
              <a:t>	Clearly define tasks and responsibilities of the action plan according to priorities and emergencies</a:t>
            </a:r>
          </a:p>
          <a:p>
            <a:pPr>
              <a:lnSpc>
                <a:spcPct val="150000"/>
              </a:lnSpc>
            </a:pPr>
            <a:r>
              <a:rPr lang="en-US" sz="1300" dirty="0">
                <a:solidFill>
                  <a:schemeClr val="tx1">
                    <a:lumMod val="75000"/>
                    <a:lumOff val="25000"/>
                  </a:schemeClr>
                </a:solidFill>
              </a:rPr>
              <a:t> 	Behavioral gains on the energy consumption</a:t>
            </a:r>
          </a:p>
        </p:txBody>
      </p:sp>
      <p:pic>
        <p:nvPicPr>
          <p:cNvPr id="9" name="Imagen 8">
            <a:extLst>
              <a:ext uri="{FF2B5EF4-FFF2-40B4-BE49-F238E27FC236}">
                <a16:creationId xmlns:a16="http://schemas.microsoft.com/office/drawing/2014/main" id="{725D2CDD-4446-476A-9A42-C7E507F030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613" y="4654214"/>
            <a:ext cx="155523" cy="155523"/>
          </a:xfrm>
          <a:prstGeom prst="rect">
            <a:avLst/>
          </a:prstGeom>
        </p:spPr>
      </p:pic>
      <p:pic>
        <p:nvPicPr>
          <p:cNvPr id="10" name="Imagen 9">
            <a:extLst>
              <a:ext uri="{FF2B5EF4-FFF2-40B4-BE49-F238E27FC236}">
                <a16:creationId xmlns:a16="http://schemas.microsoft.com/office/drawing/2014/main" id="{3F1D5033-A9AF-4783-B20B-EB72121358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613" y="4957374"/>
            <a:ext cx="155523" cy="155523"/>
          </a:xfrm>
          <a:prstGeom prst="rect">
            <a:avLst/>
          </a:prstGeom>
        </p:spPr>
      </p:pic>
      <p:pic>
        <p:nvPicPr>
          <p:cNvPr id="11" name="Imagen 10">
            <a:extLst>
              <a:ext uri="{FF2B5EF4-FFF2-40B4-BE49-F238E27FC236}">
                <a16:creationId xmlns:a16="http://schemas.microsoft.com/office/drawing/2014/main" id="{865372E7-F4A5-4F76-AC18-E4AC2B2E4B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612" y="5260534"/>
            <a:ext cx="155523" cy="155523"/>
          </a:xfrm>
          <a:prstGeom prst="rect">
            <a:avLst/>
          </a:prstGeom>
        </p:spPr>
      </p:pic>
      <p:pic>
        <p:nvPicPr>
          <p:cNvPr id="12" name="Imagen 11">
            <a:extLst>
              <a:ext uri="{FF2B5EF4-FFF2-40B4-BE49-F238E27FC236}">
                <a16:creationId xmlns:a16="http://schemas.microsoft.com/office/drawing/2014/main" id="{E7AF73EA-A148-4252-ABD5-FD2547F19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611" y="5517232"/>
            <a:ext cx="155523" cy="155523"/>
          </a:xfrm>
          <a:prstGeom prst="rect">
            <a:avLst/>
          </a:prstGeom>
        </p:spPr>
      </p:pic>
      <p:sp>
        <p:nvSpPr>
          <p:cNvPr id="16" name="Rectángulo 15">
            <a:extLst>
              <a:ext uri="{FF2B5EF4-FFF2-40B4-BE49-F238E27FC236}">
                <a16:creationId xmlns:a16="http://schemas.microsoft.com/office/drawing/2014/main" id="{21134477-A979-47EF-B17B-B553DAE9ED4A}"/>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7" name="Titel 1">
            <a:extLst>
              <a:ext uri="{FF2B5EF4-FFF2-40B4-BE49-F238E27FC236}">
                <a16:creationId xmlns:a16="http://schemas.microsoft.com/office/drawing/2014/main" id="{8DBFD0E9-5202-4B5B-B5BD-06D7A73C3F6A}"/>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de-DE" dirty="0">
                <a:solidFill>
                  <a:srgbClr val="FFFFFF"/>
                </a:solidFill>
              </a:rPr>
              <a:t>Part 3- Energy indicators </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pic>
        <p:nvPicPr>
          <p:cNvPr id="2" name="Imagen 1">
            <a:extLst>
              <a:ext uri="{FF2B5EF4-FFF2-40B4-BE49-F238E27FC236}">
                <a16:creationId xmlns:a16="http://schemas.microsoft.com/office/drawing/2014/main" id="{79B40AF3-04E7-4463-9EC3-F94B1D563377}"/>
              </a:ext>
            </a:extLst>
          </p:cNvPr>
          <p:cNvPicPr>
            <a:picLocks noChangeAspect="1"/>
          </p:cNvPicPr>
          <p:nvPr/>
        </p:nvPicPr>
        <p:blipFill>
          <a:blip r:embed="rId5"/>
          <a:stretch>
            <a:fillRect/>
          </a:stretch>
        </p:blipFill>
        <p:spPr>
          <a:xfrm>
            <a:off x="2749138" y="3133318"/>
            <a:ext cx="3645724" cy="591363"/>
          </a:xfrm>
          <a:prstGeom prst="rect">
            <a:avLst/>
          </a:prstGeom>
        </p:spPr>
      </p:pic>
    </p:spTree>
    <p:extLst>
      <p:ext uri="{BB962C8B-B14F-4D97-AF65-F5344CB8AC3E}">
        <p14:creationId xmlns:p14="http://schemas.microsoft.com/office/powerpoint/2010/main" val="1567115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dirty="0"/>
              <a:t>Energy efficiency in industries</a:t>
            </a:r>
            <a:endParaRPr lang="de-DE" dirty="0"/>
          </a:p>
        </p:txBody>
      </p:sp>
      <p:sp>
        <p:nvSpPr>
          <p:cNvPr id="5" name="Foliennummernplatzhalter 4"/>
          <p:cNvSpPr>
            <a:spLocks noGrp="1"/>
          </p:cNvSpPr>
          <p:nvPr>
            <p:ph type="sldNum" sz="quarter" idx="12"/>
          </p:nvPr>
        </p:nvSpPr>
        <p:spPr/>
        <p:txBody>
          <a:bodyPr/>
          <a:lstStyle/>
          <a:p>
            <a:fld id="{78B3FE12-62BD-41F9-8F3F-A0956C733398}" type="slidenum">
              <a:rPr lang="de-DE" smtClean="0"/>
              <a:t>24</a:t>
            </a:fld>
            <a:endParaRPr lang="de-DE"/>
          </a:p>
        </p:txBody>
      </p:sp>
      <p:sp>
        <p:nvSpPr>
          <p:cNvPr id="6" name="Untertitel 5"/>
          <p:cNvSpPr>
            <a:spLocks noGrp="1"/>
          </p:cNvSpPr>
          <p:nvPr>
            <p:ph type="subTitle" idx="13"/>
          </p:nvPr>
        </p:nvSpPr>
        <p:spPr>
          <a:xfrm>
            <a:off x="755576" y="972791"/>
            <a:ext cx="8008480" cy="1196069"/>
          </a:xfrm>
        </p:spPr>
        <p:txBody>
          <a:bodyPr/>
          <a:lstStyle/>
          <a:p>
            <a:r>
              <a:rPr lang="en-US" b="1" u="sng" dirty="0">
                <a:solidFill>
                  <a:srgbClr val="178087"/>
                </a:solidFill>
              </a:rPr>
              <a:t>Definition: </a:t>
            </a:r>
          </a:p>
          <a:p>
            <a:r>
              <a:rPr lang="en-US" dirty="0">
                <a:solidFill>
                  <a:schemeClr val="tx1">
                    <a:lumMod val="75000"/>
                    <a:lumOff val="25000"/>
                  </a:schemeClr>
                </a:solidFill>
              </a:rPr>
              <a:t>The energy performance diagnosis (DPE in French) provides information on the energy performance of a</a:t>
            </a:r>
          </a:p>
          <a:p>
            <a:r>
              <a:rPr lang="en-US" dirty="0">
                <a:solidFill>
                  <a:schemeClr val="tx1">
                    <a:lumMod val="75000"/>
                    <a:lumOff val="25000"/>
                  </a:schemeClr>
                </a:solidFill>
              </a:rPr>
              <a:t>building, by evaluating its energy consumption and its impact in terms of greenhouse gas emissions.</a:t>
            </a:r>
          </a:p>
          <a:p>
            <a:r>
              <a:rPr lang="en-US" dirty="0">
                <a:solidFill>
                  <a:schemeClr val="tx1">
                    <a:lumMod val="75000"/>
                    <a:lumOff val="25000"/>
                  </a:schemeClr>
                </a:solidFill>
              </a:rPr>
              <a:t>A diagnosis allows the plant to optimize its energy consumption down to the very heart of your processes:</a:t>
            </a:r>
          </a:p>
        </p:txBody>
      </p:sp>
      <p:sp>
        <p:nvSpPr>
          <p:cNvPr id="100" name="Round Same Side Corner Rectangle 6"/>
          <p:cNvSpPr/>
          <p:nvPr/>
        </p:nvSpPr>
        <p:spPr>
          <a:xfrm rot="5400000">
            <a:off x="6438104" y="3448901"/>
            <a:ext cx="134112" cy="1030224"/>
          </a:xfrm>
          <a:prstGeom prst="round2SameRect">
            <a:avLst>
              <a:gd name="adj1" fmla="val 50000"/>
              <a:gd name="adj2" fmla="val 0"/>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01" name="Round Same Side Corner Rectangle 23"/>
          <p:cNvSpPr/>
          <p:nvPr/>
        </p:nvSpPr>
        <p:spPr>
          <a:xfrm rot="16200000" flipH="1">
            <a:off x="2178844" y="3448903"/>
            <a:ext cx="134112" cy="1030224"/>
          </a:xfrm>
          <a:prstGeom prst="round2SameRect">
            <a:avLst>
              <a:gd name="adj1" fmla="val 50000"/>
              <a:gd name="adj2" fmla="val 0"/>
            </a:avLst>
          </a:prstGeom>
          <a:solidFill>
            <a:srgbClr val="178087"/>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02" name="Rectangle 8"/>
          <p:cNvSpPr/>
          <p:nvPr/>
        </p:nvSpPr>
        <p:spPr>
          <a:xfrm>
            <a:off x="2779300" y="3896959"/>
            <a:ext cx="1030224" cy="134113"/>
          </a:xfrm>
          <a:prstGeom prst="rect">
            <a:avLst/>
          </a:prstGeom>
          <a:solidFill>
            <a:srgbClr val="42AEB6"/>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effectLst/>
              <a:uLnTx/>
              <a:uFillTx/>
              <a:latin typeface="Arial"/>
              <a:ea typeface="+mn-ea"/>
              <a:cs typeface="+mn-cs"/>
            </a:endParaRPr>
          </a:p>
        </p:txBody>
      </p:sp>
      <p:sp>
        <p:nvSpPr>
          <p:cNvPr id="103" name="Rectangle 25"/>
          <p:cNvSpPr/>
          <p:nvPr/>
        </p:nvSpPr>
        <p:spPr>
          <a:xfrm>
            <a:off x="3827812" y="3896958"/>
            <a:ext cx="1030224" cy="134113"/>
          </a:xfrm>
          <a:prstGeom prst="rect">
            <a:avLst/>
          </a:prstGeom>
          <a:solidFill>
            <a:srgbClr val="97BABD"/>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fr-FR" sz="1404" b="0" i="0" u="none" strike="noStrike" kern="0" cap="none" spc="0" normalizeH="0" baseline="0" noProof="0" dirty="0">
                <a:ln>
                  <a:noFill/>
                </a:ln>
                <a:solidFill>
                  <a:srgbClr val="34719E"/>
                </a:solidFill>
                <a:effectLst/>
                <a:uLnTx/>
                <a:uFillTx/>
                <a:latin typeface="Arial"/>
                <a:ea typeface="+mn-ea"/>
                <a:cs typeface="+mn-cs"/>
              </a:rPr>
              <a:t>  </a:t>
            </a:r>
            <a:endParaRPr kumimoji="0" lang="bg-BG" sz="1404" b="0" i="0" u="none" strike="noStrike" kern="0" cap="none" spc="0" normalizeH="0" baseline="0" noProof="0" dirty="0">
              <a:ln>
                <a:noFill/>
              </a:ln>
              <a:solidFill>
                <a:srgbClr val="34719E"/>
              </a:solidFill>
              <a:effectLst/>
              <a:uLnTx/>
              <a:uFillTx/>
              <a:latin typeface="Arial"/>
              <a:ea typeface="+mn-ea"/>
              <a:cs typeface="+mn-cs"/>
            </a:endParaRPr>
          </a:p>
        </p:txBody>
      </p:sp>
      <p:sp>
        <p:nvSpPr>
          <p:cNvPr id="105" name="Rectangle 27"/>
          <p:cNvSpPr/>
          <p:nvPr/>
        </p:nvSpPr>
        <p:spPr>
          <a:xfrm>
            <a:off x="4903184" y="3896957"/>
            <a:ext cx="1030224" cy="134113"/>
          </a:xfrm>
          <a:prstGeom prst="rect">
            <a:avLst/>
          </a:prstGeom>
          <a:solidFill>
            <a:srgbClr val="44546A"/>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fr-FR" sz="1404" b="0" i="0" u="none" strike="noStrike" kern="0" cap="none" spc="0" normalizeH="0" baseline="0" noProof="0" dirty="0">
                <a:ln>
                  <a:noFill/>
                </a:ln>
                <a:solidFill>
                  <a:srgbClr val="34719E"/>
                </a:solidFill>
                <a:effectLst/>
                <a:uLnTx/>
                <a:uFillTx/>
                <a:latin typeface="Arial"/>
                <a:ea typeface="+mn-ea"/>
                <a:cs typeface="+mn-cs"/>
              </a:rPr>
              <a:t> </a:t>
            </a:r>
            <a:endParaRPr kumimoji="0" lang="bg-BG" sz="1404" b="0" i="0" u="none" strike="noStrike" kern="0" cap="none" spc="0" normalizeH="0" baseline="0" noProof="0" dirty="0">
              <a:ln>
                <a:noFill/>
              </a:ln>
              <a:solidFill>
                <a:srgbClr val="34719E"/>
              </a:solidFill>
              <a:effectLst/>
              <a:uLnTx/>
              <a:uFillTx/>
              <a:latin typeface="Arial"/>
              <a:ea typeface="+mn-ea"/>
              <a:cs typeface="+mn-cs"/>
            </a:endParaRPr>
          </a:p>
        </p:txBody>
      </p:sp>
      <p:sp>
        <p:nvSpPr>
          <p:cNvPr id="107" name="Oval 30"/>
          <p:cNvSpPr/>
          <p:nvPr/>
        </p:nvSpPr>
        <p:spPr>
          <a:xfrm>
            <a:off x="3202972" y="3836638"/>
            <a:ext cx="146304" cy="146304"/>
          </a:xfrm>
          <a:prstGeom prst="ellipse">
            <a:avLst/>
          </a:prstGeom>
          <a:solidFill>
            <a:srgbClr val="42AEB6"/>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08" name="Oval 39"/>
          <p:cNvSpPr/>
          <p:nvPr/>
        </p:nvSpPr>
        <p:spPr>
          <a:xfrm>
            <a:off x="6442755" y="3986459"/>
            <a:ext cx="146304" cy="146304"/>
          </a:xfrm>
          <a:prstGeom prst="ellipse">
            <a:avLst/>
          </a:prstGeom>
          <a:solidFill>
            <a:srgbClr val="FFC000"/>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09" name="Oval 44"/>
          <p:cNvSpPr/>
          <p:nvPr/>
        </p:nvSpPr>
        <p:spPr>
          <a:xfrm>
            <a:off x="4288060" y="3947660"/>
            <a:ext cx="146304" cy="146304"/>
          </a:xfrm>
          <a:prstGeom prst="ellipse">
            <a:avLst/>
          </a:prstGeom>
          <a:solidFill>
            <a:srgbClr val="97BABD"/>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10" name="Oval 46"/>
          <p:cNvSpPr/>
          <p:nvPr/>
        </p:nvSpPr>
        <p:spPr>
          <a:xfrm>
            <a:off x="2197132" y="3947660"/>
            <a:ext cx="146304" cy="146304"/>
          </a:xfrm>
          <a:prstGeom prst="ellipse">
            <a:avLst/>
          </a:prstGeom>
          <a:solidFill>
            <a:srgbClr val="178087"/>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endParaRPr kumimoji="0" lang="bg-BG" sz="1404" b="0" i="0" u="none" strike="noStrike" kern="0" cap="none" spc="0" normalizeH="0" baseline="0" noProof="0">
              <a:ln>
                <a:noFill/>
              </a:ln>
              <a:solidFill>
                <a:srgbClr val="34719E"/>
              </a:solidFill>
              <a:effectLst/>
              <a:uLnTx/>
              <a:uFillTx/>
              <a:latin typeface="Arial"/>
              <a:ea typeface="+mn-ea"/>
              <a:cs typeface="+mn-cs"/>
            </a:endParaRPr>
          </a:p>
        </p:txBody>
      </p:sp>
      <p:sp>
        <p:nvSpPr>
          <p:cNvPr id="111" name="Oval 47"/>
          <p:cNvSpPr/>
          <p:nvPr/>
        </p:nvSpPr>
        <p:spPr>
          <a:xfrm>
            <a:off x="5345144" y="3823807"/>
            <a:ext cx="146304" cy="146304"/>
          </a:xfrm>
          <a:prstGeom prst="ellipse">
            <a:avLst/>
          </a:prstGeom>
          <a:solidFill>
            <a:srgbClr val="44546A"/>
          </a:solidFill>
          <a:ln w="12700" cap="flat" cmpd="sng" algn="ctr">
            <a:noFill/>
            <a:prstDash val="solid"/>
            <a:miter lim="800000"/>
          </a:ln>
          <a:effectLst/>
        </p:spPr>
        <p:txBody>
          <a:bodyPr rtlCol="0" anchor="ctr"/>
          <a:lstStyle/>
          <a:p>
            <a:pPr marL="0" marR="0" lvl="0" indent="0" algn="ctr" defTabSz="713232" eaLnBrk="1" fontAlgn="auto" latinLnBrk="0" hangingPunct="1">
              <a:lnSpc>
                <a:spcPct val="100000"/>
              </a:lnSpc>
              <a:spcBef>
                <a:spcPts val="0"/>
              </a:spcBef>
              <a:spcAft>
                <a:spcPts val="0"/>
              </a:spcAft>
              <a:buClrTx/>
              <a:buSzTx/>
              <a:buFontTx/>
              <a:buNone/>
              <a:tabLst/>
              <a:defRPr/>
            </a:pPr>
            <a:r>
              <a:rPr kumimoji="0" lang="fr-FR" sz="1404" b="0" i="0" u="none" strike="noStrike" kern="0" cap="none" spc="0" normalizeH="0" baseline="0" noProof="0" dirty="0">
                <a:ln>
                  <a:noFill/>
                </a:ln>
                <a:solidFill>
                  <a:srgbClr val="34719E"/>
                </a:solidFill>
                <a:effectLst/>
                <a:uLnTx/>
                <a:uFillTx/>
                <a:latin typeface="Arial"/>
                <a:ea typeface="+mn-ea"/>
                <a:cs typeface="+mn-cs"/>
              </a:rPr>
              <a:t>           </a:t>
            </a:r>
            <a:endParaRPr kumimoji="0" lang="bg-BG" sz="1404" b="0" i="0" u="none" strike="noStrike" kern="0" cap="none" spc="0" normalizeH="0" baseline="0" noProof="0" dirty="0">
              <a:ln>
                <a:noFill/>
              </a:ln>
              <a:solidFill>
                <a:srgbClr val="34719E"/>
              </a:solidFill>
              <a:effectLst/>
              <a:uLnTx/>
              <a:uFillTx/>
              <a:latin typeface="Arial"/>
              <a:ea typeface="+mn-ea"/>
              <a:cs typeface="+mn-cs"/>
            </a:endParaRPr>
          </a:p>
        </p:txBody>
      </p:sp>
      <p:sp>
        <p:nvSpPr>
          <p:cNvPr id="118" name="Rectangle 56"/>
          <p:cNvSpPr/>
          <p:nvPr/>
        </p:nvSpPr>
        <p:spPr>
          <a:xfrm>
            <a:off x="1042870" y="4529671"/>
            <a:ext cx="2454828" cy="892552"/>
          </a:xfrm>
          <a:prstGeom prst="rect">
            <a:avLst/>
          </a:prstGeom>
        </p:spPr>
        <p:txBody>
          <a:bodyPr wrap="square">
            <a:spAutoFit/>
          </a:bodyPr>
          <a:lstStyle/>
          <a:p>
            <a:pPr algn="ctr" defTabSz="713232"/>
            <a:r>
              <a:rPr lang="en-US" sz="1300" dirty="0">
                <a:solidFill>
                  <a:srgbClr val="178087"/>
                </a:solidFill>
              </a:rPr>
              <a:t>Situation of the use of energy, utility systems and, above all, manufacturing processes and equipment.</a:t>
            </a:r>
          </a:p>
        </p:txBody>
      </p:sp>
      <p:sp>
        <p:nvSpPr>
          <p:cNvPr id="119" name="Rectangle 11"/>
          <p:cNvSpPr/>
          <p:nvPr/>
        </p:nvSpPr>
        <p:spPr>
          <a:xfrm>
            <a:off x="1535104" y="4221088"/>
            <a:ext cx="1477777" cy="307777"/>
          </a:xfrm>
          <a:prstGeom prst="rect">
            <a:avLst/>
          </a:prstGeom>
        </p:spPr>
        <p:txBody>
          <a:bodyPr wrap="none">
            <a:spAutoFit/>
          </a:bodyPr>
          <a:lstStyle/>
          <a:p>
            <a:pPr algn="ctr" defTabSz="713232"/>
            <a:r>
              <a:rPr lang="en-US" sz="1400" b="1" dirty="0">
                <a:solidFill>
                  <a:srgbClr val="178087"/>
                </a:solidFill>
                <a:ea typeface="Open Sans Light" panose="020B0306030504020204" pitchFamily="34" charset="0"/>
                <a:cs typeface="Open Sans Light" panose="020B0306030504020204" pitchFamily="34" charset="0"/>
              </a:rPr>
              <a:t>1- INVENTORY</a:t>
            </a:r>
            <a:endParaRPr lang="bg-BG" sz="1400" b="1" dirty="0">
              <a:solidFill>
                <a:srgbClr val="178087"/>
              </a:solidFill>
              <a:ea typeface="Open Sans Light" panose="020B0306030504020204" pitchFamily="34" charset="0"/>
              <a:cs typeface="Open Sans Light" panose="020B0306030504020204" pitchFamily="34" charset="0"/>
            </a:endParaRPr>
          </a:p>
        </p:txBody>
      </p:sp>
      <p:sp>
        <p:nvSpPr>
          <p:cNvPr id="120" name="Rectangle 57"/>
          <p:cNvSpPr/>
          <p:nvPr/>
        </p:nvSpPr>
        <p:spPr>
          <a:xfrm>
            <a:off x="3432031" y="4518151"/>
            <a:ext cx="2004666" cy="692497"/>
          </a:xfrm>
          <a:prstGeom prst="rect">
            <a:avLst/>
          </a:prstGeom>
        </p:spPr>
        <p:txBody>
          <a:bodyPr wrap="square">
            <a:spAutoFit/>
          </a:bodyPr>
          <a:lstStyle/>
          <a:p>
            <a:pPr algn="ctr" defTabSz="713232"/>
            <a:r>
              <a:rPr lang="en-US" sz="1300" dirty="0">
                <a:solidFill>
                  <a:srgbClr val="97BABD"/>
                </a:solidFill>
                <a:ea typeface="Open Sans Light" panose="020B0306030504020204" pitchFamily="34" charset="0"/>
                <a:cs typeface="Open Sans Light" panose="020B0306030504020204" pitchFamily="34" charset="0"/>
              </a:rPr>
              <a:t>Identification of the possibilities of saving on processes or equipment</a:t>
            </a:r>
          </a:p>
        </p:txBody>
      </p:sp>
      <p:sp>
        <p:nvSpPr>
          <p:cNvPr id="121" name="Rectangle 58"/>
          <p:cNvSpPr/>
          <p:nvPr/>
        </p:nvSpPr>
        <p:spPr>
          <a:xfrm>
            <a:off x="3718315" y="4221087"/>
            <a:ext cx="1278812" cy="307777"/>
          </a:xfrm>
          <a:prstGeom prst="rect">
            <a:avLst/>
          </a:prstGeom>
        </p:spPr>
        <p:txBody>
          <a:bodyPr wrap="none">
            <a:spAutoFit/>
          </a:bodyPr>
          <a:lstStyle/>
          <a:p>
            <a:pPr algn="ctr" defTabSz="713232"/>
            <a:r>
              <a:rPr lang="en-US" sz="1400" b="1" dirty="0">
                <a:solidFill>
                  <a:srgbClr val="97BABD"/>
                </a:solidFill>
                <a:ea typeface="Open Sans Light" panose="020B0306030504020204" pitchFamily="34" charset="0"/>
                <a:cs typeface="Open Sans Light" panose="020B0306030504020204" pitchFamily="34" charset="0"/>
              </a:rPr>
              <a:t>3- ANALYSIS</a:t>
            </a:r>
            <a:endParaRPr lang="bg-BG" sz="1400" b="1" dirty="0">
              <a:solidFill>
                <a:srgbClr val="97BABD"/>
              </a:solidFill>
              <a:ea typeface="Open Sans Light" panose="020B0306030504020204" pitchFamily="34" charset="0"/>
              <a:cs typeface="Open Sans Light" panose="020B0306030504020204" pitchFamily="34" charset="0"/>
            </a:endParaRPr>
          </a:p>
        </p:txBody>
      </p:sp>
      <p:sp>
        <p:nvSpPr>
          <p:cNvPr id="122" name="Rectangle 59"/>
          <p:cNvSpPr/>
          <p:nvPr/>
        </p:nvSpPr>
        <p:spPr>
          <a:xfrm>
            <a:off x="4340768" y="2695127"/>
            <a:ext cx="2538984" cy="692497"/>
          </a:xfrm>
          <a:prstGeom prst="rect">
            <a:avLst/>
          </a:prstGeom>
        </p:spPr>
        <p:txBody>
          <a:bodyPr wrap="square">
            <a:spAutoFit/>
          </a:bodyPr>
          <a:lstStyle/>
          <a:p>
            <a:pPr algn="ctr" defTabSz="713232"/>
            <a:r>
              <a:rPr lang="en-US" sz="1300" dirty="0">
                <a:solidFill>
                  <a:srgbClr val="44546A"/>
                </a:solidFill>
                <a:ea typeface="Open Sans Light" panose="020B0306030504020204" pitchFamily="34" charset="0"/>
                <a:cs typeface="Open Sans Light" panose="020B0306030504020204" pitchFamily="34" charset="0"/>
              </a:rPr>
              <a:t>Technical recommendations and quotations for solutions, with estimated ROI.</a:t>
            </a:r>
          </a:p>
        </p:txBody>
      </p:sp>
      <p:sp>
        <p:nvSpPr>
          <p:cNvPr id="123" name="Rectangle 60"/>
          <p:cNvSpPr/>
          <p:nvPr/>
        </p:nvSpPr>
        <p:spPr>
          <a:xfrm>
            <a:off x="4468322" y="3426502"/>
            <a:ext cx="1998112" cy="292388"/>
          </a:xfrm>
          <a:prstGeom prst="rect">
            <a:avLst/>
          </a:prstGeom>
        </p:spPr>
        <p:txBody>
          <a:bodyPr wrap="none">
            <a:spAutoFit/>
          </a:bodyPr>
          <a:lstStyle/>
          <a:p>
            <a:pPr algn="ctr" defTabSz="713232"/>
            <a:r>
              <a:rPr lang="en-US" sz="1300" b="1" dirty="0">
                <a:solidFill>
                  <a:srgbClr val="44546A"/>
                </a:solidFill>
                <a:ea typeface="Open Sans Light" panose="020B0306030504020204" pitchFamily="34" charset="0"/>
                <a:cs typeface="Open Sans Light" panose="020B0306030504020204" pitchFamily="34" charset="0"/>
              </a:rPr>
              <a:t>4- RECOMMENDATION</a:t>
            </a:r>
          </a:p>
        </p:txBody>
      </p:sp>
      <p:sp>
        <p:nvSpPr>
          <p:cNvPr id="126" name="Rectangle 63"/>
          <p:cNvSpPr/>
          <p:nvPr/>
        </p:nvSpPr>
        <p:spPr>
          <a:xfrm>
            <a:off x="2230487" y="2878875"/>
            <a:ext cx="2265196" cy="492443"/>
          </a:xfrm>
          <a:prstGeom prst="rect">
            <a:avLst/>
          </a:prstGeom>
        </p:spPr>
        <p:txBody>
          <a:bodyPr wrap="square">
            <a:spAutoFit/>
          </a:bodyPr>
          <a:lstStyle/>
          <a:p>
            <a:pPr algn="ctr" defTabSz="713232"/>
            <a:r>
              <a:rPr lang="en-US" sz="1300" dirty="0">
                <a:solidFill>
                  <a:srgbClr val="42AEB6"/>
                </a:solidFill>
              </a:rPr>
              <a:t>Audit performed on site with a measurement campaign.</a:t>
            </a:r>
          </a:p>
        </p:txBody>
      </p:sp>
      <p:sp>
        <p:nvSpPr>
          <p:cNvPr id="128" name="Rectangle 65"/>
          <p:cNvSpPr/>
          <p:nvPr/>
        </p:nvSpPr>
        <p:spPr>
          <a:xfrm>
            <a:off x="5684340" y="4502035"/>
            <a:ext cx="2618659" cy="492443"/>
          </a:xfrm>
          <a:prstGeom prst="rect">
            <a:avLst/>
          </a:prstGeom>
        </p:spPr>
        <p:txBody>
          <a:bodyPr wrap="square">
            <a:spAutoFit/>
          </a:bodyPr>
          <a:lstStyle/>
          <a:p>
            <a:pPr algn="ctr" defTabSz="713232"/>
            <a:r>
              <a:rPr lang="en-US" sz="1300" dirty="0">
                <a:solidFill>
                  <a:srgbClr val="FFC000"/>
                </a:solidFill>
              </a:rPr>
              <a:t>Assistance for implementation and training</a:t>
            </a:r>
          </a:p>
        </p:txBody>
      </p:sp>
      <p:sp>
        <p:nvSpPr>
          <p:cNvPr id="36" name="Rectangle 11"/>
          <p:cNvSpPr/>
          <p:nvPr/>
        </p:nvSpPr>
        <p:spPr>
          <a:xfrm>
            <a:off x="2443061" y="3409879"/>
            <a:ext cx="1800494" cy="307777"/>
          </a:xfrm>
          <a:prstGeom prst="rect">
            <a:avLst/>
          </a:prstGeom>
        </p:spPr>
        <p:txBody>
          <a:bodyPr wrap="none">
            <a:spAutoFit/>
          </a:bodyPr>
          <a:lstStyle/>
          <a:p>
            <a:pPr algn="ctr" defTabSz="713232"/>
            <a:r>
              <a:rPr lang="en-US" sz="1400" b="1" dirty="0">
                <a:solidFill>
                  <a:srgbClr val="42AEB6"/>
                </a:solidFill>
                <a:ea typeface="Open Sans Light" panose="020B0306030504020204" pitchFamily="34" charset="0"/>
                <a:cs typeface="Open Sans Light" panose="020B0306030504020204" pitchFamily="34" charset="0"/>
              </a:rPr>
              <a:t>2- INVESTIGATION</a:t>
            </a:r>
            <a:endParaRPr lang="bg-BG" sz="1400" b="1" dirty="0">
              <a:solidFill>
                <a:srgbClr val="42AEB6"/>
              </a:solidFill>
              <a:ea typeface="Open Sans Light" panose="020B0306030504020204" pitchFamily="34" charset="0"/>
              <a:cs typeface="Open Sans Light" panose="020B0306030504020204" pitchFamily="34" charset="0"/>
            </a:endParaRPr>
          </a:p>
        </p:txBody>
      </p:sp>
      <p:sp>
        <p:nvSpPr>
          <p:cNvPr id="37" name="Rectangle 58"/>
          <p:cNvSpPr/>
          <p:nvPr/>
        </p:nvSpPr>
        <p:spPr>
          <a:xfrm>
            <a:off x="6127948" y="4215614"/>
            <a:ext cx="1532022" cy="307777"/>
          </a:xfrm>
          <a:prstGeom prst="rect">
            <a:avLst/>
          </a:prstGeom>
        </p:spPr>
        <p:txBody>
          <a:bodyPr wrap="none">
            <a:spAutoFit/>
          </a:bodyPr>
          <a:lstStyle/>
          <a:p>
            <a:pPr algn="ctr" defTabSz="713232"/>
            <a:r>
              <a:rPr lang="en-US" sz="1400" b="1" dirty="0">
                <a:solidFill>
                  <a:srgbClr val="FFC000"/>
                </a:solidFill>
                <a:ea typeface="Open Sans Light" panose="020B0306030504020204" pitchFamily="34" charset="0"/>
                <a:cs typeface="Open Sans Light" panose="020B0306030504020204" pitchFamily="34" charset="0"/>
              </a:rPr>
              <a:t>5- ASSISTANCE</a:t>
            </a:r>
            <a:endParaRPr lang="bg-BG" sz="1400" b="1" dirty="0">
              <a:solidFill>
                <a:srgbClr val="FFC000"/>
              </a:solidFill>
              <a:ea typeface="Open Sans Light" panose="020B0306030504020204" pitchFamily="34" charset="0"/>
              <a:cs typeface="Open Sans Light" panose="020B0306030504020204" pitchFamily="34" charset="0"/>
            </a:endParaRPr>
          </a:p>
        </p:txBody>
      </p:sp>
      <p:pic>
        <p:nvPicPr>
          <p:cNvPr id="7" name="Imagen 6">
            <a:extLst>
              <a:ext uri="{FF2B5EF4-FFF2-40B4-BE49-F238E27FC236}">
                <a16:creationId xmlns:a16="http://schemas.microsoft.com/office/drawing/2014/main" id="{A579E47C-4D33-458A-BDE0-815C06EBFA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404" y="972791"/>
            <a:ext cx="707671" cy="707671"/>
          </a:xfrm>
          <a:prstGeom prst="rect">
            <a:avLst/>
          </a:prstGeom>
        </p:spPr>
      </p:pic>
      <p:sp>
        <p:nvSpPr>
          <p:cNvPr id="8" name="Rectángulo: esquinas redondeadas 7">
            <a:extLst>
              <a:ext uri="{FF2B5EF4-FFF2-40B4-BE49-F238E27FC236}">
                <a16:creationId xmlns:a16="http://schemas.microsoft.com/office/drawing/2014/main" id="{D2040B0B-2351-4E96-A674-B94E81E62F60}"/>
              </a:ext>
            </a:extLst>
          </p:cNvPr>
          <p:cNvSpPr/>
          <p:nvPr/>
        </p:nvSpPr>
        <p:spPr>
          <a:xfrm>
            <a:off x="353256" y="901047"/>
            <a:ext cx="8486340" cy="1339556"/>
          </a:xfrm>
          <a:prstGeom prst="roundRect">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Titel 1">
            <a:extLst>
              <a:ext uri="{FF2B5EF4-FFF2-40B4-BE49-F238E27FC236}">
                <a16:creationId xmlns:a16="http://schemas.microsoft.com/office/drawing/2014/main" id="{DFE4F84A-21D9-49F9-AB4F-FD7666E77ACE}"/>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de-DE" dirty="0">
                <a:solidFill>
                  <a:srgbClr val="FFFFFF"/>
                </a:solidFill>
              </a:rPr>
              <a:t>Part 3- Energy performance diagnosis</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31" name="Rectángulo 30">
            <a:extLst>
              <a:ext uri="{FF2B5EF4-FFF2-40B4-BE49-F238E27FC236}">
                <a16:creationId xmlns:a16="http://schemas.microsoft.com/office/drawing/2014/main" id="{5E7BDEC7-43D2-49F2-99A6-E835A1644EAF}"/>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33674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A60ED990-D952-4865-A3AA-7E8BB5335688}"/>
              </a:ext>
            </a:extLst>
          </p:cNvPr>
          <p:cNvSpPr/>
          <p:nvPr/>
        </p:nvSpPr>
        <p:spPr>
          <a:xfrm>
            <a:off x="600542" y="-32371"/>
            <a:ext cx="8694220" cy="6093296"/>
          </a:xfrm>
          <a:prstGeom prst="rect">
            <a:avLst/>
          </a:prstGeom>
          <a:solidFill>
            <a:schemeClr val="bg1">
              <a:alpha val="84000"/>
            </a:schemeClr>
          </a:solid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Espace réservé du contenu 2"/>
          <p:cNvSpPr>
            <a:spLocks noGrp="1"/>
          </p:cNvSpPr>
          <p:nvPr>
            <p:ph idx="1"/>
          </p:nvPr>
        </p:nvSpPr>
        <p:spPr>
          <a:xfrm>
            <a:off x="1151620" y="2001285"/>
            <a:ext cx="8229600" cy="2412268"/>
          </a:xfrm>
        </p:spPr>
        <p:txBody>
          <a:bodyPr>
            <a:noAutofit/>
          </a:bodyPr>
          <a:lstStyle/>
          <a:p>
            <a:pPr>
              <a:lnSpc>
                <a:spcPct val="150000"/>
              </a:lnSpc>
            </a:pPr>
            <a:r>
              <a:rPr lang="en-US" sz="1400" b="0" dirty="0">
                <a:solidFill>
                  <a:schemeClr val="tx1">
                    <a:lumMod val="75000"/>
                    <a:lumOff val="25000"/>
                  </a:schemeClr>
                </a:solidFill>
              </a:rPr>
              <a:t>Following the energy performance diagnosis can help the company to:</a:t>
            </a:r>
          </a:p>
          <a:p>
            <a:pPr>
              <a:lnSpc>
                <a:spcPct val="150000"/>
              </a:lnSpc>
            </a:pPr>
            <a:r>
              <a:rPr lang="es-ES" sz="1600" b="0" dirty="0">
                <a:solidFill>
                  <a:schemeClr val="tx1">
                    <a:lumMod val="75000"/>
                    <a:lumOff val="25000"/>
                  </a:schemeClr>
                </a:solidFill>
              </a:rPr>
              <a:t>          	</a:t>
            </a:r>
            <a:r>
              <a:rPr lang="en-US" sz="1600" b="0" dirty="0">
                <a:solidFill>
                  <a:schemeClr val="tx1">
                    <a:lumMod val="75000"/>
                    <a:lumOff val="25000"/>
                  </a:schemeClr>
                </a:solidFill>
              </a:rPr>
              <a:t>Design low energy consuming solutions</a:t>
            </a:r>
          </a:p>
          <a:p>
            <a:pPr>
              <a:lnSpc>
                <a:spcPct val="150000"/>
              </a:lnSpc>
            </a:pPr>
            <a:r>
              <a:rPr lang="en-US" sz="1600" b="0" dirty="0">
                <a:solidFill>
                  <a:schemeClr val="tx1">
                    <a:lumMod val="75000"/>
                    <a:lumOff val="25000"/>
                  </a:schemeClr>
                </a:solidFill>
              </a:rPr>
              <a:t>	Assess their feasibility</a:t>
            </a:r>
          </a:p>
          <a:p>
            <a:pPr>
              <a:lnSpc>
                <a:spcPct val="150000"/>
              </a:lnSpc>
            </a:pPr>
            <a:r>
              <a:rPr lang="en-US" sz="1600" b="0" dirty="0">
                <a:solidFill>
                  <a:schemeClr val="tx1">
                    <a:lumMod val="75000"/>
                    <a:lumOff val="25000"/>
                  </a:schemeClr>
                </a:solidFill>
              </a:rPr>
              <a:t>	Select the equipment and perform acceptance testing</a:t>
            </a:r>
          </a:p>
          <a:p>
            <a:pPr>
              <a:lnSpc>
                <a:spcPct val="150000"/>
              </a:lnSpc>
            </a:pPr>
            <a:r>
              <a:rPr lang="en-US" sz="1600" b="0" dirty="0">
                <a:solidFill>
                  <a:schemeClr val="tx1">
                    <a:lumMod val="75000"/>
                    <a:lumOff val="25000"/>
                  </a:schemeClr>
                </a:solidFill>
              </a:rPr>
              <a:t>	Implement a counting plan</a:t>
            </a:r>
          </a:p>
          <a:p>
            <a:pPr>
              <a:lnSpc>
                <a:spcPct val="150000"/>
              </a:lnSpc>
            </a:pPr>
            <a:r>
              <a:rPr lang="en-US" sz="1600" b="0" dirty="0">
                <a:solidFill>
                  <a:schemeClr val="tx1">
                    <a:lumMod val="75000"/>
                    <a:lumOff val="25000"/>
                  </a:schemeClr>
                </a:solidFill>
              </a:rPr>
              <a:t>	Make personnel aware of energy saving, etc.</a:t>
            </a:r>
          </a:p>
        </p:txBody>
      </p:sp>
      <p:sp>
        <p:nvSpPr>
          <p:cNvPr id="4" name="Espace réservé du pied de page 3"/>
          <p:cNvSpPr>
            <a:spLocks noGrp="1"/>
          </p:cNvSpPr>
          <p:nvPr>
            <p:ph type="ftr" sz="quarter" idx="11"/>
          </p:nvPr>
        </p:nvSpPr>
        <p:spPr/>
        <p:txBody>
          <a:bodyPr/>
          <a:lstStyle/>
          <a:p>
            <a:r>
              <a:rPr lang="en-US" dirty="0"/>
              <a:t>Energy efficiency in industries</a:t>
            </a:r>
            <a:endParaRPr lang="de-DE" dirty="0"/>
          </a:p>
        </p:txBody>
      </p:sp>
      <p:sp>
        <p:nvSpPr>
          <p:cNvPr id="5" name="Espace réservé du numéro de diapositive 4"/>
          <p:cNvSpPr>
            <a:spLocks noGrp="1"/>
          </p:cNvSpPr>
          <p:nvPr>
            <p:ph type="sldNum" sz="quarter" idx="12"/>
          </p:nvPr>
        </p:nvSpPr>
        <p:spPr/>
        <p:txBody>
          <a:bodyPr/>
          <a:lstStyle/>
          <a:p>
            <a:fld id="{78B3FE12-62BD-41F9-8F3F-A0956C733398}" type="slidenum">
              <a:rPr lang="de-DE" smtClean="0"/>
              <a:t>25</a:t>
            </a:fld>
            <a:endParaRPr lang="de-DE"/>
          </a:p>
        </p:txBody>
      </p:sp>
      <p:pic>
        <p:nvPicPr>
          <p:cNvPr id="7" name="Imagen 6">
            <a:extLst>
              <a:ext uri="{FF2B5EF4-FFF2-40B4-BE49-F238E27FC236}">
                <a16:creationId xmlns:a16="http://schemas.microsoft.com/office/drawing/2014/main" id="{875EB9EE-A36B-4DA8-8064-1A55F59415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5" y="4194488"/>
            <a:ext cx="155523" cy="155523"/>
          </a:xfrm>
          <a:prstGeom prst="rect">
            <a:avLst/>
          </a:prstGeom>
        </p:spPr>
      </p:pic>
      <p:pic>
        <p:nvPicPr>
          <p:cNvPr id="8" name="Imagen 7">
            <a:extLst>
              <a:ext uri="{FF2B5EF4-FFF2-40B4-BE49-F238E27FC236}">
                <a16:creationId xmlns:a16="http://schemas.microsoft.com/office/drawing/2014/main" id="{24A08811-E52E-44F4-B621-EDC926A9F1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5" y="2525470"/>
            <a:ext cx="155523" cy="155523"/>
          </a:xfrm>
          <a:prstGeom prst="rect">
            <a:avLst/>
          </a:prstGeom>
        </p:spPr>
      </p:pic>
      <p:pic>
        <p:nvPicPr>
          <p:cNvPr id="9" name="Imagen 8">
            <a:extLst>
              <a:ext uri="{FF2B5EF4-FFF2-40B4-BE49-F238E27FC236}">
                <a16:creationId xmlns:a16="http://schemas.microsoft.com/office/drawing/2014/main" id="{5AB98194-954A-4976-8A79-5DAFEE1AF5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5" y="2939416"/>
            <a:ext cx="155523" cy="155523"/>
          </a:xfrm>
          <a:prstGeom prst="rect">
            <a:avLst/>
          </a:prstGeom>
        </p:spPr>
      </p:pic>
      <p:pic>
        <p:nvPicPr>
          <p:cNvPr id="10" name="Imagen 9">
            <a:extLst>
              <a:ext uri="{FF2B5EF4-FFF2-40B4-BE49-F238E27FC236}">
                <a16:creationId xmlns:a16="http://schemas.microsoft.com/office/drawing/2014/main" id="{DCF365B6-171F-428A-A2B6-49A52EB408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3" y="3332621"/>
            <a:ext cx="155523" cy="155523"/>
          </a:xfrm>
          <a:prstGeom prst="rect">
            <a:avLst/>
          </a:prstGeom>
        </p:spPr>
      </p:pic>
      <p:pic>
        <p:nvPicPr>
          <p:cNvPr id="11" name="Imagen 10">
            <a:extLst>
              <a:ext uri="{FF2B5EF4-FFF2-40B4-BE49-F238E27FC236}">
                <a16:creationId xmlns:a16="http://schemas.microsoft.com/office/drawing/2014/main" id="{01B8278F-3B3F-402E-926D-AE0F666CBB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4" y="3758240"/>
            <a:ext cx="155523" cy="155523"/>
          </a:xfrm>
          <a:prstGeom prst="rect">
            <a:avLst/>
          </a:prstGeom>
        </p:spPr>
      </p:pic>
      <p:sp>
        <p:nvSpPr>
          <p:cNvPr id="14" name="Rectángulo 13">
            <a:extLst>
              <a:ext uri="{FF2B5EF4-FFF2-40B4-BE49-F238E27FC236}">
                <a16:creationId xmlns:a16="http://schemas.microsoft.com/office/drawing/2014/main" id="{0230340B-1CF8-46DD-A1A2-13E582EC3275}"/>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5" name="Titel 1">
            <a:extLst>
              <a:ext uri="{FF2B5EF4-FFF2-40B4-BE49-F238E27FC236}">
                <a16:creationId xmlns:a16="http://schemas.microsoft.com/office/drawing/2014/main" id="{94950A1D-55C6-4460-B143-121D65E59101}"/>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en-US" dirty="0"/>
              <a:t>Part 3- Energy performance diagnosis</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pic>
        <p:nvPicPr>
          <p:cNvPr id="16" name="Gráfico 15" descr="Bombilla y equipo ">
            <a:extLst>
              <a:ext uri="{FF2B5EF4-FFF2-40B4-BE49-F238E27FC236}">
                <a16:creationId xmlns:a16="http://schemas.microsoft.com/office/drawing/2014/main" id="{FE316D5E-4918-4AB0-980B-7E2A547D3F6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617" t="2009" r="7760" b="3492"/>
          <a:stretch/>
        </p:blipFill>
        <p:spPr>
          <a:xfrm>
            <a:off x="3803414" y="-1947423"/>
            <a:ext cx="7846885" cy="8560238"/>
          </a:xfrm>
          <a:prstGeom prst="rect">
            <a:avLst/>
          </a:prstGeom>
        </p:spPr>
      </p:pic>
    </p:spTree>
    <p:extLst>
      <p:ext uri="{BB962C8B-B14F-4D97-AF65-F5344CB8AC3E}">
        <p14:creationId xmlns:p14="http://schemas.microsoft.com/office/powerpoint/2010/main" val="1339018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
          <p:cNvSpPr txBox="1">
            <a:spLocks/>
          </p:cNvSpPr>
          <p:nvPr/>
        </p:nvSpPr>
        <p:spPr>
          <a:xfrm>
            <a:off x="625475" y="1309563"/>
            <a:ext cx="7886700" cy="427249"/>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800" b="1" dirty="0">
                <a:solidFill>
                  <a:schemeClr val="accent1"/>
                </a:solidFill>
                <a:ea typeface="Open Sans Light" panose="020B0306030504020204" pitchFamily="34" charset="0"/>
                <a:cs typeface="Open Sans Light" panose="020B0306030504020204" pitchFamily="34" charset="0"/>
              </a:rPr>
              <a:t>Thanks For Your Attention!</a:t>
            </a:r>
            <a:endParaRPr lang="bg-BG" sz="2800" b="1" dirty="0">
              <a:solidFill>
                <a:schemeClr val="accent1"/>
              </a:solidFill>
              <a:ea typeface="Open Sans Light" panose="020B0306030504020204" pitchFamily="34" charset="0"/>
              <a:cs typeface="Open Sans Light" panose="020B0306030504020204" pitchFamily="34" charset="0"/>
            </a:endParaRPr>
          </a:p>
        </p:txBody>
      </p:sp>
      <p:pic>
        <p:nvPicPr>
          <p:cNvPr id="32" name="Picture 2" descr="http://www.uniteeurope.org/images/ue/ec.png"/>
          <p:cNvPicPr>
            <a:picLocks noChangeAspect="1" noChangeArrowheads="1"/>
          </p:cNvPicPr>
          <p:nvPr/>
        </p:nvPicPr>
        <p:blipFill>
          <a:blip r:embed="rId2"/>
          <a:srcRect l="89568"/>
          <a:stretch>
            <a:fillRect/>
          </a:stretch>
        </p:blipFill>
        <p:spPr bwMode="auto">
          <a:xfrm>
            <a:off x="8260038" y="6441869"/>
            <a:ext cx="432048" cy="315129"/>
          </a:xfrm>
          <a:prstGeom prst="rect">
            <a:avLst/>
          </a:prstGeom>
          <a:noFill/>
          <a:ln>
            <a:noFill/>
          </a:ln>
        </p:spPr>
      </p:pic>
      <p:cxnSp>
        <p:nvCxnSpPr>
          <p:cNvPr id="72" name="Gerade Verbindung 71"/>
          <p:cNvCxnSpPr/>
          <p:nvPr/>
        </p:nvCxnSpPr>
        <p:spPr>
          <a:xfrm>
            <a:off x="-6350" y="6201308"/>
            <a:ext cx="915035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4" name="Gerade Verbindung 73"/>
          <p:cNvCxnSpPr/>
          <p:nvPr/>
        </p:nvCxnSpPr>
        <p:spPr>
          <a:xfrm>
            <a:off x="-6350" y="5049180"/>
            <a:ext cx="915035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64147" y="2538731"/>
            <a:ext cx="2809355" cy="674245"/>
          </a:xfrm>
          <a:prstGeom prst="rect">
            <a:avLst/>
          </a:prstGeom>
          <a:noFill/>
          <a:extLst>
            <a:ext uri="{909E8E84-426E-40DD-AFC4-6F175D3DCCD1}">
              <a14:hiddenFill xmlns:a14="http://schemas.microsoft.com/office/drawing/2010/main">
                <a:solidFill>
                  <a:srgbClr val="FFFFFF"/>
                </a:solidFill>
              </a14:hiddenFill>
            </a:ext>
          </a:extLst>
        </p:spPr>
      </p:pic>
      <p:sp>
        <p:nvSpPr>
          <p:cNvPr id="88" name="Rectangle 5"/>
          <p:cNvSpPr>
            <a:spLocks noChangeArrowheads="1"/>
          </p:cNvSpPr>
          <p:nvPr/>
        </p:nvSpPr>
        <p:spPr bwMode="auto">
          <a:xfrm>
            <a:off x="143508" y="6489340"/>
            <a:ext cx="8008518" cy="216024"/>
          </a:xfrm>
          <a:prstGeom prst="rect">
            <a:avLst/>
          </a:prstGeom>
          <a:noFill/>
          <a:ln w="9525">
            <a:noFill/>
            <a:miter lim="800000"/>
            <a:headEnd/>
            <a:tailEnd/>
          </a:ln>
        </p:spPr>
        <p:txBody>
          <a:bodyPr/>
          <a:lstStyle/>
          <a:p>
            <a:pPr algn="r"/>
            <a:r>
              <a:rPr lang="en-US" sz="900" dirty="0"/>
              <a:t>This project has received funding from the European Union’s H2020 Coordination Support Action under Grant Agreement No.785047.</a:t>
            </a:r>
            <a:endParaRPr lang="de-AT" sz="900" dirty="0">
              <a:latin typeface="+mj-lt"/>
              <a:cs typeface="Arial" panose="020B0604020202020204" pitchFamily="34" charset="0"/>
            </a:endParaRPr>
          </a:p>
        </p:txBody>
      </p:sp>
      <p:pic>
        <p:nvPicPr>
          <p:cNvPr id="28"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159225" y="5380687"/>
            <a:ext cx="850706" cy="481840"/>
          </a:xfrm>
          <a:prstGeom prst="rect">
            <a:avLst/>
          </a:prstGeom>
          <a:noFill/>
        </p:spPr>
      </p:pic>
      <p:pic>
        <p:nvPicPr>
          <p:cNvPr id="29"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5127055" y="5400887"/>
            <a:ext cx="545188" cy="441440"/>
          </a:xfrm>
          <a:prstGeom prst="rect">
            <a:avLst/>
          </a:prstGeom>
          <a:noFill/>
        </p:spPr>
      </p:pic>
      <p:pic>
        <p:nvPicPr>
          <p:cNvPr id="30"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2087724" y="5470067"/>
            <a:ext cx="1031382" cy="291920"/>
          </a:xfrm>
          <a:prstGeom prst="rect">
            <a:avLst/>
          </a:prstGeom>
          <a:noFill/>
        </p:spPr>
      </p:pic>
      <p:pic>
        <p:nvPicPr>
          <p:cNvPr id="31"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5789367" y="5469544"/>
            <a:ext cx="947977" cy="304126"/>
          </a:xfrm>
          <a:prstGeom prst="rect">
            <a:avLst/>
          </a:prstGeom>
          <a:noFill/>
        </p:spPr>
      </p:pic>
      <p:pic>
        <p:nvPicPr>
          <p:cNvPr id="33"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6854468" y="5454796"/>
            <a:ext cx="729290" cy="333622"/>
          </a:xfrm>
          <a:prstGeom prst="rect">
            <a:avLst/>
          </a:prstGeom>
          <a:noFill/>
        </p:spPr>
      </p:pic>
      <p:pic>
        <p:nvPicPr>
          <p:cNvPr id="3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7700882" y="5440048"/>
            <a:ext cx="678433" cy="363119"/>
          </a:xfrm>
          <a:prstGeom prst="rect">
            <a:avLst/>
          </a:prstGeom>
          <a:noFill/>
        </p:spPr>
      </p:pic>
      <p:pic>
        <p:nvPicPr>
          <p:cNvPr id="35" name="Imagen 34" descr="\\boole\UIP\UIP\GESTIÓN DE PROYECTOS\PROYECTOS EN MARCHA\INDUCE_2017_H2020\01_Ejecucion_INDUCE\04_Dissemination_INDUCE\TEMPLATES\SYNYO\Act logo asso RVB.pn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96436" y="5301208"/>
            <a:ext cx="640799" cy="640799"/>
          </a:xfrm>
          <a:prstGeom prst="rect">
            <a:avLst/>
          </a:prstGeom>
          <a:noFill/>
          <a:ln>
            <a:noFill/>
          </a:ln>
        </p:spPr>
      </p:pic>
      <p:pic>
        <p:nvPicPr>
          <p:cNvPr id="36"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bwMode="auto">
          <a:xfrm>
            <a:off x="132767" y="5392750"/>
            <a:ext cx="958147" cy="457714"/>
          </a:xfrm>
          <a:prstGeom prst="rect">
            <a:avLst/>
          </a:prstGeom>
          <a:noFill/>
        </p:spPr>
      </p:pic>
      <p:pic>
        <p:nvPicPr>
          <p:cNvPr id="37"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bwMode="auto">
          <a:xfrm>
            <a:off x="1208038" y="5504127"/>
            <a:ext cx="808628" cy="234960"/>
          </a:xfrm>
          <a:prstGeom prst="rect">
            <a:avLst/>
          </a:prstGeom>
          <a:noFill/>
        </p:spPr>
      </p:pic>
      <p:pic>
        <p:nvPicPr>
          <p:cNvPr id="38"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bwMode="auto">
          <a:xfrm>
            <a:off x="3282296" y="5309345"/>
            <a:ext cx="759805" cy="624525"/>
          </a:xfrm>
          <a:prstGeom prst="rect">
            <a:avLst/>
          </a:prstGeom>
          <a:noFill/>
        </p:spPr>
      </p:pic>
    </p:spTree>
    <p:extLst>
      <p:ext uri="{BB962C8B-B14F-4D97-AF65-F5344CB8AC3E}">
        <p14:creationId xmlns:p14="http://schemas.microsoft.com/office/powerpoint/2010/main" val="1017086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riángulo isósceles 17">
            <a:extLst>
              <a:ext uri="{FF2B5EF4-FFF2-40B4-BE49-F238E27FC236}">
                <a16:creationId xmlns:a16="http://schemas.microsoft.com/office/drawing/2014/main" id="{03BC96CC-144E-44D1-A21C-7A9D184C2E44}"/>
              </a:ext>
            </a:extLst>
          </p:cNvPr>
          <p:cNvSpPr/>
          <p:nvPr/>
        </p:nvSpPr>
        <p:spPr>
          <a:xfrm rot="5400000">
            <a:off x="-1510290" y="3580394"/>
            <a:ext cx="3949700" cy="929120"/>
          </a:xfrm>
          <a:prstGeom prst="triangle">
            <a:avLst>
              <a:gd name="adj" fmla="val 57958"/>
            </a:avLst>
          </a:prstGeom>
          <a:solidFill>
            <a:srgbClr val="C6F2C9">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Paralelogramo 9">
            <a:extLst>
              <a:ext uri="{FF2B5EF4-FFF2-40B4-BE49-F238E27FC236}">
                <a16:creationId xmlns:a16="http://schemas.microsoft.com/office/drawing/2014/main" id="{1A6A0B7E-2DA0-4F21-88BE-0A6E2223918C}"/>
              </a:ext>
            </a:extLst>
          </p:cNvPr>
          <p:cNvSpPr/>
          <p:nvPr/>
        </p:nvSpPr>
        <p:spPr>
          <a:xfrm rot="18000000">
            <a:off x="-1403613" y="1086454"/>
            <a:ext cx="9761271" cy="2229056"/>
          </a:xfrm>
          <a:prstGeom prst="parallelogram">
            <a:avLst>
              <a:gd name="adj" fmla="val 77741"/>
            </a:avLst>
          </a:prstGeom>
          <a:solidFill>
            <a:srgbClr val="C6F2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Paralelogramo 7">
            <a:extLst>
              <a:ext uri="{FF2B5EF4-FFF2-40B4-BE49-F238E27FC236}">
                <a16:creationId xmlns:a16="http://schemas.microsoft.com/office/drawing/2014/main" id="{714FAA7F-3B6D-42CC-8FF0-E0E188A57B63}"/>
              </a:ext>
            </a:extLst>
          </p:cNvPr>
          <p:cNvSpPr/>
          <p:nvPr/>
        </p:nvSpPr>
        <p:spPr>
          <a:xfrm rot="17925076" flipH="1">
            <a:off x="909952" y="1844330"/>
            <a:ext cx="9662986" cy="3229192"/>
          </a:xfrm>
          <a:prstGeom prst="parallelogram">
            <a:avLst>
              <a:gd name="adj" fmla="val 41048"/>
            </a:avLst>
          </a:prstGeom>
          <a:solidFill>
            <a:srgbClr val="88E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Paralelogramo 2">
            <a:extLst>
              <a:ext uri="{FF2B5EF4-FFF2-40B4-BE49-F238E27FC236}">
                <a16:creationId xmlns:a16="http://schemas.microsoft.com/office/drawing/2014/main" id="{B33A711C-71B7-4E63-9D3E-67DCCB556F9B}"/>
              </a:ext>
            </a:extLst>
          </p:cNvPr>
          <p:cNvSpPr/>
          <p:nvPr/>
        </p:nvSpPr>
        <p:spPr>
          <a:xfrm rot="2718216">
            <a:off x="-2133441" y="2619917"/>
            <a:ext cx="11251879" cy="1592768"/>
          </a:xfrm>
          <a:prstGeom prst="parallelogram">
            <a:avLst>
              <a:gd name="adj" fmla="val 9819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5" name="Conector recto 4">
            <a:extLst>
              <a:ext uri="{FF2B5EF4-FFF2-40B4-BE49-F238E27FC236}">
                <a16:creationId xmlns:a16="http://schemas.microsoft.com/office/drawing/2014/main" id="{8EA922D2-E6D2-4989-9A0C-73512C0AF37B}"/>
              </a:ext>
            </a:extLst>
          </p:cNvPr>
          <p:cNvCxnSpPr>
            <a:cxnSpLocks/>
          </p:cNvCxnSpPr>
          <p:nvPr/>
        </p:nvCxnSpPr>
        <p:spPr>
          <a:xfrm flipH="1" flipV="1">
            <a:off x="0" y="2070100"/>
            <a:ext cx="2001916" cy="4914902"/>
          </a:xfrm>
          <a:prstGeom prst="line">
            <a:avLst/>
          </a:prstGeom>
          <a:ln w="12700">
            <a:solidFill>
              <a:srgbClr val="209298"/>
            </a:solidFill>
            <a:prstDash val="dash"/>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A6495D4D-19AE-4D23-9516-38C3C622BD06}"/>
              </a:ext>
            </a:extLst>
          </p:cNvPr>
          <p:cNvCxnSpPr>
            <a:cxnSpLocks/>
          </p:cNvCxnSpPr>
          <p:nvPr/>
        </p:nvCxnSpPr>
        <p:spPr>
          <a:xfrm flipV="1">
            <a:off x="5553075" y="0"/>
            <a:ext cx="3927900" cy="7153276"/>
          </a:xfrm>
          <a:prstGeom prst="line">
            <a:avLst/>
          </a:prstGeom>
          <a:ln w="12700">
            <a:solidFill>
              <a:srgbClr val="209298"/>
            </a:solidFill>
            <a:prstDash val="dash"/>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2982A145-4A24-473F-90CA-74FA44BA0DC5}"/>
              </a:ext>
            </a:extLst>
          </p:cNvPr>
          <p:cNvCxnSpPr>
            <a:cxnSpLocks/>
          </p:cNvCxnSpPr>
          <p:nvPr/>
        </p:nvCxnSpPr>
        <p:spPr>
          <a:xfrm flipV="1">
            <a:off x="2023670" y="-266700"/>
            <a:ext cx="3901892" cy="7153275"/>
          </a:xfrm>
          <a:prstGeom prst="line">
            <a:avLst/>
          </a:prstGeom>
          <a:ln w="12700">
            <a:solidFill>
              <a:srgbClr val="209298"/>
            </a:solidFill>
            <a:prstDash val="dash"/>
          </a:ln>
        </p:spPr>
        <p:style>
          <a:lnRef idx="1">
            <a:schemeClr val="accent1"/>
          </a:lnRef>
          <a:fillRef idx="0">
            <a:schemeClr val="accent1"/>
          </a:fillRef>
          <a:effectRef idx="0">
            <a:schemeClr val="accent1"/>
          </a:effectRef>
          <a:fontRef idx="minor">
            <a:schemeClr val="tx1"/>
          </a:fontRef>
        </p:style>
      </p:cxnSp>
      <p:sp>
        <p:nvSpPr>
          <p:cNvPr id="2" name="Ellipse 1"/>
          <p:cNvSpPr/>
          <p:nvPr/>
        </p:nvSpPr>
        <p:spPr>
          <a:xfrm>
            <a:off x="2510569" y="1376499"/>
            <a:ext cx="4105002" cy="4105002"/>
          </a:xfrm>
          <a:prstGeom prst="ellipse">
            <a:avLst/>
          </a:prstGeom>
          <a:solidFill>
            <a:srgbClr val="FAFAFA">
              <a:alpha val="84000"/>
            </a:srgbClr>
          </a:solidFill>
          <a:ln w="12700" cap="flat" cmpd="sng" algn="ctr">
            <a:noFill/>
            <a:prstDash val="solid"/>
            <a:miter lim="800000"/>
          </a:ln>
          <a:effectLst/>
        </p:spPr>
        <p:txBody>
          <a:bodyPr rtlCol="0" anchor="ctr"/>
          <a:lstStyle/>
          <a:p>
            <a:pPr algn="ctr" defTabSz="713232"/>
            <a:endParaRPr lang="de-DE" sz="1404" kern="0" dirty="0">
              <a:solidFill>
                <a:srgbClr val="34719E"/>
              </a:solidFill>
              <a:latin typeface="Arial"/>
            </a:endParaRPr>
          </a:p>
        </p:txBody>
      </p:sp>
      <p:sp>
        <p:nvSpPr>
          <p:cNvPr id="7" name="TextBox 23"/>
          <p:cNvSpPr txBox="1"/>
          <p:nvPr/>
        </p:nvSpPr>
        <p:spPr>
          <a:xfrm>
            <a:off x="2915813" y="3753036"/>
            <a:ext cx="3312372" cy="600164"/>
          </a:xfrm>
          <a:prstGeom prst="rect">
            <a:avLst/>
          </a:prstGeom>
          <a:noFill/>
        </p:spPr>
        <p:txBody>
          <a:bodyPr wrap="square" rtlCol="0">
            <a:spAutoFit/>
          </a:bodyPr>
          <a:lstStyle/>
          <a:p>
            <a:pPr algn="ctr"/>
            <a:r>
              <a:rPr lang="en-US" sz="1100" b="1" cap="all" dirty="0">
                <a:solidFill>
                  <a:schemeClr val="accent1"/>
                </a:solidFill>
                <a:latin typeface="+mj-lt"/>
                <a:ea typeface="Lato Light" panose="020F0502020204030203" pitchFamily="34" charset="0"/>
                <a:cs typeface="Lato Light" panose="020F0502020204030203" pitchFamily="34" charset="0"/>
              </a:rPr>
              <a:t>Towards a sustainable agro-food industry. Capacity building programmes in energy efficiency.</a:t>
            </a:r>
            <a:endParaRPr lang="en-GB" sz="1100" b="1" cap="all" dirty="0">
              <a:solidFill>
                <a:schemeClr val="accent1"/>
              </a:solidFill>
              <a:latin typeface="+mj-lt"/>
              <a:ea typeface="Lato Light" panose="020F0502020204030203" pitchFamily="34" charset="0"/>
              <a:cs typeface="Lato Light" panose="020F0502020204030203"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26898" y="2646850"/>
            <a:ext cx="2472345" cy="593362"/>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ector recto 15">
            <a:extLst>
              <a:ext uri="{FF2B5EF4-FFF2-40B4-BE49-F238E27FC236}">
                <a16:creationId xmlns:a16="http://schemas.microsoft.com/office/drawing/2014/main" id="{EDCA113B-56F1-4F43-92C5-0B60BA529B5B}"/>
              </a:ext>
            </a:extLst>
          </p:cNvPr>
          <p:cNvCxnSpPr>
            <a:cxnSpLocks/>
          </p:cNvCxnSpPr>
          <p:nvPr/>
        </p:nvCxnSpPr>
        <p:spPr>
          <a:xfrm flipV="1">
            <a:off x="-170725" y="-857249"/>
            <a:ext cx="4109594" cy="7134224"/>
          </a:xfrm>
          <a:prstGeom prst="line">
            <a:avLst/>
          </a:prstGeom>
          <a:ln w="12700">
            <a:solidFill>
              <a:srgbClr val="209298"/>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1448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Imagen que contiene exterior&#10;&#10;Descripción generada con confianza alta">
            <a:extLst>
              <a:ext uri="{FF2B5EF4-FFF2-40B4-BE49-F238E27FC236}">
                <a16:creationId xmlns:a16="http://schemas.microsoft.com/office/drawing/2014/main" id="{1A5C2341-0BAC-492A-860E-CBC83B14077B}"/>
              </a:ext>
            </a:extLst>
          </p:cNvPr>
          <p:cNvPicPr>
            <a:picLocks noChangeAspect="1"/>
          </p:cNvPicPr>
          <p:nvPr/>
        </p:nvPicPr>
        <p:blipFill>
          <a:blip r:embed="rId2"/>
          <a:stretch>
            <a:fillRect/>
          </a:stretch>
        </p:blipFill>
        <p:spPr>
          <a:xfrm>
            <a:off x="1750061" y="606911"/>
            <a:ext cx="5940660" cy="5993511"/>
          </a:xfrm>
          <a:prstGeom prst="rect">
            <a:avLst/>
          </a:prstGeom>
        </p:spPr>
      </p:pic>
      <p:sp>
        <p:nvSpPr>
          <p:cNvPr id="9" name="Rectángulo 8">
            <a:extLst>
              <a:ext uri="{FF2B5EF4-FFF2-40B4-BE49-F238E27FC236}">
                <a16:creationId xmlns:a16="http://schemas.microsoft.com/office/drawing/2014/main" id="{1C3665A0-F169-45E3-999C-56FA135D7B7D}"/>
              </a:ext>
            </a:extLst>
          </p:cNvPr>
          <p:cNvSpPr/>
          <p:nvPr/>
        </p:nvSpPr>
        <p:spPr>
          <a:xfrm>
            <a:off x="1710841" y="368660"/>
            <a:ext cx="6151756" cy="5882429"/>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Espace réservé du contenu 2"/>
          <p:cNvSpPr>
            <a:spLocks noGrp="1"/>
          </p:cNvSpPr>
          <p:nvPr>
            <p:ph idx="1"/>
          </p:nvPr>
        </p:nvSpPr>
        <p:spPr>
          <a:xfrm>
            <a:off x="1079613" y="2152447"/>
            <a:ext cx="7694252" cy="1908212"/>
          </a:xfrm>
        </p:spPr>
        <p:txBody>
          <a:bodyPr vert="horz" lIns="91440" tIns="45720" rIns="91440" bIns="45720" rtlCol="0" anchor="t">
            <a:noAutofit/>
          </a:bodyPr>
          <a:lstStyle/>
          <a:p>
            <a:pPr>
              <a:lnSpc>
                <a:spcPct val="200000"/>
              </a:lnSpc>
            </a:pPr>
            <a:r>
              <a:rPr lang="en-US" sz="1800" b="0" dirty="0">
                <a:solidFill>
                  <a:srgbClr val="3F3F3F"/>
                </a:solidFill>
              </a:rPr>
              <a:t>Understanding energy efficiency issues </a:t>
            </a:r>
          </a:p>
          <a:p>
            <a:pPr>
              <a:lnSpc>
                <a:spcPct val="200000"/>
              </a:lnSpc>
            </a:pPr>
            <a:r>
              <a:rPr lang="en-US" sz="1800" b="0" dirty="0">
                <a:solidFill>
                  <a:srgbClr val="3F3F3F"/>
                </a:solidFill>
              </a:rPr>
              <a:t>Acquire technical skills necessary in the industrial sector</a:t>
            </a:r>
          </a:p>
          <a:p>
            <a:pPr>
              <a:lnSpc>
                <a:spcPct val="200000"/>
              </a:lnSpc>
            </a:pPr>
            <a:r>
              <a:rPr lang="en-US" sz="1800" b="0" dirty="0">
                <a:solidFill>
                  <a:srgbClr val="3F3F3F"/>
                </a:solidFill>
              </a:rPr>
              <a:t>Monitor and measure energy indicators </a:t>
            </a:r>
          </a:p>
          <a:p>
            <a:pPr>
              <a:lnSpc>
                <a:spcPct val="200000"/>
              </a:lnSpc>
            </a:pPr>
            <a:r>
              <a:rPr lang="en-US" sz="1800" b="0" dirty="0">
                <a:solidFill>
                  <a:srgbClr val="3F3F3F"/>
                </a:solidFill>
              </a:rPr>
              <a:t>Add energy efficiency measurement and verification within day-to-day working practices</a:t>
            </a:r>
          </a:p>
        </p:txBody>
      </p:sp>
      <p:sp>
        <p:nvSpPr>
          <p:cNvPr id="4" name="Espace réservé du pied de page 3"/>
          <p:cNvSpPr>
            <a:spLocks noGrp="1"/>
          </p:cNvSpPr>
          <p:nvPr>
            <p:ph type="ftr" sz="quarter" idx="11"/>
          </p:nvPr>
        </p:nvSpPr>
        <p:spPr/>
        <p:txBody>
          <a:bodyPr/>
          <a:lstStyle/>
          <a:p>
            <a:r>
              <a:rPr lang="en-US" dirty="0"/>
              <a:t>Energy efficiency in industries</a:t>
            </a:r>
            <a:endParaRPr lang="de-DE" dirty="0"/>
          </a:p>
        </p:txBody>
      </p:sp>
      <p:sp>
        <p:nvSpPr>
          <p:cNvPr id="5" name="Espace réservé du numéro de diapositive 4"/>
          <p:cNvSpPr>
            <a:spLocks noGrp="1"/>
          </p:cNvSpPr>
          <p:nvPr>
            <p:ph type="sldNum" sz="quarter" idx="12"/>
          </p:nvPr>
        </p:nvSpPr>
        <p:spPr/>
        <p:txBody>
          <a:bodyPr/>
          <a:lstStyle/>
          <a:p>
            <a:fld id="{78B3FE12-62BD-41F9-8F3F-A0956C733398}" type="slidenum">
              <a:rPr lang="de-DE" smtClean="0"/>
              <a:t>3</a:t>
            </a:fld>
            <a:endParaRPr lang="de-DE"/>
          </a:p>
        </p:txBody>
      </p:sp>
      <p:pic>
        <p:nvPicPr>
          <p:cNvPr id="12" name="Imagen 11">
            <a:extLst>
              <a:ext uri="{FF2B5EF4-FFF2-40B4-BE49-F238E27FC236}">
                <a16:creationId xmlns:a16="http://schemas.microsoft.com/office/drawing/2014/main" id="{2F1AC3FD-A2F4-4C79-9A7D-4073AE8D14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588" y="2403948"/>
            <a:ext cx="216024" cy="216024"/>
          </a:xfrm>
          <a:prstGeom prst="rect">
            <a:avLst/>
          </a:prstGeom>
        </p:spPr>
      </p:pic>
      <p:pic>
        <p:nvPicPr>
          <p:cNvPr id="13" name="Imagen 12">
            <a:extLst>
              <a:ext uri="{FF2B5EF4-FFF2-40B4-BE49-F238E27FC236}">
                <a16:creationId xmlns:a16="http://schemas.microsoft.com/office/drawing/2014/main" id="{AB9D87BF-46A7-4667-A45E-09E41CD389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588" y="3016279"/>
            <a:ext cx="216024" cy="216024"/>
          </a:xfrm>
          <a:prstGeom prst="rect">
            <a:avLst/>
          </a:prstGeom>
        </p:spPr>
      </p:pic>
      <p:pic>
        <p:nvPicPr>
          <p:cNvPr id="14" name="Imagen 13">
            <a:extLst>
              <a:ext uri="{FF2B5EF4-FFF2-40B4-BE49-F238E27FC236}">
                <a16:creationId xmlns:a16="http://schemas.microsoft.com/office/drawing/2014/main" id="{FC2BEF7E-4E8C-4733-A74E-87E65348E3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197" y="3603736"/>
            <a:ext cx="216024" cy="216024"/>
          </a:xfrm>
          <a:prstGeom prst="rect">
            <a:avLst/>
          </a:prstGeom>
        </p:spPr>
      </p:pic>
      <p:pic>
        <p:nvPicPr>
          <p:cNvPr id="15" name="Imagen 14">
            <a:extLst>
              <a:ext uri="{FF2B5EF4-FFF2-40B4-BE49-F238E27FC236}">
                <a16:creationId xmlns:a16="http://schemas.microsoft.com/office/drawing/2014/main" id="{13945397-95C3-41BB-9B9D-CCAE99707A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197" y="4229550"/>
            <a:ext cx="216024" cy="216024"/>
          </a:xfrm>
          <a:prstGeom prst="rect">
            <a:avLst/>
          </a:prstGeom>
        </p:spPr>
      </p:pic>
      <p:sp>
        <p:nvSpPr>
          <p:cNvPr id="16" name="Titel 1">
            <a:extLst>
              <a:ext uri="{FF2B5EF4-FFF2-40B4-BE49-F238E27FC236}">
                <a16:creationId xmlns:a16="http://schemas.microsoft.com/office/drawing/2014/main" id="{D945EFFD-3178-417A-8331-2C1F3F7CD576}"/>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fr-FR" dirty="0"/>
              <a:t>Objectives</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17" name="Rectángulo 16">
            <a:extLst>
              <a:ext uri="{FF2B5EF4-FFF2-40B4-BE49-F238E27FC236}">
                <a16:creationId xmlns:a16="http://schemas.microsoft.com/office/drawing/2014/main" id="{2305E2C5-9C68-4BC7-BD26-7B7D51579B24}"/>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168246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en-US" dirty="0"/>
              <a:t>Energy efficiency in industries</a:t>
            </a:r>
            <a:endParaRPr lang="de-DE" dirty="0"/>
          </a:p>
        </p:txBody>
      </p:sp>
      <p:sp>
        <p:nvSpPr>
          <p:cNvPr id="5" name="Espace réservé du numéro de diapositive 4"/>
          <p:cNvSpPr>
            <a:spLocks noGrp="1"/>
          </p:cNvSpPr>
          <p:nvPr>
            <p:ph type="sldNum" sz="quarter" idx="12"/>
          </p:nvPr>
        </p:nvSpPr>
        <p:spPr/>
        <p:txBody>
          <a:bodyPr/>
          <a:lstStyle/>
          <a:p>
            <a:fld id="{78B3FE12-62BD-41F9-8F3F-A0956C733398}" type="slidenum">
              <a:rPr lang="de-DE" smtClean="0"/>
              <a:t>4</a:t>
            </a:fld>
            <a:endParaRPr lang="de-DE"/>
          </a:p>
        </p:txBody>
      </p:sp>
      <p:grpSp>
        <p:nvGrpSpPr>
          <p:cNvPr id="11" name="Group 8"/>
          <p:cNvGrpSpPr>
            <a:grpSpLocks/>
          </p:cNvGrpSpPr>
          <p:nvPr/>
        </p:nvGrpSpPr>
        <p:grpSpPr bwMode="auto">
          <a:xfrm>
            <a:off x="896502" y="1624314"/>
            <a:ext cx="2236788" cy="1522412"/>
            <a:chOff x="1248" y="1141"/>
            <a:chExt cx="1409" cy="959"/>
          </a:xfrm>
        </p:grpSpPr>
        <p:sp>
          <p:nvSpPr>
            <p:cNvPr id="12" name="Text Box 9"/>
            <p:cNvSpPr txBox="1">
              <a:spLocks noChangeArrowheads="1"/>
            </p:cNvSpPr>
            <p:nvPr/>
          </p:nvSpPr>
          <p:spPr bwMode="auto">
            <a:xfrm>
              <a:off x="1248" y="1141"/>
              <a:ext cx="1409" cy="254"/>
            </a:xfrm>
            <a:prstGeom prst="rect">
              <a:avLst/>
            </a:prstGeom>
            <a:solidFill>
              <a:srgbClr val="31999E"/>
            </a:solidFill>
            <a:ln w="28575">
              <a:solidFill>
                <a:srgbClr val="44546A"/>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rgbClr val="A50021"/>
                    </a:outerShdw>
                  </a:effectLst>
                </a14:hiddenEffects>
              </a:ext>
            </a:extLst>
          </p:spPr>
          <p:txBody>
            <a:bodyPr tIns="82800" anchor="ctr"/>
            <a:lstStyle/>
            <a:p>
              <a:pPr algn="ctr">
                <a:spcBef>
                  <a:spcPct val="0"/>
                </a:spcBef>
                <a:buClrTx/>
                <a:buFontTx/>
                <a:buNone/>
              </a:pPr>
              <a:r>
                <a:rPr lang="en-GB" altLang="fr-FR" sz="1000" b="1" dirty="0">
                  <a:solidFill>
                    <a:schemeClr val="bg1"/>
                  </a:solidFill>
                </a:rPr>
                <a:t>Deregulation</a:t>
              </a:r>
            </a:p>
          </p:txBody>
        </p:sp>
        <p:sp>
          <p:nvSpPr>
            <p:cNvPr id="13" name="Rectangle 10"/>
            <p:cNvSpPr>
              <a:spLocks noChangeArrowheads="1"/>
            </p:cNvSpPr>
            <p:nvPr/>
          </p:nvSpPr>
          <p:spPr bwMode="auto">
            <a:xfrm>
              <a:off x="1248" y="1395"/>
              <a:ext cx="1409" cy="705"/>
            </a:xfrm>
            <a:prstGeom prst="rect">
              <a:avLst/>
            </a:prstGeom>
            <a:solidFill>
              <a:schemeClr val="bg1"/>
            </a:solidFill>
            <a:ln w="28575">
              <a:solidFill>
                <a:schemeClr val="accent1">
                  <a:lumMod val="75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36000" bIns="36000" anchor="ctr"/>
            <a:lstStyle/>
            <a:p>
              <a:pPr algn="ctr">
                <a:spcBef>
                  <a:spcPct val="0"/>
                </a:spcBef>
                <a:buClrTx/>
                <a:buFontTx/>
                <a:buNone/>
              </a:pPr>
              <a:r>
                <a:rPr lang="en-US" altLang="fr-FR" sz="1000" dirty="0">
                  <a:solidFill>
                    <a:schemeClr val="tx1">
                      <a:lumMod val="65000"/>
                      <a:lumOff val="35000"/>
                    </a:schemeClr>
                  </a:solidFill>
                </a:rPr>
                <a:t>Deregulation of both production and supply of gas and electricity implies to build new business models significantly different from traditional ones.</a:t>
              </a:r>
            </a:p>
          </p:txBody>
        </p:sp>
      </p:grpSp>
      <p:grpSp>
        <p:nvGrpSpPr>
          <p:cNvPr id="15" name="Group 12"/>
          <p:cNvGrpSpPr>
            <a:grpSpLocks/>
          </p:cNvGrpSpPr>
          <p:nvPr/>
        </p:nvGrpSpPr>
        <p:grpSpPr bwMode="auto">
          <a:xfrm>
            <a:off x="3465881" y="1166870"/>
            <a:ext cx="2249488" cy="1152525"/>
            <a:chOff x="3168" y="956"/>
            <a:chExt cx="1417" cy="726"/>
          </a:xfrm>
        </p:grpSpPr>
        <p:sp>
          <p:nvSpPr>
            <p:cNvPr id="16" name="Text Box 13"/>
            <p:cNvSpPr txBox="1">
              <a:spLocks noChangeArrowheads="1"/>
            </p:cNvSpPr>
            <p:nvPr/>
          </p:nvSpPr>
          <p:spPr bwMode="auto">
            <a:xfrm>
              <a:off x="3168" y="956"/>
              <a:ext cx="1417" cy="247"/>
            </a:xfrm>
            <a:prstGeom prst="rect">
              <a:avLst/>
            </a:prstGeom>
            <a:solidFill>
              <a:srgbClr val="31999E"/>
            </a:solidFill>
            <a:ln w="28575">
              <a:solidFill>
                <a:schemeClr val="accent1">
                  <a:lumMod val="75000"/>
                </a:schemeClr>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rgbClr val="A50021"/>
                    </a:outerShdw>
                  </a:effectLst>
                </a14:hiddenEffects>
              </a:ext>
            </a:extLst>
          </p:spPr>
          <p:txBody>
            <a:bodyPr tIns="82800" anchor="ctr"/>
            <a:lstStyle/>
            <a:p>
              <a:pPr algn="ctr">
                <a:spcBef>
                  <a:spcPct val="0"/>
                </a:spcBef>
                <a:buClrTx/>
                <a:buFontTx/>
                <a:buNone/>
              </a:pPr>
              <a:r>
                <a:rPr lang="es-ES" altLang="fr-FR" sz="1000" b="1" dirty="0" err="1">
                  <a:solidFill>
                    <a:schemeClr val="bg1"/>
                  </a:solidFill>
                </a:rPr>
                <a:t>Generation</a:t>
              </a:r>
              <a:r>
                <a:rPr lang="es-ES" altLang="fr-FR" sz="1000" b="1" dirty="0">
                  <a:solidFill>
                    <a:schemeClr val="bg1"/>
                  </a:solidFill>
                </a:rPr>
                <a:t> </a:t>
              </a:r>
              <a:r>
                <a:rPr lang="es-ES" altLang="fr-FR" sz="1000" b="1" dirty="0" err="1">
                  <a:solidFill>
                    <a:schemeClr val="bg1"/>
                  </a:solidFill>
                </a:rPr>
                <a:t>capacities</a:t>
              </a:r>
              <a:r>
                <a:rPr lang="es-ES" altLang="fr-FR" sz="1000" b="1" dirty="0">
                  <a:solidFill>
                    <a:schemeClr val="bg1"/>
                  </a:solidFill>
                </a:rPr>
                <a:t> and </a:t>
              </a:r>
              <a:r>
                <a:rPr lang="es-ES" altLang="fr-FR" sz="1000" b="1" dirty="0" err="1">
                  <a:solidFill>
                    <a:schemeClr val="bg1"/>
                  </a:solidFill>
                </a:rPr>
                <a:t>grids</a:t>
              </a:r>
              <a:r>
                <a:rPr lang="es-ES" altLang="fr-FR" sz="1000" b="1" dirty="0">
                  <a:solidFill>
                    <a:schemeClr val="bg1"/>
                  </a:solidFill>
                </a:rPr>
                <a:t> </a:t>
              </a:r>
            </a:p>
          </p:txBody>
        </p:sp>
        <p:sp>
          <p:nvSpPr>
            <p:cNvPr id="17" name="Rectangle 14"/>
            <p:cNvSpPr>
              <a:spLocks noChangeArrowheads="1"/>
            </p:cNvSpPr>
            <p:nvPr/>
          </p:nvSpPr>
          <p:spPr bwMode="auto">
            <a:xfrm>
              <a:off x="3168" y="1208"/>
              <a:ext cx="1417" cy="474"/>
            </a:xfrm>
            <a:prstGeom prst="rect">
              <a:avLst/>
            </a:prstGeom>
            <a:solidFill>
              <a:schemeClr val="bg1"/>
            </a:solidFill>
            <a:ln w="28575">
              <a:solidFill>
                <a:schemeClr val="accent1">
                  <a:lumMod val="75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36000" bIns="36000" anchor="ctr"/>
            <a:lstStyle/>
            <a:p>
              <a:pPr algn="ctr">
                <a:spcBef>
                  <a:spcPct val="0"/>
                </a:spcBef>
                <a:buClrTx/>
                <a:buFontTx/>
                <a:buNone/>
              </a:pPr>
              <a:r>
                <a:rPr lang="en-US" altLang="fr-FR" sz="1000" dirty="0">
                  <a:solidFill>
                    <a:schemeClr val="tx1">
                      <a:lumMod val="65000"/>
                      <a:lumOff val="35000"/>
                    </a:schemeClr>
                  </a:solidFill>
                </a:rPr>
                <a:t>Huge investment ($16 trillion worldwide) is needed involving an increase in price of both gas and electricity.</a:t>
              </a:r>
            </a:p>
          </p:txBody>
        </p:sp>
      </p:grpSp>
      <p:grpSp>
        <p:nvGrpSpPr>
          <p:cNvPr id="19" name="Group 16"/>
          <p:cNvGrpSpPr>
            <a:grpSpLocks/>
          </p:cNvGrpSpPr>
          <p:nvPr/>
        </p:nvGrpSpPr>
        <p:grpSpPr bwMode="auto">
          <a:xfrm>
            <a:off x="5996568" y="2074077"/>
            <a:ext cx="2078038" cy="1069975"/>
            <a:chOff x="4739" y="1620"/>
            <a:chExt cx="1309" cy="674"/>
          </a:xfrm>
        </p:grpSpPr>
        <p:sp>
          <p:nvSpPr>
            <p:cNvPr id="20" name="Text Box 17"/>
            <p:cNvSpPr txBox="1">
              <a:spLocks noChangeArrowheads="1"/>
            </p:cNvSpPr>
            <p:nvPr/>
          </p:nvSpPr>
          <p:spPr bwMode="auto">
            <a:xfrm>
              <a:off x="4739" y="1620"/>
              <a:ext cx="1309" cy="199"/>
            </a:xfrm>
            <a:prstGeom prst="rect">
              <a:avLst/>
            </a:prstGeom>
            <a:solidFill>
              <a:srgbClr val="31999E"/>
            </a:solidFill>
            <a:ln w="28575">
              <a:solidFill>
                <a:schemeClr val="accent1">
                  <a:lumMod val="75000"/>
                </a:schemeClr>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rgbClr val="A50021"/>
                    </a:outerShdw>
                  </a:effectLst>
                </a14:hiddenEffects>
              </a:ext>
            </a:extLst>
          </p:spPr>
          <p:txBody>
            <a:bodyPr tIns="82800" anchor="ctr"/>
            <a:lstStyle/>
            <a:p>
              <a:pPr algn="ctr">
                <a:spcBef>
                  <a:spcPct val="0"/>
                </a:spcBef>
                <a:buClrTx/>
                <a:buFontTx/>
                <a:buNone/>
              </a:pPr>
              <a:r>
                <a:rPr lang="es-ES" altLang="fr-FR" sz="1000" b="1" dirty="0" err="1">
                  <a:solidFill>
                    <a:schemeClr val="bg1"/>
                  </a:solidFill>
                </a:rPr>
                <a:t>Demand</a:t>
              </a:r>
              <a:r>
                <a:rPr lang="es-ES" altLang="fr-FR" sz="1000" b="1" dirty="0">
                  <a:solidFill>
                    <a:schemeClr val="bg1"/>
                  </a:solidFill>
                </a:rPr>
                <a:t> </a:t>
              </a:r>
              <a:r>
                <a:rPr lang="es-ES" altLang="fr-FR" sz="1000" b="1" dirty="0" err="1">
                  <a:solidFill>
                    <a:schemeClr val="bg1"/>
                  </a:solidFill>
                </a:rPr>
                <a:t>is</a:t>
              </a:r>
              <a:r>
                <a:rPr lang="es-ES" altLang="fr-FR" sz="1000" b="1" dirty="0">
                  <a:solidFill>
                    <a:schemeClr val="bg1"/>
                  </a:solidFill>
                </a:rPr>
                <a:t> </a:t>
              </a:r>
              <a:r>
                <a:rPr lang="es-ES" altLang="fr-FR" sz="1000" b="1" dirty="0" err="1">
                  <a:solidFill>
                    <a:schemeClr val="bg1"/>
                  </a:solidFill>
                </a:rPr>
                <a:t>booming</a:t>
              </a:r>
              <a:endParaRPr lang="es-ES" altLang="fr-FR" sz="1000" b="1" dirty="0">
                <a:solidFill>
                  <a:schemeClr val="bg1"/>
                </a:solidFill>
              </a:endParaRPr>
            </a:p>
          </p:txBody>
        </p:sp>
        <p:sp>
          <p:nvSpPr>
            <p:cNvPr id="21" name="Rectangle 18"/>
            <p:cNvSpPr>
              <a:spLocks noChangeArrowheads="1"/>
            </p:cNvSpPr>
            <p:nvPr/>
          </p:nvSpPr>
          <p:spPr bwMode="auto">
            <a:xfrm>
              <a:off x="4739" y="1822"/>
              <a:ext cx="1309" cy="472"/>
            </a:xfrm>
            <a:prstGeom prst="rect">
              <a:avLst/>
            </a:prstGeom>
            <a:solidFill>
              <a:schemeClr val="bg1"/>
            </a:solidFill>
            <a:ln w="28575">
              <a:solidFill>
                <a:schemeClr val="accent1">
                  <a:lumMod val="75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36000" bIns="36000" anchor="ctr"/>
            <a:lstStyle/>
            <a:p>
              <a:pPr algn="ctr">
                <a:spcBef>
                  <a:spcPct val="0"/>
                </a:spcBef>
                <a:buClrTx/>
                <a:buFontTx/>
                <a:buNone/>
              </a:pPr>
              <a:r>
                <a:rPr lang="en-US" altLang="fr-FR" sz="1000" dirty="0">
                  <a:solidFill>
                    <a:schemeClr val="tx1">
                      <a:lumMod val="65000"/>
                      <a:lumOff val="35000"/>
                    </a:schemeClr>
                  </a:solidFill>
                </a:rPr>
                <a:t>Because of the lack of electricity generation capacity, peak prices are becoming very high and volatile</a:t>
              </a:r>
              <a:r>
                <a:rPr lang="es-ES" altLang="fr-FR" sz="1000" dirty="0">
                  <a:solidFill>
                    <a:schemeClr val="tx1">
                      <a:lumMod val="65000"/>
                      <a:lumOff val="35000"/>
                    </a:schemeClr>
                  </a:solidFill>
                </a:rPr>
                <a:t>.</a:t>
              </a:r>
              <a:endParaRPr lang="en-GB" altLang="fr-FR" sz="1000" dirty="0">
                <a:solidFill>
                  <a:schemeClr val="tx1">
                    <a:lumMod val="65000"/>
                    <a:lumOff val="35000"/>
                  </a:schemeClr>
                </a:solidFill>
              </a:endParaRPr>
            </a:p>
          </p:txBody>
        </p:sp>
      </p:grpSp>
      <p:grpSp>
        <p:nvGrpSpPr>
          <p:cNvPr id="23" name="Group 20"/>
          <p:cNvGrpSpPr>
            <a:grpSpLocks/>
          </p:cNvGrpSpPr>
          <p:nvPr/>
        </p:nvGrpSpPr>
        <p:grpSpPr bwMode="auto">
          <a:xfrm>
            <a:off x="5382817" y="4635501"/>
            <a:ext cx="2573559" cy="1314450"/>
            <a:chOff x="3936" y="3060"/>
            <a:chExt cx="1360" cy="828"/>
          </a:xfrm>
        </p:grpSpPr>
        <p:sp>
          <p:nvSpPr>
            <p:cNvPr id="24" name="Text Box 21"/>
            <p:cNvSpPr txBox="1">
              <a:spLocks noChangeArrowheads="1"/>
            </p:cNvSpPr>
            <p:nvPr/>
          </p:nvSpPr>
          <p:spPr bwMode="auto">
            <a:xfrm>
              <a:off x="3936" y="3060"/>
              <a:ext cx="1360" cy="236"/>
            </a:xfrm>
            <a:prstGeom prst="rect">
              <a:avLst/>
            </a:prstGeom>
            <a:solidFill>
              <a:srgbClr val="31999E"/>
            </a:solidFill>
            <a:ln w="28575">
              <a:solidFill>
                <a:schemeClr val="accent1">
                  <a:lumMod val="75000"/>
                </a:schemeClr>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rgbClr val="A50021"/>
                    </a:outerShdw>
                  </a:effectLst>
                </a14:hiddenEffects>
              </a:ext>
            </a:extLst>
          </p:spPr>
          <p:txBody>
            <a:bodyPr tIns="82800" anchor="ctr"/>
            <a:lstStyle/>
            <a:p>
              <a:pPr algn="ctr">
                <a:spcBef>
                  <a:spcPct val="0"/>
                </a:spcBef>
                <a:buClrTx/>
                <a:buFontTx/>
                <a:buNone/>
              </a:pPr>
              <a:r>
                <a:rPr lang="en-US" altLang="fr-FR" sz="1000" b="1" dirty="0">
                  <a:solidFill>
                    <a:schemeClr val="bg1"/>
                  </a:solidFill>
                </a:rPr>
                <a:t>Natural resources (oil &amp; gas)</a:t>
              </a:r>
            </a:p>
            <a:p>
              <a:pPr algn="ctr">
                <a:spcBef>
                  <a:spcPct val="0"/>
                </a:spcBef>
                <a:buClrTx/>
                <a:buFontTx/>
                <a:buNone/>
              </a:pPr>
              <a:r>
                <a:rPr lang="en-US" altLang="fr-FR" sz="1000" b="1" dirty="0">
                  <a:solidFill>
                    <a:schemeClr val="bg1"/>
                  </a:solidFill>
                </a:rPr>
                <a:t>are declining</a:t>
              </a:r>
            </a:p>
          </p:txBody>
        </p:sp>
        <p:sp>
          <p:nvSpPr>
            <p:cNvPr id="25" name="Rectangle 22"/>
            <p:cNvSpPr>
              <a:spLocks noChangeArrowheads="1"/>
            </p:cNvSpPr>
            <p:nvPr/>
          </p:nvSpPr>
          <p:spPr bwMode="auto">
            <a:xfrm>
              <a:off x="3936" y="3295"/>
              <a:ext cx="1360" cy="593"/>
            </a:xfrm>
            <a:prstGeom prst="rect">
              <a:avLst/>
            </a:prstGeom>
            <a:solidFill>
              <a:schemeClr val="bg1"/>
            </a:solidFill>
            <a:ln w="28575">
              <a:solidFill>
                <a:schemeClr val="accent1">
                  <a:lumMod val="75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36000" bIns="36000" anchor="ctr"/>
            <a:lstStyle/>
            <a:p>
              <a:pPr algn="ctr">
                <a:spcBef>
                  <a:spcPct val="0"/>
                </a:spcBef>
                <a:buClrTx/>
                <a:buFontTx/>
                <a:buNone/>
              </a:pPr>
              <a:r>
                <a:rPr lang="en-US" altLang="fr-FR" sz="1000" dirty="0">
                  <a:solidFill>
                    <a:schemeClr val="tx1">
                      <a:lumMod val="65000"/>
                      <a:lumOff val="35000"/>
                    </a:schemeClr>
                  </a:solidFill>
                </a:rPr>
                <a:t>In the consumption regions such as Europe, energy sourcing is becoming crucial and focuses major attention of key energy players</a:t>
              </a:r>
            </a:p>
          </p:txBody>
        </p:sp>
      </p:grpSp>
      <p:grpSp>
        <p:nvGrpSpPr>
          <p:cNvPr id="27" name="Group 24"/>
          <p:cNvGrpSpPr>
            <a:grpSpLocks/>
          </p:cNvGrpSpPr>
          <p:nvPr/>
        </p:nvGrpSpPr>
        <p:grpSpPr bwMode="auto">
          <a:xfrm>
            <a:off x="1109069" y="4635501"/>
            <a:ext cx="2195513" cy="1163638"/>
            <a:chOff x="1296" y="2784"/>
            <a:chExt cx="1383" cy="733"/>
          </a:xfrm>
        </p:grpSpPr>
        <p:sp>
          <p:nvSpPr>
            <p:cNvPr id="28" name="Text Box 25"/>
            <p:cNvSpPr txBox="1">
              <a:spLocks noChangeArrowheads="1"/>
            </p:cNvSpPr>
            <p:nvPr/>
          </p:nvSpPr>
          <p:spPr bwMode="auto">
            <a:xfrm>
              <a:off x="1296" y="2784"/>
              <a:ext cx="1381" cy="213"/>
            </a:xfrm>
            <a:prstGeom prst="rect">
              <a:avLst/>
            </a:prstGeom>
            <a:solidFill>
              <a:srgbClr val="31999E"/>
            </a:solidFill>
            <a:ln w="28575">
              <a:solidFill>
                <a:schemeClr val="accent1">
                  <a:lumMod val="75000"/>
                </a:schemeClr>
              </a:solidFill>
              <a:miter lim="800000"/>
              <a:headEnd type="none" w="sm" len="sm"/>
              <a:tailEnd type="none" w="sm" len="sm"/>
            </a:ln>
            <a:effectLst/>
            <a:extLst>
              <a:ext uri="{AF507438-7753-43E0-B8FC-AC1667EBCBE1}">
                <a14:hiddenEffects xmlns:a14="http://schemas.microsoft.com/office/drawing/2010/main">
                  <a:effectLst>
                    <a:outerShdw dist="107763" dir="2700000" algn="ctr" rotWithShape="0">
                      <a:srgbClr val="A50021"/>
                    </a:outerShdw>
                  </a:effectLst>
                </a14:hiddenEffects>
              </a:ext>
            </a:extLst>
          </p:spPr>
          <p:txBody>
            <a:bodyPr tIns="82800" anchor="ctr"/>
            <a:lstStyle/>
            <a:p>
              <a:pPr algn="ctr">
                <a:spcBef>
                  <a:spcPct val="0"/>
                </a:spcBef>
                <a:buClrTx/>
                <a:buFontTx/>
                <a:buNone/>
              </a:pPr>
              <a:r>
                <a:rPr lang="en-GB" altLang="fr-FR" sz="1000" b="1" dirty="0">
                  <a:solidFill>
                    <a:schemeClr val="bg1"/>
                  </a:solidFill>
                </a:rPr>
                <a:t>Policy and </a:t>
              </a:r>
              <a:r>
                <a:rPr lang="en-GB" altLang="fr-FR" sz="1000" b="1" dirty="0" err="1">
                  <a:solidFill>
                    <a:schemeClr val="bg1"/>
                  </a:solidFill>
                </a:rPr>
                <a:t>environmen</a:t>
              </a:r>
              <a:endParaRPr lang="en-GB" altLang="fr-FR" sz="1000" b="1" dirty="0">
                <a:solidFill>
                  <a:schemeClr val="bg1"/>
                </a:solidFill>
              </a:endParaRPr>
            </a:p>
          </p:txBody>
        </p:sp>
        <p:sp>
          <p:nvSpPr>
            <p:cNvPr id="29" name="Rectangle 26"/>
            <p:cNvSpPr>
              <a:spLocks noChangeArrowheads="1"/>
            </p:cNvSpPr>
            <p:nvPr/>
          </p:nvSpPr>
          <p:spPr bwMode="auto">
            <a:xfrm>
              <a:off x="1296" y="3002"/>
              <a:ext cx="1383" cy="515"/>
            </a:xfrm>
            <a:prstGeom prst="rect">
              <a:avLst/>
            </a:prstGeom>
            <a:solidFill>
              <a:schemeClr val="bg1"/>
            </a:solidFill>
            <a:ln w="28575">
              <a:solidFill>
                <a:schemeClr val="accent1">
                  <a:lumMod val="75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36000" bIns="36000" anchor="ctr"/>
            <a:lstStyle/>
            <a:p>
              <a:pPr algn="ctr">
                <a:spcBef>
                  <a:spcPct val="0"/>
                </a:spcBef>
                <a:buClrTx/>
                <a:buFontTx/>
                <a:buNone/>
              </a:pPr>
              <a:r>
                <a:rPr lang="en-US" altLang="fr-FR" sz="1000" dirty="0">
                  <a:solidFill>
                    <a:schemeClr val="tx1">
                      <a:lumMod val="65000"/>
                      <a:lumOff val="35000"/>
                    </a:schemeClr>
                  </a:solidFill>
                </a:rPr>
                <a:t>Kyoto protocol implementation involves new constraints to be integrated in today’s utility business models</a:t>
              </a:r>
            </a:p>
          </p:txBody>
        </p:sp>
      </p:grpSp>
      <p:cxnSp>
        <p:nvCxnSpPr>
          <p:cNvPr id="32" name="Connecteur droit avec flèche 31"/>
          <p:cNvCxnSpPr>
            <a:cxnSpLocks/>
          </p:cNvCxnSpPr>
          <p:nvPr/>
        </p:nvCxnSpPr>
        <p:spPr>
          <a:xfrm>
            <a:off x="3129130" y="2806820"/>
            <a:ext cx="673502" cy="489245"/>
          </a:xfrm>
          <a:prstGeom prst="straightConnector1">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a:cxnSpLocks/>
            <a:stCxn id="28" idx="3"/>
          </p:cNvCxnSpPr>
          <p:nvPr/>
        </p:nvCxnSpPr>
        <p:spPr>
          <a:xfrm flipV="1">
            <a:off x="7811612" y="22275556"/>
            <a:ext cx="523212" cy="447647"/>
          </a:xfrm>
          <a:prstGeom prst="straightConnector1">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8" name="Connecteur droit avec flèche 37"/>
          <p:cNvCxnSpPr>
            <a:cxnSpLocks/>
          </p:cNvCxnSpPr>
          <p:nvPr/>
        </p:nvCxnSpPr>
        <p:spPr>
          <a:xfrm flipH="1">
            <a:off x="5409160" y="2786998"/>
            <a:ext cx="588964" cy="515893"/>
          </a:xfrm>
          <a:prstGeom prst="straightConnector1">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Rectángulo: esquinas superiores redondeadas 21">
            <a:extLst>
              <a:ext uri="{FF2B5EF4-FFF2-40B4-BE49-F238E27FC236}">
                <a16:creationId xmlns:a16="http://schemas.microsoft.com/office/drawing/2014/main" id="{8D56BE6A-0D02-434D-8CD0-FD735068025B}"/>
              </a:ext>
            </a:extLst>
          </p:cNvPr>
          <p:cNvSpPr/>
          <p:nvPr/>
        </p:nvSpPr>
        <p:spPr>
          <a:xfrm>
            <a:off x="2745114" y="3362795"/>
            <a:ext cx="3492774" cy="432043"/>
          </a:xfrm>
          <a:prstGeom prst="round2SameRect">
            <a:avLst>
              <a:gd name="adj1" fmla="val 31051"/>
              <a:gd name="adj2"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sp>
        <p:nvSpPr>
          <p:cNvPr id="31" name="CuadroTexto 22">
            <a:extLst>
              <a:ext uri="{FF2B5EF4-FFF2-40B4-BE49-F238E27FC236}">
                <a16:creationId xmlns:a16="http://schemas.microsoft.com/office/drawing/2014/main" id="{910BC706-36AE-463B-9402-EDE42C0219FD}"/>
              </a:ext>
            </a:extLst>
          </p:cNvPr>
          <p:cNvSpPr txBox="1"/>
          <p:nvPr/>
        </p:nvSpPr>
        <p:spPr>
          <a:xfrm>
            <a:off x="2798255" y="3390475"/>
            <a:ext cx="3588468" cy="369332"/>
          </a:xfrm>
          <a:prstGeom prst="rect">
            <a:avLst/>
          </a:prstGeom>
          <a:noFill/>
        </p:spPr>
        <p:txBody>
          <a:bodyPr wrap="square" rtlCol="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b="1" cap="small" dirty="0">
                <a:solidFill>
                  <a:schemeClr val="bg1"/>
                </a:solidFill>
                <a:cs typeface="Arial"/>
              </a:rPr>
              <a:t>Energy </a:t>
            </a:r>
            <a:r>
              <a:rPr lang="es-ES" b="1" cap="small" dirty="0" err="1">
                <a:solidFill>
                  <a:schemeClr val="bg1"/>
                </a:solidFill>
                <a:cs typeface="Arial"/>
              </a:rPr>
              <a:t>Efficiency</a:t>
            </a:r>
            <a:endParaRPr lang="es-ES" b="1" cap="small" dirty="0">
              <a:solidFill>
                <a:schemeClr val="bg1"/>
              </a:solidFill>
              <a:cs typeface="Arial"/>
            </a:endParaRPr>
          </a:p>
        </p:txBody>
      </p:sp>
      <p:cxnSp>
        <p:nvCxnSpPr>
          <p:cNvPr id="35" name="Connecteur droit avec flèche 31">
            <a:extLst>
              <a:ext uri="{FF2B5EF4-FFF2-40B4-BE49-F238E27FC236}">
                <a16:creationId xmlns:a16="http://schemas.microsoft.com/office/drawing/2014/main" id="{6C82C7AC-E3AF-4F68-8909-55F301E14E9A}"/>
              </a:ext>
            </a:extLst>
          </p:cNvPr>
          <p:cNvCxnSpPr>
            <a:cxnSpLocks/>
          </p:cNvCxnSpPr>
          <p:nvPr/>
        </p:nvCxnSpPr>
        <p:spPr>
          <a:xfrm>
            <a:off x="4532284" y="2323212"/>
            <a:ext cx="13299" cy="981259"/>
          </a:xfrm>
          <a:prstGeom prst="straightConnector1">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7" name="Connecteur droit avec flèche 31">
            <a:extLst>
              <a:ext uri="{FF2B5EF4-FFF2-40B4-BE49-F238E27FC236}">
                <a16:creationId xmlns:a16="http://schemas.microsoft.com/office/drawing/2014/main" id="{B8925B23-5F06-4450-B4E1-036E7B8BC941}"/>
              </a:ext>
            </a:extLst>
          </p:cNvPr>
          <p:cNvCxnSpPr>
            <a:cxnSpLocks/>
          </p:cNvCxnSpPr>
          <p:nvPr/>
        </p:nvCxnSpPr>
        <p:spPr>
          <a:xfrm flipV="1">
            <a:off x="2663788" y="3827774"/>
            <a:ext cx="807652" cy="818161"/>
          </a:xfrm>
          <a:prstGeom prst="straightConnector1">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9" name="Connecteur droit avec flèche 31">
            <a:extLst>
              <a:ext uri="{FF2B5EF4-FFF2-40B4-BE49-F238E27FC236}">
                <a16:creationId xmlns:a16="http://schemas.microsoft.com/office/drawing/2014/main" id="{AA93D552-67C2-4745-B7DC-56BECB78C198}"/>
              </a:ext>
            </a:extLst>
          </p:cNvPr>
          <p:cNvCxnSpPr>
            <a:cxnSpLocks/>
          </p:cNvCxnSpPr>
          <p:nvPr/>
        </p:nvCxnSpPr>
        <p:spPr>
          <a:xfrm flipH="1" flipV="1">
            <a:off x="5417754" y="3855315"/>
            <a:ext cx="482458" cy="790620"/>
          </a:xfrm>
          <a:prstGeom prst="straightConnector1">
            <a:avLst/>
          </a:prstGeom>
          <a:ln w="190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3" name="Rectángulo 32">
            <a:extLst>
              <a:ext uri="{FF2B5EF4-FFF2-40B4-BE49-F238E27FC236}">
                <a16:creationId xmlns:a16="http://schemas.microsoft.com/office/drawing/2014/main" id="{BFCB12BB-1D1E-42B9-8E66-037628A972E8}"/>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6" name="Titel 1">
            <a:extLst>
              <a:ext uri="{FF2B5EF4-FFF2-40B4-BE49-F238E27FC236}">
                <a16:creationId xmlns:a16="http://schemas.microsoft.com/office/drawing/2014/main" id="{24F7CF72-8DB1-4D0C-90A1-15246737E35F}"/>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fr-FR" dirty="0"/>
              <a:t>Introduction: A </a:t>
            </a:r>
            <a:r>
              <a:rPr lang="en-US" dirty="0"/>
              <a:t>rising</a:t>
            </a:r>
            <a:r>
              <a:rPr lang="fr-FR" dirty="0"/>
              <a:t> </a:t>
            </a:r>
            <a:r>
              <a:rPr lang="en-US" dirty="0"/>
              <a:t>concern</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Tree>
    <p:extLst>
      <p:ext uri="{BB962C8B-B14F-4D97-AF65-F5344CB8AC3E}">
        <p14:creationId xmlns:p14="http://schemas.microsoft.com/office/powerpoint/2010/main" val="115049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Right)">
                                      <p:cBhvr>
                                        <p:cTn id="7" dur="500"/>
                                        <p:tgtEl>
                                          <p:spTgt spid="1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18" presetClass="entr" presetSubtype="12"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trips(downLeft)">
                                      <p:cBhvr>
                                        <p:cTn id="15" dur="500"/>
                                        <p:tgtEl>
                                          <p:spTgt spid="19"/>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par>
                          <p:cTn id="20" fill="hold">
                            <p:stCondLst>
                              <p:cond delay="2000"/>
                            </p:stCondLst>
                            <p:childTnLst>
                              <p:par>
                                <p:cTn id="21" presetID="18" presetClass="entr" presetSubtype="3"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strips(upRight)">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1778" y="1274081"/>
            <a:ext cx="8229600" cy="1296144"/>
          </a:xfrm>
        </p:spPr>
        <p:txBody>
          <a:bodyPr/>
          <a:lstStyle/>
          <a:p>
            <a:r>
              <a:rPr lang="en-US" sz="1300" b="0" dirty="0"/>
              <a:t>Efficient energy use, sometimes simply called energy efficiency, is an index that measures the use-efficiency of final energy. It is the ratio between energy consumption and a relevant unit of production within a set time period.  </a:t>
            </a:r>
          </a:p>
          <a:p>
            <a:endParaRPr lang="en-US" sz="1300" b="0" dirty="0"/>
          </a:p>
          <a:p>
            <a:r>
              <a:rPr lang="en-US" sz="1300" b="0" dirty="0"/>
              <a:t>In the construction industry, we usually talk about energy intensity (kWh / year / m2).</a:t>
            </a:r>
          </a:p>
        </p:txBody>
      </p:sp>
      <p:sp>
        <p:nvSpPr>
          <p:cNvPr id="4" name="Fußzeilenplatzhalter 3"/>
          <p:cNvSpPr>
            <a:spLocks noGrp="1"/>
          </p:cNvSpPr>
          <p:nvPr>
            <p:ph type="ftr" sz="quarter" idx="11"/>
          </p:nvPr>
        </p:nvSpPr>
        <p:spPr/>
        <p:txBody>
          <a:bodyPr/>
          <a:lstStyle/>
          <a:p>
            <a:r>
              <a:rPr lang="en-US" dirty="0"/>
              <a:t>Energy efficiency in industries</a:t>
            </a:r>
            <a:endParaRPr lang="de-DE" dirty="0"/>
          </a:p>
        </p:txBody>
      </p:sp>
      <p:sp>
        <p:nvSpPr>
          <p:cNvPr id="5" name="Foliennummernplatzhalter 4"/>
          <p:cNvSpPr>
            <a:spLocks noGrp="1"/>
          </p:cNvSpPr>
          <p:nvPr>
            <p:ph type="sldNum" sz="quarter" idx="12"/>
          </p:nvPr>
        </p:nvSpPr>
        <p:spPr/>
        <p:txBody>
          <a:bodyPr/>
          <a:lstStyle/>
          <a:p>
            <a:fld id="{78B3FE12-62BD-41F9-8F3F-A0956C733398}" type="slidenum">
              <a:rPr lang="de-DE" smtClean="0"/>
              <a:t>5</a:t>
            </a:fld>
            <a:endParaRPr lang="de-DE"/>
          </a:p>
        </p:txBody>
      </p:sp>
      <p:graphicFrame>
        <p:nvGraphicFramePr>
          <p:cNvPr id="7" name="Tableau 6"/>
          <p:cNvGraphicFramePr>
            <a:graphicFrameLocks noGrp="1"/>
          </p:cNvGraphicFramePr>
          <p:nvPr>
            <p:extLst>
              <p:ext uri="{D42A27DB-BD31-4B8C-83A1-F6EECF244321}">
                <p14:modId xmlns:p14="http://schemas.microsoft.com/office/powerpoint/2010/main" val="2983378735"/>
              </p:ext>
            </p:extLst>
          </p:nvPr>
        </p:nvGraphicFramePr>
        <p:xfrm>
          <a:off x="1043970" y="2498921"/>
          <a:ext cx="7020780" cy="1695689"/>
        </p:xfrm>
        <a:graphic>
          <a:graphicData uri="http://schemas.openxmlformats.org/drawingml/2006/table">
            <a:tbl>
              <a:tblPr firstRow="1" bandRow="1">
                <a:tableStyleId>{5C22544A-7EE6-4342-B048-85BDC9FD1C3A}</a:tableStyleId>
              </a:tblPr>
              <a:tblGrid>
                <a:gridCol w="2390860">
                  <a:extLst>
                    <a:ext uri="{9D8B030D-6E8A-4147-A177-3AD203B41FA5}">
                      <a16:colId xmlns:a16="http://schemas.microsoft.com/office/drawing/2014/main" val="20000"/>
                    </a:ext>
                  </a:extLst>
                </a:gridCol>
                <a:gridCol w="4629920">
                  <a:extLst>
                    <a:ext uri="{9D8B030D-6E8A-4147-A177-3AD203B41FA5}">
                      <a16:colId xmlns:a16="http://schemas.microsoft.com/office/drawing/2014/main" val="20001"/>
                    </a:ext>
                  </a:extLst>
                </a:gridCol>
              </a:tblGrid>
              <a:tr h="248127">
                <a:tc>
                  <a:txBody>
                    <a:bodyPr/>
                    <a:lstStyle/>
                    <a:p>
                      <a:pPr lvl="0" algn="ctr">
                        <a:buNone/>
                      </a:pPr>
                      <a:r>
                        <a:rPr lang="en-US" sz="1300" noProof="0" dirty="0"/>
                        <a:t>Sector</a:t>
                      </a:r>
                    </a:p>
                  </a:txBody>
                  <a:tcPr/>
                </a:tc>
                <a:tc>
                  <a:txBody>
                    <a:bodyPr/>
                    <a:lstStyle/>
                    <a:p>
                      <a:pPr algn="ctr"/>
                      <a:r>
                        <a:rPr lang="fr-FR" sz="1300" dirty="0"/>
                        <a:t>Unit of</a:t>
                      </a:r>
                      <a:r>
                        <a:rPr lang="fr-FR" sz="1300" baseline="0" dirty="0"/>
                        <a:t> production</a:t>
                      </a:r>
                      <a:endParaRPr lang="fr-FR" sz="1300" dirty="0"/>
                    </a:p>
                  </a:txBody>
                  <a:tcPr/>
                </a:tc>
                <a:extLst>
                  <a:ext uri="{0D108BD9-81ED-4DB2-BD59-A6C34878D82A}">
                    <a16:rowId xmlns:a16="http://schemas.microsoft.com/office/drawing/2014/main" val="10000"/>
                  </a:ext>
                </a:extLst>
              </a:tr>
              <a:tr h="409854">
                <a:tc>
                  <a:txBody>
                    <a:bodyPr/>
                    <a:lstStyle/>
                    <a:p>
                      <a:pPr algn="l"/>
                      <a:r>
                        <a:rPr lang="en-US" sz="1300" noProof="0" dirty="0"/>
                        <a:t>Offices,</a:t>
                      </a:r>
                      <a:r>
                        <a:rPr lang="en-US" sz="1300" baseline="0" noProof="0" dirty="0"/>
                        <a:t> </a:t>
                      </a:r>
                      <a:r>
                        <a:rPr lang="en-US" sz="1300" noProof="0" dirty="0"/>
                        <a:t>Shopping centers</a:t>
                      </a:r>
                      <a:r>
                        <a:rPr lang="en-US" sz="1300" baseline="0" noProof="0" dirty="0"/>
                        <a:t> and </a:t>
                      </a:r>
                      <a:r>
                        <a:rPr lang="en-US" sz="1300" noProof="0" dirty="0"/>
                        <a:t>Supermarkets</a:t>
                      </a:r>
                    </a:p>
                  </a:txBody>
                  <a:tcPr/>
                </a:tc>
                <a:tc>
                  <a:txBody>
                    <a:bodyPr/>
                    <a:lstStyle/>
                    <a:p>
                      <a:pPr algn="l"/>
                      <a:r>
                        <a:rPr lang="en-US" sz="1300" dirty="0"/>
                        <a:t>Floor area (conditioned or not)</a:t>
                      </a:r>
                    </a:p>
                  </a:txBody>
                  <a:tcPr/>
                </a:tc>
                <a:extLst>
                  <a:ext uri="{0D108BD9-81ED-4DB2-BD59-A6C34878D82A}">
                    <a16:rowId xmlns:a16="http://schemas.microsoft.com/office/drawing/2014/main" val="10001"/>
                  </a:ext>
                </a:extLst>
              </a:tr>
              <a:tr h="248127">
                <a:tc>
                  <a:txBody>
                    <a:bodyPr/>
                    <a:lstStyle/>
                    <a:p>
                      <a:pPr algn="l"/>
                      <a:r>
                        <a:rPr lang="en-US" sz="1300" noProof="0" dirty="0"/>
                        <a:t>Warehouses</a:t>
                      </a:r>
                    </a:p>
                  </a:txBody>
                  <a:tcPr/>
                </a:tc>
                <a:tc>
                  <a:txBody>
                    <a:bodyPr/>
                    <a:lstStyle/>
                    <a:p>
                      <a:pPr algn="l"/>
                      <a:r>
                        <a:rPr lang="en-US" sz="1300" dirty="0"/>
                        <a:t>Floor area, Building volume</a:t>
                      </a:r>
                    </a:p>
                  </a:txBody>
                  <a:tcPr/>
                </a:tc>
                <a:extLst>
                  <a:ext uri="{0D108BD9-81ED-4DB2-BD59-A6C34878D82A}">
                    <a16:rowId xmlns:a16="http://schemas.microsoft.com/office/drawing/2014/main" val="10002"/>
                  </a:ext>
                </a:extLst>
              </a:tr>
              <a:tr h="302585">
                <a:tc>
                  <a:txBody>
                    <a:bodyPr/>
                    <a:lstStyle/>
                    <a:p>
                      <a:pPr algn="l"/>
                      <a:r>
                        <a:rPr lang="en-US" sz="1300" noProof="0" dirty="0"/>
                        <a:t>Hotels,</a:t>
                      </a:r>
                      <a:r>
                        <a:rPr lang="en-US" sz="1300" baseline="0" noProof="0" dirty="0"/>
                        <a:t> </a:t>
                      </a:r>
                      <a:r>
                        <a:rPr lang="en-US" sz="1300" noProof="0" dirty="0"/>
                        <a:t>Motels</a:t>
                      </a:r>
                      <a:r>
                        <a:rPr lang="en-US" sz="1300" baseline="0" noProof="0" dirty="0"/>
                        <a:t> and </a:t>
                      </a:r>
                      <a:r>
                        <a:rPr lang="en-US" sz="1300" noProof="0" dirty="0"/>
                        <a:t>Hospitals</a:t>
                      </a:r>
                    </a:p>
                  </a:txBody>
                  <a:tcPr/>
                </a:tc>
                <a:tc>
                  <a:txBody>
                    <a:bodyPr/>
                    <a:lstStyle/>
                    <a:p>
                      <a:pPr algn="l"/>
                      <a:r>
                        <a:rPr lang="en-US" sz="1300" dirty="0"/>
                        <a:t>Superficial floor rooms or occupied beds</a:t>
                      </a:r>
                    </a:p>
                  </a:txBody>
                  <a:tcPr/>
                </a:tc>
                <a:extLst>
                  <a:ext uri="{0D108BD9-81ED-4DB2-BD59-A6C34878D82A}">
                    <a16:rowId xmlns:a16="http://schemas.microsoft.com/office/drawing/2014/main" val="10003"/>
                  </a:ext>
                </a:extLst>
              </a:tr>
              <a:tr h="326304">
                <a:tc>
                  <a:txBody>
                    <a:bodyPr/>
                    <a:lstStyle/>
                    <a:p>
                      <a:pPr algn="l"/>
                      <a:r>
                        <a:rPr lang="fr-FR" sz="1300" dirty="0"/>
                        <a:t>Industries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t>Final products or raw materials quantity and mass</a:t>
                      </a:r>
                      <a:endParaRPr lang="fr-FR" sz="1300" dirty="0"/>
                    </a:p>
                  </a:txBody>
                  <a:tcPr/>
                </a:tc>
                <a:extLst>
                  <a:ext uri="{0D108BD9-81ED-4DB2-BD59-A6C34878D82A}">
                    <a16:rowId xmlns:a16="http://schemas.microsoft.com/office/drawing/2014/main" val="10004"/>
                  </a:ext>
                </a:extLst>
              </a:tr>
            </a:tbl>
          </a:graphicData>
        </a:graphic>
      </p:graphicFrame>
      <p:sp>
        <p:nvSpPr>
          <p:cNvPr id="8" name="Untertitel 5"/>
          <p:cNvSpPr txBox="1">
            <a:spLocks/>
          </p:cNvSpPr>
          <p:nvPr/>
        </p:nvSpPr>
        <p:spPr>
          <a:xfrm>
            <a:off x="365378" y="4225851"/>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a:t>What is an energy conservation measure?</a:t>
            </a:r>
          </a:p>
        </p:txBody>
      </p:sp>
      <p:sp>
        <p:nvSpPr>
          <p:cNvPr id="9" name="Inhaltsplatzhalter 2"/>
          <p:cNvSpPr txBox="1">
            <a:spLocks/>
          </p:cNvSpPr>
          <p:nvPr/>
        </p:nvSpPr>
        <p:spPr>
          <a:xfrm>
            <a:off x="916169" y="4545124"/>
            <a:ext cx="7697119" cy="1584176"/>
          </a:xfrm>
          <a:prstGeom prst="rect">
            <a:avLst/>
          </a:prstGeom>
        </p:spPr>
        <p:txBody>
          <a:bodyPr vert="horz" lIns="91440" tIns="45720" rIns="91440" bIns="45720" rtlCol="0" anchor="t">
            <a:normAutofit/>
          </a:bodyPr>
          <a:lstStyle>
            <a:lvl1pPr marL="0" indent="0" algn="l" defTabSz="914400" rtl="0" eaLnBrk="1" latinLnBrk="0" hangingPunct="1">
              <a:spcBef>
                <a:spcPct val="20000"/>
              </a:spcBef>
              <a:buFont typeface="Arial" panose="020B0604020202020204" pitchFamily="34" charset="0"/>
              <a:buNone/>
              <a:defRPr sz="1900" b="1" kern="1200">
                <a:solidFill>
                  <a:schemeClr val="tx1">
                    <a:lumMod val="85000"/>
                    <a:lumOff val="15000"/>
                  </a:schemeClr>
                </a:solidFill>
                <a:latin typeface="+mn-lt"/>
                <a:ea typeface="+mn-ea"/>
                <a:cs typeface="+mn-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lnSpc>
                <a:spcPct val="110000"/>
              </a:lnSpc>
              <a:buFont typeface="Wingdings" panose="05000000000000000000" pitchFamily="2" charset="2"/>
              <a:buChar char="§"/>
            </a:pPr>
            <a:r>
              <a:rPr lang="en-US" sz="1300" b="0" dirty="0"/>
              <a:t>An ECM is any type of project conducted, or technology implemented, to reduce the consumption of energy in a building. </a:t>
            </a:r>
          </a:p>
          <a:p>
            <a:pPr marL="285750" indent="-285750">
              <a:lnSpc>
                <a:spcPct val="110000"/>
              </a:lnSpc>
              <a:buFont typeface="Wingdings" panose="05000000000000000000" pitchFamily="2" charset="2"/>
              <a:buChar char="§"/>
            </a:pPr>
            <a:r>
              <a:rPr lang="en-US" sz="1300" b="0" dirty="0"/>
              <a:t>The types of projects implemented are usually designed to reduce utility costs: water, electricity and gas.</a:t>
            </a:r>
          </a:p>
          <a:p>
            <a:pPr marL="285750" indent="-285750">
              <a:lnSpc>
                <a:spcPct val="110000"/>
              </a:lnSpc>
              <a:buFont typeface="Wingdings" panose="05000000000000000000" pitchFamily="2" charset="2"/>
              <a:buChar char="§"/>
            </a:pPr>
            <a:r>
              <a:rPr lang="en-US" sz="1300" b="0" dirty="0"/>
              <a:t>The aim of an ECM should be to achieve a savings, reducing the amount of energy used by a particular process, technology or facility.</a:t>
            </a:r>
          </a:p>
        </p:txBody>
      </p:sp>
      <p:pic>
        <p:nvPicPr>
          <p:cNvPr id="14" name="Imagen 13">
            <a:extLst>
              <a:ext uri="{FF2B5EF4-FFF2-40B4-BE49-F238E27FC236}">
                <a16:creationId xmlns:a16="http://schemas.microsoft.com/office/drawing/2014/main" id="{662787C5-56CA-4146-94B0-2FBA236BA2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596" y="5077930"/>
            <a:ext cx="216024" cy="216024"/>
          </a:xfrm>
          <a:prstGeom prst="rect">
            <a:avLst/>
          </a:prstGeom>
        </p:spPr>
      </p:pic>
      <p:sp>
        <p:nvSpPr>
          <p:cNvPr id="15" name="Titel 1">
            <a:extLst>
              <a:ext uri="{FF2B5EF4-FFF2-40B4-BE49-F238E27FC236}">
                <a16:creationId xmlns:a16="http://schemas.microsoft.com/office/drawing/2014/main" id="{25F7621A-6117-4F5E-AA89-7D4C02C8FCE2}"/>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de-DE" dirty="0">
                <a:solidFill>
                  <a:srgbClr val="FFFFFF"/>
                </a:solidFill>
              </a:rPr>
              <a:t>Part 1 – Several definitions</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18" name="Rectángulo 17">
            <a:extLst>
              <a:ext uri="{FF2B5EF4-FFF2-40B4-BE49-F238E27FC236}">
                <a16:creationId xmlns:a16="http://schemas.microsoft.com/office/drawing/2014/main" id="{1B3376B0-4BD3-4890-AE27-B543682817BF}"/>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9" name="Untertitel 5">
            <a:extLst>
              <a:ext uri="{FF2B5EF4-FFF2-40B4-BE49-F238E27FC236}">
                <a16:creationId xmlns:a16="http://schemas.microsoft.com/office/drawing/2014/main" id="{F9CCD9BB-0584-4DA8-BAFC-73941647BCD9}"/>
              </a:ext>
            </a:extLst>
          </p:cNvPr>
          <p:cNvSpPr txBox="1">
            <a:spLocks/>
          </p:cNvSpPr>
          <p:nvPr/>
        </p:nvSpPr>
        <p:spPr>
          <a:xfrm>
            <a:off x="172366" y="889300"/>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3600" dirty="0">
                <a:solidFill>
                  <a:schemeClr val="tx1">
                    <a:lumMod val="75000"/>
                    <a:lumOff val="25000"/>
                  </a:schemeClr>
                </a:solidFill>
              </a:rPr>
              <a:t>What does energy efficiency mean?</a:t>
            </a:r>
          </a:p>
        </p:txBody>
      </p:sp>
      <p:pic>
        <p:nvPicPr>
          <p:cNvPr id="20" name="Imagen 19">
            <a:extLst>
              <a:ext uri="{FF2B5EF4-FFF2-40B4-BE49-F238E27FC236}">
                <a16:creationId xmlns:a16="http://schemas.microsoft.com/office/drawing/2014/main" id="{51F44339-3A29-476C-8DF3-D2B95F15E0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596" y="4591826"/>
            <a:ext cx="216024" cy="216024"/>
          </a:xfrm>
          <a:prstGeom prst="rect">
            <a:avLst/>
          </a:prstGeom>
        </p:spPr>
      </p:pic>
      <p:pic>
        <p:nvPicPr>
          <p:cNvPr id="21" name="Imagen 20">
            <a:extLst>
              <a:ext uri="{FF2B5EF4-FFF2-40B4-BE49-F238E27FC236}">
                <a16:creationId xmlns:a16="http://schemas.microsoft.com/office/drawing/2014/main" id="{3FF88CE2-889E-42B0-BC5E-843F9A3C60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596" y="5553236"/>
            <a:ext cx="216024" cy="216024"/>
          </a:xfrm>
          <a:prstGeom prst="rect">
            <a:avLst/>
          </a:prstGeom>
        </p:spPr>
      </p:pic>
    </p:spTree>
    <p:extLst>
      <p:ext uri="{BB962C8B-B14F-4D97-AF65-F5344CB8AC3E}">
        <p14:creationId xmlns:p14="http://schemas.microsoft.com/office/powerpoint/2010/main" val="1213122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48014" y="1343031"/>
            <a:ext cx="8229600" cy="719740"/>
          </a:xfrm>
        </p:spPr>
        <p:txBody>
          <a:bodyPr/>
          <a:lstStyle/>
          <a:p>
            <a:r>
              <a:rPr lang="en-US" sz="1300" b="0" dirty="0"/>
              <a:t>Energy conservation is the effort made to reduce the consumption of energy by using less of an energy service. It can not be measured directly. To evaluate it, we compare the consumption before and after the implantation of ECM, under equivalent conditions.</a:t>
            </a:r>
          </a:p>
        </p:txBody>
      </p:sp>
      <p:sp>
        <p:nvSpPr>
          <p:cNvPr id="4" name="Fußzeilenplatzhalter 3"/>
          <p:cNvSpPr>
            <a:spLocks noGrp="1"/>
          </p:cNvSpPr>
          <p:nvPr>
            <p:ph type="ftr" sz="quarter" idx="11"/>
          </p:nvPr>
        </p:nvSpPr>
        <p:spPr/>
        <p:txBody>
          <a:bodyPr/>
          <a:lstStyle/>
          <a:p>
            <a:r>
              <a:rPr lang="en-US" dirty="0"/>
              <a:t>Energy efficiency in industries</a:t>
            </a:r>
            <a:endParaRPr lang="de-DE" dirty="0"/>
          </a:p>
        </p:txBody>
      </p:sp>
      <p:sp>
        <p:nvSpPr>
          <p:cNvPr id="5" name="Foliennummernplatzhalter 4"/>
          <p:cNvSpPr>
            <a:spLocks noGrp="1"/>
          </p:cNvSpPr>
          <p:nvPr>
            <p:ph type="sldNum" sz="quarter" idx="12"/>
          </p:nvPr>
        </p:nvSpPr>
        <p:spPr/>
        <p:txBody>
          <a:bodyPr/>
          <a:lstStyle/>
          <a:p>
            <a:fld id="{78B3FE12-62BD-41F9-8F3F-A0956C733398}" type="slidenum">
              <a:rPr lang="de-DE" smtClean="0"/>
              <a:t>6</a:t>
            </a:fld>
            <a:endParaRPr lang="de-DE"/>
          </a:p>
        </p:txBody>
      </p:sp>
      <p:graphicFrame>
        <p:nvGraphicFramePr>
          <p:cNvPr id="10" name="Graphique 9"/>
          <p:cNvGraphicFramePr>
            <a:graphicFrameLocks/>
          </p:cNvGraphicFramePr>
          <p:nvPr>
            <p:extLst>
              <p:ext uri="{D42A27DB-BD31-4B8C-83A1-F6EECF244321}">
                <p14:modId xmlns:p14="http://schemas.microsoft.com/office/powerpoint/2010/main" val="1232626661"/>
              </p:ext>
            </p:extLst>
          </p:nvPr>
        </p:nvGraphicFramePr>
        <p:xfrm>
          <a:off x="157162" y="2132856"/>
          <a:ext cx="8829675" cy="3443288"/>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el 1">
            <a:extLst>
              <a:ext uri="{FF2B5EF4-FFF2-40B4-BE49-F238E27FC236}">
                <a16:creationId xmlns:a16="http://schemas.microsoft.com/office/drawing/2014/main" id="{108279F4-EA71-44FF-BE7B-8EB3C1041287}"/>
              </a:ext>
            </a:extLst>
          </p:cNvPr>
          <p:cNvSpPr txBox="1">
            <a:spLocks/>
          </p:cNvSpPr>
          <p:nvPr/>
        </p:nvSpPr>
        <p:spPr>
          <a:xfrm>
            <a:off x="370136" y="274638"/>
            <a:ext cx="8006861" cy="490066"/>
          </a:xfrm>
          <a:prstGeom prst="rect">
            <a:avLst/>
          </a:prstGeom>
          <a:solidFill>
            <a:srgbClr val="209298"/>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de-DE" dirty="0"/>
              <a:t>Part 1 – </a:t>
            </a:r>
            <a:r>
              <a:rPr lang="en-US" dirty="0"/>
              <a:t>Several definitions</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12" name="Rectángulo 11">
            <a:extLst>
              <a:ext uri="{FF2B5EF4-FFF2-40B4-BE49-F238E27FC236}">
                <a16:creationId xmlns:a16="http://schemas.microsoft.com/office/drawing/2014/main" id="{C6B2934D-225C-49A2-8691-38B548C435DF}"/>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4" name="Untertitel 5">
            <a:extLst>
              <a:ext uri="{FF2B5EF4-FFF2-40B4-BE49-F238E27FC236}">
                <a16:creationId xmlns:a16="http://schemas.microsoft.com/office/drawing/2014/main" id="{6A469AF1-2A7E-49BB-B9DC-3DE17B301840}"/>
              </a:ext>
            </a:extLst>
          </p:cNvPr>
          <p:cNvSpPr txBox="1">
            <a:spLocks/>
          </p:cNvSpPr>
          <p:nvPr/>
        </p:nvSpPr>
        <p:spPr>
          <a:xfrm>
            <a:off x="-125532" y="903520"/>
            <a:ext cx="8998195"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3600" dirty="0">
                <a:solidFill>
                  <a:schemeClr val="tx1">
                    <a:lumMod val="75000"/>
                    <a:lumOff val="25000"/>
                  </a:schemeClr>
                </a:solidFill>
              </a:rPr>
              <a:t>What does energy conservation mean?</a:t>
            </a:r>
          </a:p>
        </p:txBody>
      </p:sp>
    </p:spTree>
    <p:extLst>
      <p:ext uri="{BB962C8B-B14F-4D97-AF65-F5344CB8AC3E}">
        <p14:creationId xmlns:p14="http://schemas.microsoft.com/office/powerpoint/2010/main" val="1033985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hierba, cielo, exterior, naturaleza&#10;&#10;Descripción generada automáticamente">
            <a:extLst>
              <a:ext uri="{FF2B5EF4-FFF2-40B4-BE49-F238E27FC236}">
                <a16:creationId xmlns:a16="http://schemas.microsoft.com/office/drawing/2014/main" id="{9ECEB4AE-10E1-4712-85E3-584D4A8F7C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666"/>
          <a:stretch/>
        </p:blipFill>
        <p:spPr>
          <a:xfrm>
            <a:off x="3173" y="-788892"/>
            <a:ext cx="5131182" cy="3942819"/>
          </a:xfrm>
          <a:prstGeom prst="rect">
            <a:avLst/>
          </a:prstGeom>
        </p:spPr>
      </p:pic>
      <p:pic>
        <p:nvPicPr>
          <p:cNvPr id="17" name="Imagen 16">
            <a:extLst>
              <a:ext uri="{FF2B5EF4-FFF2-40B4-BE49-F238E27FC236}">
                <a16:creationId xmlns:a16="http://schemas.microsoft.com/office/drawing/2014/main" id="{413285E4-464C-4556-B456-4AA1B27934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3" y="2824113"/>
            <a:ext cx="5478304" cy="3475299"/>
          </a:xfrm>
          <a:prstGeom prst="rect">
            <a:avLst/>
          </a:prstGeom>
        </p:spPr>
      </p:pic>
      <p:pic>
        <p:nvPicPr>
          <p:cNvPr id="3" name="Imagen 2">
            <a:extLst>
              <a:ext uri="{FF2B5EF4-FFF2-40B4-BE49-F238E27FC236}">
                <a16:creationId xmlns:a16="http://schemas.microsoft.com/office/drawing/2014/main" id="{BD8FE9CD-7A99-4B96-B6C6-8080432074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17" t="-202" r="3932" b="9718"/>
          <a:stretch/>
        </p:blipFill>
        <p:spPr>
          <a:xfrm>
            <a:off x="5115270" y="-788891"/>
            <a:ext cx="4031940" cy="4020114"/>
          </a:xfrm>
          <a:prstGeom prst="rect">
            <a:avLst/>
          </a:prstGeom>
          <a:solidFill>
            <a:srgbClr val="FFFFFF">
              <a:shade val="85000"/>
            </a:srgbClr>
          </a:solidFill>
          <a:ln w="6350" cap="sq">
            <a:noFill/>
            <a:miter lim="800000"/>
          </a:ln>
          <a:effectLst/>
          <a:scene3d>
            <a:camera prst="orthographicFront"/>
            <a:lightRig rig="twoPt" dir="t">
              <a:rot lat="0" lon="0" rev="7200000"/>
            </a:lightRig>
          </a:scene3d>
          <a:sp3d>
            <a:contourClr>
              <a:srgbClr val="FFFFFF"/>
            </a:contourClr>
          </a:sp3d>
        </p:spPr>
      </p:pic>
      <p:pic>
        <p:nvPicPr>
          <p:cNvPr id="15" name="Imagen 14" descr="Imagen que contiene interior, persona, tarta, juguete&#10;&#10;Descripción generada automáticamente">
            <a:extLst>
              <a:ext uri="{FF2B5EF4-FFF2-40B4-BE49-F238E27FC236}">
                <a16:creationId xmlns:a16="http://schemas.microsoft.com/office/drawing/2014/main" id="{FBFEEE52-BF45-459C-A0CC-C6A21F0763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8305" y="2486637"/>
            <a:ext cx="5558905" cy="3812775"/>
          </a:xfrm>
          <a:prstGeom prst="rect">
            <a:avLst/>
          </a:prstGeom>
          <a:ln w="57150">
            <a:noFill/>
          </a:ln>
        </p:spPr>
      </p:pic>
      <p:sp>
        <p:nvSpPr>
          <p:cNvPr id="4" name="Fußzeilenplatzhalter 3"/>
          <p:cNvSpPr>
            <a:spLocks noGrp="1"/>
          </p:cNvSpPr>
          <p:nvPr>
            <p:ph type="ftr" sz="quarter" idx="11"/>
          </p:nvPr>
        </p:nvSpPr>
        <p:spPr/>
        <p:txBody>
          <a:bodyPr/>
          <a:lstStyle/>
          <a:p>
            <a:r>
              <a:rPr lang="en-US" dirty="0"/>
              <a:t>Energy efficiency in industries</a:t>
            </a:r>
            <a:endParaRPr lang="de-DE" dirty="0"/>
          </a:p>
        </p:txBody>
      </p:sp>
      <p:sp>
        <p:nvSpPr>
          <p:cNvPr id="5" name="Foliennummernplatzhalter 4"/>
          <p:cNvSpPr>
            <a:spLocks noGrp="1"/>
          </p:cNvSpPr>
          <p:nvPr>
            <p:ph type="sldNum" sz="quarter" idx="12"/>
          </p:nvPr>
        </p:nvSpPr>
        <p:spPr/>
        <p:txBody>
          <a:bodyPr/>
          <a:lstStyle/>
          <a:p>
            <a:fld id="{78B3FE12-62BD-41F9-8F3F-A0956C733398}" type="slidenum">
              <a:rPr lang="de-DE" smtClean="0"/>
              <a:t>7</a:t>
            </a:fld>
            <a:endParaRPr lang="de-DE"/>
          </a:p>
        </p:txBody>
      </p:sp>
      <p:sp>
        <p:nvSpPr>
          <p:cNvPr id="18" name="Elipse 17">
            <a:extLst>
              <a:ext uri="{FF2B5EF4-FFF2-40B4-BE49-F238E27FC236}">
                <a16:creationId xmlns:a16="http://schemas.microsoft.com/office/drawing/2014/main" id="{C8CF2B7F-3376-4463-A5FC-1ABB6DBBB901}"/>
              </a:ext>
            </a:extLst>
          </p:cNvPr>
          <p:cNvSpPr/>
          <p:nvPr/>
        </p:nvSpPr>
        <p:spPr>
          <a:xfrm>
            <a:off x="6684618" y="274638"/>
            <a:ext cx="2159462" cy="2159462"/>
          </a:xfrm>
          <a:prstGeom prst="ellipse">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Elipse 43">
            <a:extLst>
              <a:ext uri="{FF2B5EF4-FFF2-40B4-BE49-F238E27FC236}">
                <a16:creationId xmlns:a16="http://schemas.microsoft.com/office/drawing/2014/main" id="{501F2C84-8063-44E4-9132-7AC23CEFDE5B}"/>
              </a:ext>
            </a:extLst>
          </p:cNvPr>
          <p:cNvSpPr/>
          <p:nvPr/>
        </p:nvSpPr>
        <p:spPr>
          <a:xfrm>
            <a:off x="5846073" y="3665972"/>
            <a:ext cx="2405838" cy="2405838"/>
          </a:xfrm>
          <a:prstGeom prst="ellipse">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9" name="Grupo 18">
            <a:extLst>
              <a:ext uri="{FF2B5EF4-FFF2-40B4-BE49-F238E27FC236}">
                <a16:creationId xmlns:a16="http://schemas.microsoft.com/office/drawing/2014/main" id="{23FA87D4-DFD5-4890-9C12-66080AB9BFCB}"/>
              </a:ext>
            </a:extLst>
          </p:cNvPr>
          <p:cNvGrpSpPr/>
          <p:nvPr/>
        </p:nvGrpSpPr>
        <p:grpSpPr>
          <a:xfrm>
            <a:off x="5153441" y="786190"/>
            <a:ext cx="1841927" cy="584775"/>
            <a:chOff x="5153441" y="786190"/>
            <a:chExt cx="1841927" cy="584775"/>
          </a:xfrm>
        </p:grpSpPr>
        <p:sp>
          <p:nvSpPr>
            <p:cNvPr id="6" name="Rectángulo 5">
              <a:extLst>
                <a:ext uri="{FF2B5EF4-FFF2-40B4-BE49-F238E27FC236}">
                  <a16:creationId xmlns:a16="http://schemas.microsoft.com/office/drawing/2014/main" id="{4A07F1F5-2DB2-4534-8D28-C85363DAB107}"/>
                </a:ext>
              </a:extLst>
            </p:cNvPr>
            <p:cNvSpPr/>
            <p:nvPr/>
          </p:nvSpPr>
          <p:spPr>
            <a:xfrm>
              <a:off x="5153441" y="807190"/>
              <a:ext cx="1841927" cy="274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6" name="Rectangle 69"/>
            <p:cNvSpPr/>
            <p:nvPr/>
          </p:nvSpPr>
          <p:spPr>
            <a:xfrm>
              <a:off x="5363644" y="786190"/>
              <a:ext cx="1130309" cy="584775"/>
            </a:xfrm>
            <a:prstGeom prst="rect">
              <a:avLst/>
            </a:prstGeom>
          </p:spPr>
          <p:txBody>
            <a:bodyPr wrap="none">
              <a:spAutoFit/>
            </a:bodyPr>
            <a:lstStyle/>
            <a:p>
              <a:pPr defTabSz="713232"/>
              <a:r>
                <a:rPr lang="en-US" sz="1600" b="1" dirty="0">
                  <a:solidFill>
                    <a:schemeClr val="tx1">
                      <a:lumMod val="65000"/>
                      <a:lumOff val="35000"/>
                    </a:schemeClr>
                  </a:solidFill>
                  <a:ea typeface="Open Sans Light" panose="020B0306030504020204" pitchFamily="34" charset="0"/>
                  <a:cs typeface="Open Sans Light" panose="020B0306030504020204" pitchFamily="34" charset="0"/>
                </a:rPr>
                <a:t>Transport
</a:t>
              </a:r>
              <a:endParaRPr lang="en-US" sz="1400" b="1" dirty="0">
                <a:solidFill>
                  <a:schemeClr val="tx1">
                    <a:lumMod val="65000"/>
                    <a:lumOff val="35000"/>
                  </a:schemeClr>
                </a:solidFill>
                <a:ea typeface="Open Sans Light" panose="020B0306030504020204" pitchFamily="34" charset="0"/>
                <a:cs typeface="Open Sans Light" panose="020B0306030504020204" pitchFamily="34" charset="0"/>
              </a:endParaRPr>
            </a:p>
          </p:txBody>
        </p:sp>
      </p:grpSp>
      <p:grpSp>
        <p:nvGrpSpPr>
          <p:cNvPr id="20" name="Grupo 19">
            <a:extLst>
              <a:ext uri="{FF2B5EF4-FFF2-40B4-BE49-F238E27FC236}">
                <a16:creationId xmlns:a16="http://schemas.microsoft.com/office/drawing/2014/main" id="{EFFD3852-1ECD-4D6B-8639-51DFFFEBDD0A}"/>
              </a:ext>
            </a:extLst>
          </p:cNvPr>
          <p:cNvGrpSpPr/>
          <p:nvPr/>
        </p:nvGrpSpPr>
        <p:grpSpPr>
          <a:xfrm>
            <a:off x="7060053" y="3683180"/>
            <a:ext cx="1841927" cy="584775"/>
            <a:chOff x="6997675" y="3622784"/>
            <a:chExt cx="1841927" cy="584775"/>
          </a:xfrm>
        </p:grpSpPr>
        <p:sp>
          <p:nvSpPr>
            <p:cNvPr id="43" name="Rectángulo 42">
              <a:extLst>
                <a:ext uri="{FF2B5EF4-FFF2-40B4-BE49-F238E27FC236}">
                  <a16:creationId xmlns:a16="http://schemas.microsoft.com/office/drawing/2014/main" id="{2847A03F-FF45-48E8-A5B2-B92FD17ECB26}"/>
                </a:ext>
              </a:extLst>
            </p:cNvPr>
            <p:cNvSpPr/>
            <p:nvPr/>
          </p:nvSpPr>
          <p:spPr>
            <a:xfrm>
              <a:off x="6997675" y="3637868"/>
              <a:ext cx="1841927" cy="274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Rectangle 69">
              <a:extLst>
                <a:ext uri="{FF2B5EF4-FFF2-40B4-BE49-F238E27FC236}">
                  <a16:creationId xmlns:a16="http://schemas.microsoft.com/office/drawing/2014/main" id="{CFEF202F-2713-4F57-8D45-B677183158AA}"/>
                </a:ext>
              </a:extLst>
            </p:cNvPr>
            <p:cNvSpPr/>
            <p:nvPr/>
          </p:nvSpPr>
          <p:spPr>
            <a:xfrm>
              <a:off x="7192976" y="3622784"/>
              <a:ext cx="1460656" cy="584775"/>
            </a:xfrm>
            <a:prstGeom prst="rect">
              <a:avLst/>
            </a:prstGeom>
          </p:spPr>
          <p:txBody>
            <a:bodyPr wrap="none">
              <a:spAutoFit/>
            </a:bodyPr>
            <a:lstStyle/>
            <a:p>
              <a:pPr algn="ctr" defTabSz="713232"/>
              <a:r>
                <a:rPr lang="en-US" sz="1600" b="1" dirty="0">
                  <a:solidFill>
                    <a:schemeClr val="tx1">
                      <a:lumMod val="65000"/>
                      <a:lumOff val="35000"/>
                    </a:schemeClr>
                  </a:solidFill>
                  <a:ea typeface="Open Sans Light" panose="020B0306030504020204" pitchFamily="34" charset="0"/>
                  <a:cs typeface="Open Sans Light" panose="020B0306030504020204" pitchFamily="34" charset="0"/>
                </a:rPr>
                <a:t>Construction
</a:t>
              </a:r>
              <a:endParaRPr lang="en-US" sz="1400" b="1" dirty="0">
                <a:solidFill>
                  <a:schemeClr val="tx1">
                    <a:lumMod val="65000"/>
                    <a:lumOff val="35000"/>
                  </a:schemeClr>
                </a:solidFill>
                <a:ea typeface="Open Sans Light" panose="020B0306030504020204" pitchFamily="34" charset="0"/>
                <a:cs typeface="Open Sans Light" panose="020B0306030504020204" pitchFamily="34" charset="0"/>
              </a:endParaRPr>
            </a:p>
          </p:txBody>
        </p:sp>
      </p:grpSp>
      <p:sp>
        <p:nvSpPr>
          <p:cNvPr id="46" name="Elipse 45">
            <a:extLst>
              <a:ext uri="{FF2B5EF4-FFF2-40B4-BE49-F238E27FC236}">
                <a16:creationId xmlns:a16="http://schemas.microsoft.com/office/drawing/2014/main" id="{466563D4-2797-48AB-B8FC-0D8CAED3F624}"/>
              </a:ext>
            </a:extLst>
          </p:cNvPr>
          <p:cNvSpPr/>
          <p:nvPr/>
        </p:nvSpPr>
        <p:spPr>
          <a:xfrm>
            <a:off x="1113824" y="3169974"/>
            <a:ext cx="2193681" cy="2193681"/>
          </a:xfrm>
          <a:prstGeom prst="ellipse">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1" name="Grupo 20">
            <a:extLst>
              <a:ext uri="{FF2B5EF4-FFF2-40B4-BE49-F238E27FC236}">
                <a16:creationId xmlns:a16="http://schemas.microsoft.com/office/drawing/2014/main" id="{668797EF-AAD8-4904-9748-B49A9B34D37E}"/>
              </a:ext>
            </a:extLst>
          </p:cNvPr>
          <p:cNvGrpSpPr/>
          <p:nvPr/>
        </p:nvGrpSpPr>
        <p:grpSpPr>
          <a:xfrm>
            <a:off x="92525" y="3392996"/>
            <a:ext cx="1841927" cy="584775"/>
            <a:chOff x="157566" y="4045205"/>
            <a:chExt cx="1841927" cy="584775"/>
          </a:xfrm>
        </p:grpSpPr>
        <p:sp>
          <p:nvSpPr>
            <p:cNvPr id="32" name="Rectángulo 31">
              <a:extLst>
                <a:ext uri="{FF2B5EF4-FFF2-40B4-BE49-F238E27FC236}">
                  <a16:creationId xmlns:a16="http://schemas.microsoft.com/office/drawing/2014/main" id="{26240F19-C599-4FD6-9AD5-683976DD8BC9}"/>
                </a:ext>
              </a:extLst>
            </p:cNvPr>
            <p:cNvSpPr/>
            <p:nvPr/>
          </p:nvSpPr>
          <p:spPr>
            <a:xfrm>
              <a:off x="157566" y="4077298"/>
              <a:ext cx="1841927" cy="274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angle 69">
              <a:extLst>
                <a:ext uri="{FF2B5EF4-FFF2-40B4-BE49-F238E27FC236}">
                  <a16:creationId xmlns:a16="http://schemas.microsoft.com/office/drawing/2014/main" id="{AEBE5F58-6B98-4A67-94F8-1A58B9E9D1B4}"/>
                </a:ext>
              </a:extLst>
            </p:cNvPr>
            <p:cNvSpPr/>
            <p:nvPr/>
          </p:nvSpPr>
          <p:spPr>
            <a:xfrm>
              <a:off x="496812" y="4045205"/>
              <a:ext cx="1165704" cy="584775"/>
            </a:xfrm>
            <a:prstGeom prst="rect">
              <a:avLst/>
            </a:prstGeom>
          </p:spPr>
          <p:txBody>
            <a:bodyPr wrap="none">
              <a:spAutoFit/>
            </a:bodyPr>
            <a:lstStyle/>
            <a:p>
              <a:pPr algn="ctr" defTabSz="713232"/>
              <a:r>
                <a:rPr lang="en-US" sz="1600" b="1" dirty="0">
                  <a:solidFill>
                    <a:schemeClr val="tx1">
                      <a:lumMod val="65000"/>
                      <a:lumOff val="35000"/>
                    </a:schemeClr>
                  </a:solidFill>
                  <a:ea typeface="Open Sans Light" panose="020B0306030504020204" pitchFamily="34" charset="0"/>
                  <a:cs typeface="Open Sans Light" panose="020B0306030504020204" pitchFamily="34" charset="0"/>
                </a:rPr>
                <a:t>Industries
</a:t>
              </a:r>
              <a:endParaRPr lang="en-US" sz="1400" b="1" dirty="0">
                <a:solidFill>
                  <a:schemeClr val="tx1">
                    <a:lumMod val="65000"/>
                    <a:lumOff val="35000"/>
                  </a:schemeClr>
                </a:solidFill>
                <a:ea typeface="Open Sans Light" panose="020B0306030504020204" pitchFamily="34" charset="0"/>
                <a:cs typeface="Open Sans Light" panose="020B0306030504020204" pitchFamily="34" charset="0"/>
              </a:endParaRPr>
            </a:p>
          </p:txBody>
        </p:sp>
      </p:grpSp>
      <p:sp>
        <p:nvSpPr>
          <p:cNvPr id="27" name="Rectangle 69">
            <a:extLst>
              <a:ext uri="{FF2B5EF4-FFF2-40B4-BE49-F238E27FC236}">
                <a16:creationId xmlns:a16="http://schemas.microsoft.com/office/drawing/2014/main" id="{E7C76108-23F4-408C-AB62-ED60385B9FA7}"/>
              </a:ext>
            </a:extLst>
          </p:cNvPr>
          <p:cNvSpPr/>
          <p:nvPr/>
        </p:nvSpPr>
        <p:spPr>
          <a:xfrm>
            <a:off x="7096516" y="795528"/>
            <a:ext cx="1481496" cy="1394036"/>
          </a:xfrm>
          <a:prstGeom prst="rect">
            <a:avLst/>
          </a:prstGeom>
        </p:spPr>
        <p:txBody>
          <a:bodyPr wrap="none">
            <a:spAutoFit/>
          </a:bodyPr>
          <a:lstStyle/>
          <a:p>
            <a:pPr marL="171450" lvl="0" indent="-171450">
              <a:lnSpc>
                <a:spcPct val="200000"/>
              </a:lnSpc>
              <a:buClr>
                <a:srgbClr val="1B8E94"/>
              </a:buClr>
              <a:buFont typeface="Arial" panose="020B0604020202020204" pitchFamily="34" charset="0"/>
              <a:buChar char="•"/>
            </a:pPr>
            <a:r>
              <a:rPr lang="en-US" sz="1100" dirty="0">
                <a:solidFill>
                  <a:srgbClr val="000000"/>
                </a:solidFill>
              </a:rPr>
              <a:t>Changing mobility
Urban planning</a:t>
            </a:r>
          </a:p>
          <a:p>
            <a:pPr marL="171450" lvl="0" indent="-171450">
              <a:lnSpc>
                <a:spcPct val="200000"/>
              </a:lnSpc>
              <a:buClr>
                <a:srgbClr val="1B8E94"/>
              </a:buClr>
              <a:buFont typeface="Arial" panose="020B0604020202020204" pitchFamily="34" charset="0"/>
              <a:buChar char="•"/>
            </a:pPr>
            <a:r>
              <a:rPr lang="en-US" sz="1100" dirty="0">
                <a:solidFill>
                  <a:srgbClr val="000000"/>
                </a:solidFill>
              </a:rPr>
              <a:t>Infrastructure 
Changing prices</a:t>
            </a:r>
          </a:p>
        </p:txBody>
      </p:sp>
      <p:sp>
        <p:nvSpPr>
          <p:cNvPr id="30" name="Rectangle 69">
            <a:extLst>
              <a:ext uri="{FF2B5EF4-FFF2-40B4-BE49-F238E27FC236}">
                <a16:creationId xmlns:a16="http://schemas.microsoft.com/office/drawing/2014/main" id="{C2FC7FC5-9435-4AF6-B36F-B7E4FB3F29C6}"/>
              </a:ext>
            </a:extLst>
          </p:cNvPr>
          <p:cNvSpPr/>
          <p:nvPr/>
        </p:nvSpPr>
        <p:spPr>
          <a:xfrm>
            <a:off x="6016307" y="4171873"/>
            <a:ext cx="2106154" cy="1394036"/>
          </a:xfrm>
          <a:prstGeom prst="rect">
            <a:avLst/>
          </a:prstGeom>
        </p:spPr>
        <p:txBody>
          <a:bodyPr wrap="square">
            <a:spAutoFit/>
          </a:bodyPr>
          <a:lstStyle/>
          <a:p>
            <a:pPr marL="171450" indent="-171450">
              <a:buClr>
                <a:srgbClr val="1B8E94"/>
              </a:buClr>
              <a:buFont typeface="Arial" panose="020B0604020202020204" pitchFamily="34" charset="0"/>
              <a:buChar char="•"/>
            </a:pPr>
            <a:r>
              <a:rPr lang="en-US" sz="1100" dirty="0">
                <a:solidFill>
                  <a:srgbClr val="000000"/>
                </a:solidFill>
              </a:rPr>
              <a:t>Heating and air conditioning systems</a:t>
            </a:r>
          </a:p>
          <a:p>
            <a:pPr marL="171450" indent="-171450">
              <a:lnSpc>
                <a:spcPct val="200000"/>
              </a:lnSpc>
              <a:buClr>
                <a:srgbClr val="1B8E94"/>
              </a:buClr>
              <a:buFont typeface="Arial" panose="020B0604020202020204" pitchFamily="34" charset="0"/>
              <a:buChar char="•"/>
            </a:pPr>
            <a:r>
              <a:rPr lang="en-US" sz="1100" dirty="0">
                <a:solidFill>
                  <a:srgbClr val="000000"/>
                </a:solidFill>
              </a:rPr>
              <a:t>Thermal insulation
Smart technology systems</a:t>
            </a:r>
          </a:p>
          <a:p>
            <a:pPr marL="171450" indent="-171450">
              <a:lnSpc>
                <a:spcPct val="200000"/>
              </a:lnSpc>
              <a:buClr>
                <a:srgbClr val="1B8E94"/>
              </a:buClr>
              <a:buFont typeface="Arial" panose="020B0604020202020204" pitchFamily="34" charset="0"/>
              <a:buChar char="•"/>
            </a:pPr>
            <a:r>
              <a:rPr lang="en-US" sz="1100" dirty="0">
                <a:solidFill>
                  <a:srgbClr val="000000"/>
                </a:solidFill>
              </a:rPr>
              <a:t>Zero-energy buildings</a:t>
            </a:r>
          </a:p>
        </p:txBody>
      </p:sp>
      <p:sp>
        <p:nvSpPr>
          <p:cNvPr id="29" name="Rectángulo 28">
            <a:extLst>
              <a:ext uri="{FF2B5EF4-FFF2-40B4-BE49-F238E27FC236}">
                <a16:creationId xmlns:a16="http://schemas.microsoft.com/office/drawing/2014/main" id="{93508408-0732-45AA-8AAC-63CA8AF4746E}"/>
              </a:ext>
            </a:extLst>
          </p:cNvPr>
          <p:cNvSpPr/>
          <p:nvPr/>
        </p:nvSpPr>
        <p:spPr>
          <a:xfrm>
            <a:off x="8548873" y="273636"/>
            <a:ext cx="224991" cy="48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4" name="Rectangle 69">
            <a:extLst>
              <a:ext uri="{FF2B5EF4-FFF2-40B4-BE49-F238E27FC236}">
                <a16:creationId xmlns:a16="http://schemas.microsoft.com/office/drawing/2014/main" id="{ACB20FA1-22D7-4708-A1E7-892C5EE7FAF6}"/>
              </a:ext>
            </a:extLst>
          </p:cNvPr>
          <p:cNvSpPr/>
          <p:nvPr/>
        </p:nvSpPr>
        <p:spPr>
          <a:xfrm>
            <a:off x="1398000" y="3665972"/>
            <a:ext cx="1720343" cy="1394036"/>
          </a:xfrm>
          <a:prstGeom prst="rect">
            <a:avLst/>
          </a:prstGeom>
        </p:spPr>
        <p:txBody>
          <a:bodyPr wrap="none">
            <a:spAutoFit/>
          </a:bodyPr>
          <a:lstStyle/>
          <a:p>
            <a:pPr marL="171450" indent="-171450">
              <a:lnSpc>
                <a:spcPct val="200000"/>
              </a:lnSpc>
              <a:buClr>
                <a:srgbClr val="1B8E94"/>
              </a:buClr>
              <a:buFont typeface="Arial" panose="020B0604020202020204" pitchFamily="34" charset="0"/>
              <a:buChar char="•"/>
            </a:pPr>
            <a:r>
              <a:rPr lang="en-US" sz="1100" dirty="0">
                <a:solidFill>
                  <a:srgbClr val="000000"/>
                </a:solidFill>
              </a:rPr>
              <a:t>Industrial refrigeration
Steam</a:t>
            </a:r>
          </a:p>
          <a:p>
            <a:pPr marL="171450" indent="-171450">
              <a:lnSpc>
                <a:spcPct val="200000"/>
              </a:lnSpc>
              <a:buClr>
                <a:srgbClr val="1B8E94"/>
              </a:buClr>
              <a:buFont typeface="Arial" panose="020B0604020202020204" pitchFamily="34" charset="0"/>
              <a:buChar char="•"/>
            </a:pPr>
            <a:r>
              <a:rPr lang="en-US" sz="1100" dirty="0">
                <a:solidFill>
                  <a:srgbClr val="000000"/>
                </a:solidFill>
              </a:rPr>
              <a:t>Compressed air
Pump system</a:t>
            </a:r>
          </a:p>
        </p:txBody>
      </p:sp>
      <p:sp>
        <p:nvSpPr>
          <p:cNvPr id="39" name="Elipse 38">
            <a:extLst>
              <a:ext uri="{FF2B5EF4-FFF2-40B4-BE49-F238E27FC236}">
                <a16:creationId xmlns:a16="http://schemas.microsoft.com/office/drawing/2014/main" id="{C204D0D1-895B-4AA3-82F9-4273E87DD806}"/>
              </a:ext>
            </a:extLst>
          </p:cNvPr>
          <p:cNvSpPr/>
          <p:nvPr/>
        </p:nvSpPr>
        <p:spPr>
          <a:xfrm>
            <a:off x="173787" y="786190"/>
            <a:ext cx="1921683" cy="1921683"/>
          </a:xfrm>
          <a:prstGeom prst="ellipse">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Titel 1">
            <a:extLst>
              <a:ext uri="{FF2B5EF4-FFF2-40B4-BE49-F238E27FC236}">
                <a16:creationId xmlns:a16="http://schemas.microsoft.com/office/drawing/2014/main" id="{A0D10D61-EF36-4B59-BAF8-23510342EE07}"/>
              </a:ext>
            </a:extLst>
          </p:cNvPr>
          <p:cNvSpPr txBox="1">
            <a:spLocks/>
          </p:cNvSpPr>
          <p:nvPr/>
        </p:nvSpPr>
        <p:spPr>
          <a:xfrm>
            <a:off x="370136" y="274638"/>
            <a:ext cx="8006861" cy="490066"/>
          </a:xfrm>
          <a:prstGeom prst="rect">
            <a:avLst/>
          </a:prstGeom>
          <a:solidFill>
            <a:srgbClr val="1B8E94"/>
          </a:solidFill>
        </p:spPr>
        <p:txBody>
          <a:bodyPr vert="horz" lIns="91440" tIns="45720" rIns="91440" bIns="45720" rtlCol="0" anchor="ctr">
            <a:normAutofit/>
          </a:bodyPr>
          <a:lstStyle>
            <a:lvl1pPr algn="l" defTabSz="914400" rtl="0" eaLnBrk="1" latinLnBrk="0" hangingPunct="1">
              <a:spcBef>
                <a:spcPct val="0"/>
              </a:spcBef>
              <a:buNone/>
              <a:defRPr sz="2200" b="1" kern="1200">
                <a:solidFill>
                  <a:schemeClr val="bg1"/>
                </a:solidFill>
                <a:latin typeface="+mj-lt"/>
                <a:ea typeface="+mj-ea"/>
                <a:cs typeface="+mj-cs"/>
              </a:defRPr>
            </a:lvl1pPr>
          </a:lstStyle>
          <a:p>
            <a:r>
              <a:rPr lang="en-US" sz="2400" dirty="0"/>
              <a:t>Part 1 – Energy efficiency in different fields</a:t>
            </a:r>
            <a:endParaRPr lang="es-ES" dirty="0"/>
          </a:p>
        </p:txBody>
      </p:sp>
      <p:grpSp>
        <p:nvGrpSpPr>
          <p:cNvPr id="36" name="Grupo 35">
            <a:extLst>
              <a:ext uri="{FF2B5EF4-FFF2-40B4-BE49-F238E27FC236}">
                <a16:creationId xmlns:a16="http://schemas.microsoft.com/office/drawing/2014/main" id="{C7DFC1DC-8038-4056-A82E-FA2C0699E6B5}"/>
              </a:ext>
            </a:extLst>
          </p:cNvPr>
          <p:cNvGrpSpPr/>
          <p:nvPr/>
        </p:nvGrpSpPr>
        <p:grpSpPr>
          <a:xfrm>
            <a:off x="1430325" y="2308944"/>
            <a:ext cx="1841927" cy="584775"/>
            <a:chOff x="157566" y="4045205"/>
            <a:chExt cx="1841927" cy="584775"/>
          </a:xfrm>
        </p:grpSpPr>
        <p:sp>
          <p:nvSpPr>
            <p:cNvPr id="37" name="Rectángulo 36">
              <a:extLst>
                <a:ext uri="{FF2B5EF4-FFF2-40B4-BE49-F238E27FC236}">
                  <a16:creationId xmlns:a16="http://schemas.microsoft.com/office/drawing/2014/main" id="{2FC2EE7F-314C-4F75-BCCA-21E8800A8CAE}"/>
                </a:ext>
              </a:extLst>
            </p:cNvPr>
            <p:cNvSpPr/>
            <p:nvPr/>
          </p:nvSpPr>
          <p:spPr>
            <a:xfrm>
              <a:off x="157566" y="4077298"/>
              <a:ext cx="1841927" cy="274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Rectangle 69">
              <a:extLst>
                <a:ext uri="{FF2B5EF4-FFF2-40B4-BE49-F238E27FC236}">
                  <a16:creationId xmlns:a16="http://schemas.microsoft.com/office/drawing/2014/main" id="{A418AC53-06A0-4C0C-921B-F4651860F4C3}"/>
                </a:ext>
              </a:extLst>
            </p:cNvPr>
            <p:cNvSpPr/>
            <p:nvPr/>
          </p:nvSpPr>
          <p:spPr>
            <a:xfrm>
              <a:off x="439906" y="4045205"/>
              <a:ext cx="1279517" cy="584775"/>
            </a:xfrm>
            <a:prstGeom prst="rect">
              <a:avLst/>
            </a:prstGeom>
          </p:spPr>
          <p:txBody>
            <a:bodyPr wrap="none">
              <a:spAutoFit/>
            </a:bodyPr>
            <a:lstStyle/>
            <a:p>
              <a:pPr algn="ctr" defTabSz="713232"/>
              <a:r>
                <a:rPr lang="en-US" sz="1600" b="1" dirty="0">
                  <a:solidFill>
                    <a:schemeClr val="tx1">
                      <a:lumMod val="65000"/>
                      <a:lumOff val="35000"/>
                    </a:schemeClr>
                  </a:solidFill>
                  <a:ea typeface="Open Sans Light" panose="020B0306030504020204" pitchFamily="34" charset="0"/>
                  <a:cs typeface="Open Sans Light" panose="020B0306030504020204" pitchFamily="34" charset="0"/>
                </a:rPr>
                <a:t>Agriculture
</a:t>
              </a:r>
              <a:endParaRPr lang="en-US" sz="1400" b="1" dirty="0">
                <a:solidFill>
                  <a:schemeClr val="tx1">
                    <a:lumMod val="65000"/>
                    <a:lumOff val="35000"/>
                  </a:schemeClr>
                </a:solidFill>
                <a:ea typeface="Open Sans Light" panose="020B0306030504020204" pitchFamily="34" charset="0"/>
                <a:cs typeface="Open Sans Light" panose="020B0306030504020204" pitchFamily="34" charset="0"/>
              </a:endParaRPr>
            </a:p>
          </p:txBody>
        </p:sp>
      </p:grpSp>
      <p:sp>
        <p:nvSpPr>
          <p:cNvPr id="35" name="Rectangle 69">
            <a:extLst>
              <a:ext uri="{FF2B5EF4-FFF2-40B4-BE49-F238E27FC236}">
                <a16:creationId xmlns:a16="http://schemas.microsoft.com/office/drawing/2014/main" id="{2EB3BAA9-1FBC-4A07-8BE5-F8FACF5B0E61}"/>
              </a:ext>
            </a:extLst>
          </p:cNvPr>
          <p:cNvSpPr/>
          <p:nvPr/>
        </p:nvSpPr>
        <p:spPr>
          <a:xfrm>
            <a:off x="299920" y="990022"/>
            <a:ext cx="1499128" cy="1732590"/>
          </a:xfrm>
          <a:prstGeom prst="rect">
            <a:avLst/>
          </a:prstGeom>
        </p:spPr>
        <p:txBody>
          <a:bodyPr wrap="none">
            <a:spAutoFit/>
          </a:bodyPr>
          <a:lstStyle/>
          <a:p>
            <a:pPr marL="171450" indent="-171450">
              <a:lnSpc>
                <a:spcPct val="200000"/>
              </a:lnSpc>
              <a:buClr>
                <a:srgbClr val="1B8E94"/>
              </a:buClr>
              <a:buFont typeface="Arial" panose="020B0604020202020204" pitchFamily="34" charset="0"/>
              <a:buChar char="•"/>
            </a:pPr>
            <a:r>
              <a:rPr lang="en-US" sz="1100" dirty="0">
                <a:solidFill>
                  <a:srgbClr val="000000"/>
                </a:solidFill>
              </a:rPr>
              <a:t>Fuels
Irrigation
Building insulation</a:t>
            </a:r>
          </a:p>
          <a:p>
            <a:pPr marL="171450" indent="-171450">
              <a:lnSpc>
                <a:spcPct val="200000"/>
              </a:lnSpc>
              <a:buClr>
                <a:srgbClr val="1B8E94"/>
              </a:buClr>
              <a:buFont typeface="Arial" panose="020B0604020202020204" pitchFamily="34" charset="0"/>
              <a:buChar char="•"/>
            </a:pPr>
            <a:r>
              <a:rPr lang="en-US" sz="1100" dirty="0">
                <a:solidFill>
                  <a:srgbClr val="000000"/>
                </a:solidFill>
              </a:rPr>
              <a:t>Lighting
</a:t>
            </a:r>
          </a:p>
        </p:txBody>
      </p:sp>
      <p:cxnSp>
        <p:nvCxnSpPr>
          <p:cNvPr id="9" name="Conector recto 8">
            <a:extLst>
              <a:ext uri="{FF2B5EF4-FFF2-40B4-BE49-F238E27FC236}">
                <a16:creationId xmlns:a16="http://schemas.microsoft.com/office/drawing/2014/main" id="{236A5162-E6E9-4339-A012-D42320CAE129}"/>
              </a:ext>
            </a:extLst>
          </p:cNvPr>
          <p:cNvCxnSpPr/>
          <p:nvPr/>
        </p:nvCxnSpPr>
        <p:spPr>
          <a:xfrm flipV="1">
            <a:off x="3588305" y="2486637"/>
            <a:ext cx="0" cy="381277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C7E8111D-569A-4434-8D95-8198D0A88614}"/>
              </a:ext>
            </a:extLst>
          </p:cNvPr>
          <p:cNvCxnSpPr>
            <a:cxnSpLocks/>
          </p:cNvCxnSpPr>
          <p:nvPr/>
        </p:nvCxnSpPr>
        <p:spPr>
          <a:xfrm>
            <a:off x="3563888" y="2486637"/>
            <a:ext cx="559415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1473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933E911D-2B77-438B-8E1E-69BA00345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94" y="962597"/>
            <a:ext cx="8140334" cy="5248820"/>
          </a:xfrm>
          <a:prstGeom prst="rect">
            <a:avLst/>
          </a:prstGeom>
        </p:spPr>
      </p:pic>
      <p:sp>
        <p:nvSpPr>
          <p:cNvPr id="14" name="Rectángulo 13">
            <a:extLst>
              <a:ext uri="{FF2B5EF4-FFF2-40B4-BE49-F238E27FC236}">
                <a16:creationId xmlns:a16="http://schemas.microsoft.com/office/drawing/2014/main" id="{FB16CBB2-1BBC-4298-B0FF-D13F1AA02D27}"/>
              </a:ext>
            </a:extLst>
          </p:cNvPr>
          <p:cNvSpPr/>
          <p:nvPr/>
        </p:nvSpPr>
        <p:spPr>
          <a:xfrm>
            <a:off x="-1" y="949363"/>
            <a:ext cx="9067833" cy="5275287"/>
          </a:xfrm>
          <a:prstGeom prst="rect">
            <a:avLst/>
          </a:prstGeom>
          <a:solidFill>
            <a:schemeClr val="bg1">
              <a:alpha val="86000"/>
            </a:schemeClr>
          </a:solid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Espace réservé du contenu 3"/>
          <p:cNvSpPr>
            <a:spLocks noGrp="1"/>
          </p:cNvSpPr>
          <p:nvPr>
            <p:ph idx="1"/>
          </p:nvPr>
        </p:nvSpPr>
        <p:spPr>
          <a:xfrm>
            <a:off x="457200" y="1268760"/>
            <a:ext cx="7919797" cy="4857403"/>
          </a:xfrm>
        </p:spPr>
        <p:txBody>
          <a:bodyPr>
            <a:normAutofit/>
          </a:bodyPr>
          <a:lstStyle/>
          <a:p>
            <a:pPr marL="285750" indent="-285750" algn="just">
              <a:lnSpc>
                <a:spcPct val="200000"/>
              </a:lnSpc>
              <a:buFont typeface="Wingdings" panose="05000000000000000000" pitchFamily="2" charset="2"/>
              <a:buChar char="§"/>
            </a:pPr>
            <a:r>
              <a:rPr lang="en-US" sz="1300" b="0" dirty="0"/>
              <a:t>Cut greenhouse gas emissions to contribute to the target of a </a:t>
            </a:r>
            <a:r>
              <a:rPr lang="en-US" sz="1300" dirty="0"/>
              <a:t>40% decrease in EU emissions by 2030 </a:t>
            </a:r>
          </a:p>
          <a:p>
            <a:pPr marL="285750" indent="-285750" algn="just">
              <a:lnSpc>
                <a:spcPct val="200000"/>
              </a:lnSpc>
              <a:buFont typeface="Wingdings" panose="05000000000000000000" pitchFamily="2" charset="2"/>
              <a:buChar char="§"/>
            </a:pPr>
            <a:r>
              <a:rPr lang="en-US" sz="1300" b="0" dirty="0"/>
              <a:t>Cut France’s consumption of </a:t>
            </a:r>
            <a:r>
              <a:rPr lang="en-US" sz="1300" dirty="0"/>
              <a:t>fossil fuels of</a:t>
            </a:r>
            <a:r>
              <a:rPr lang="en-US" sz="1300" b="0" dirty="0"/>
              <a:t> </a:t>
            </a:r>
            <a:r>
              <a:rPr lang="en-US" sz="1300" dirty="0"/>
              <a:t>30%</a:t>
            </a:r>
            <a:r>
              <a:rPr lang="en-US" sz="1300" b="0" dirty="0"/>
              <a:t> by </a:t>
            </a:r>
            <a:r>
              <a:rPr lang="en-US" sz="1300" dirty="0"/>
              <a:t>2030</a:t>
            </a:r>
            <a:r>
              <a:rPr lang="en-US" sz="1300" b="0" dirty="0"/>
              <a:t>;</a:t>
            </a:r>
          </a:p>
          <a:p>
            <a:pPr marL="285750" indent="-285750" algn="just">
              <a:lnSpc>
                <a:spcPct val="200000"/>
              </a:lnSpc>
              <a:buFont typeface="Wingdings" panose="05000000000000000000" pitchFamily="2" charset="2"/>
              <a:buChar char="§"/>
            </a:pPr>
            <a:r>
              <a:rPr lang="en-US" sz="1300" dirty="0"/>
              <a:t>Reduce</a:t>
            </a:r>
            <a:r>
              <a:rPr lang="en-US" sz="1300" b="0" dirty="0"/>
              <a:t> the share of </a:t>
            </a:r>
            <a:r>
              <a:rPr lang="en-US" sz="1300" dirty="0"/>
              <a:t>nuclear energy to 50% </a:t>
            </a:r>
            <a:r>
              <a:rPr lang="en-US" sz="1300" b="0" dirty="0"/>
              <a:t>of electricity production by </a:t>
            </a:r>
            <a:r>
              <a:rPr lang="en-US" sz="1300" dirty="0"/>
              <a:t>2025 (for France)</a:t>
            </a:r>
            <a:r>
              <a:rPr lang="en-US" sz="1300" b="0" dirty="0"/>
              <a:t>;</a:t>
            </a:r>
          </a:p>
          <a:p>
            <a:pPr marL="285750" indent="-285750" algn="just">
              <a:lnSpc>
                <a:spcPct val="200000"/>
              </a:lnSpc>
              <a:buFont typeface="Wingdings" panose="05000000000000000000" pitchFamily="2" charset="2"/>
              <a:buChar char="§"/>
            </a:pPr>
            <a:r>
              <a:rPr lang="en-US" sz="1300" dirty="0"/>
              <a:t>Increase</a:t>
            </a:r>
            <a:r>
              <a:rPr lang="en-US" sz="1300" b="0" dirty="0"/>
              <a:t> the share of </a:t>
            </a:r>
            <a:r>
              <a:rPr lang="en-US" sz="1300" dirty="0"/>
              <a:t>renewables to 32% </a:t>
            </a:r>
            <a:r>
              <a:rPr lang="en-US" sz="1300" b="0" dirty="0"/>
              <a:t>of final energy consumption by </a:t>
            </a:r>
            <a:r>
              <a:rPr lang="en-US" sz="1300" dirty="0"/>
              <a:t>2030 </a:t>
            </a:r>
            <a:r>
              <a:rPr lang="en-US" sz="1300" b="0" dirty="0"/>
              <a:t>and to </a:t>
            </a:r>
            <a:r>
              <a:rPr lang="en-US" sz="1300" dirty="0"/>
              <a:t>40%</a:t>
            </a:r>
            <a:r>
              <a:rPr lang="en-US" sz="1300" b="0" dirty="0"/>
              <a:t> of electricity production;</a:t>
            </a:r>
          </a:p>
          <a:p>
            <a:pPr marL="285750" indent="-285750" algn="just">
              <a:lnSpc>
                <a:spcPct val="200000"/>
              </a:lnSpc>
              <a:buFont typeface="Wingdings" panose="05000000000000000000" pitchFamily="2" charset="2"/>
              <a:buChar char="§"/>
            </a:pPr>
            <a:r>
              <a:rPr lang="en-US" sz="1300" b="0" dirty="0"/>
              <a:t>Halve France’s final energy consumption by 2050 (compared with 2012);</a:t>
            </a:r>
          </a:p>
          <a:p>
            <a:pPr marL="285750" indent="-285750" algn="just">
              <a:lnSpc>
                <a:spcPct val="200000"/>
              </a:lnSpc>
              <a:buFont typeface="Wingdings" panose="05000000000000000000" pitchFamily="2" charset="2"/>
              <a:buChar char="§"/>
            </a:pPr>
            <a:r>
              <a:rPr lang="en-US" sz="1300" b="0" dirty="0"/>
              <a:t>Cut </a:t>
            </a:r>
            <a:r>
              <a:rPr lang="en-US" sz="1300" dirty="0"/>
              <a:t>waste going into landfills</a:t>
            </a:r>
            <a:r>
              <a:rPr lang="en-US" sz="1300" b="0" dirty="0"/>
              <a:t> by </a:t>
            </a:r>
            <a:r>
              <a:rPr lang="en-US" sz="1300" dirty="0"/>
              <a:t>50%</a:t>
            </a:r>
            <a:r>
              <a:rPr lang="en-US" sz="1300" b="0" dirty="0"/>
              <a:t> by </a:t>
            </a:r>
            <a:r>
              <a:rPr lang="en-US" sz="1300" dirty="0"/>
              <a:t>2050</a:t>
            </a:r>
            <a:r>
              <a:rPr lang="en-US" sz="1300" b="0" dirty="0"/>
              <a:t>;</a:t>
            </a:r>
          </a:p>
          <a:p>
            <a:pPr marL="285750" indent="-285750" algn="just">
              <a:lnSpc>
                <a:spcPct val="200000"/>
              </a:lnSpc>
              <a:buFont typeface="Wingdings" panose="05000000000000000000" pitchFamily="2" charset="2"/>
              <a:buChar char="§"/>
            </a:pPr>
            <a:r>
              <a:rPr lang="en-US" sz="1300" b="0" dirty="0"/>
              <a:t>The Government has also set itself the target of pricing carbon at </a:t>
            </a:r>
            <a:r>
              <a:rPr lang="en-US" sz="1300" dirty="0"/>
              <a:t>56€ per tone</a:t>
            </a:r>
            <a:r>
              <a:rPr lang="en-US" sz="1300" b="0" dirty="0"/>
              <a:t> by </a:t>
            </a:r>
            <a:r>
              <a:rPr lang="en-US" sz="1300" dirty="0"/>
              <a:t>2020</a:t>
            </a:r>
            <a:r>
              <a:rPr lang="en-US" sz="1300" b="0" dirty="0"/>
              <a:t> and at </a:t>
            </a:r>
            <a:r>
              <a:rPr lang="en-US" sz="1300" dirty="0"/>
              <a:t>100€</a:t>
            </a:r>
            <a:r>
              <a:rPr lang="en-US" sz="1300" b="0" dirty="0"/>
              <a:t> by </a:t>
            </a:r>
            <a:r>
              <a:rPr lang="en-US" sz="1300" dirty="0"/>
              <a:t>2023</a:t>
            </a:r>
            <a:r>
              <a:rPr lang="en-US" sz="1300" b="0" dirty="0"/>
              <a:t>, for the carbon component of the tax on energy products consumption</a:t>
            </a:r>
            <a:endParaRPr lang="fr-FR" sz="1300" b="0" dirty="0">
              <a:solidFill>
                <a:srgbClr val="31999E"/>
              </a:solidFill>
            </a:endParaRPr>
          </a:p>
        </p:txBody>
      </p:sp>
      <p:sp>
        <p:nvSpPr>
          <p:cNvPr id="7" name="Fußzeilenplatzhalter 6"/>
          <p:cNvSpPr>
            <a:spLocks noGrp="1"/>
          </p:cNvSpPr>
          <p:nvPr>
            <p:ph type="ftr" sz="quarter" idx="11"/>
          </p:nvPr>
        </p:nvSpPr>
        <p:spPr/>
        <p:txBody>
          <a:bodyPr/>
          <a:lstStyle/>
          <a:p>
            <a:r>
              <a:rPr lang="en-US" dirty="0"/>
              <a:t>Energy efficiency in industries</a:t>
            </a:r>
            <a:endParaRPr lang="de-DE" dirty="0"/>
          </a:p>
        </p:txBody>
      </p:sp>
      <p:sp>
        <p:nvSpPr>
          <p:cNvPr id="8" name="Foliennummernplatzhalter 7"/>
          <p:cNvSpPr>
            <a:spLocks noGrp="1"/>
          </p:cNvSpPr>
          <p:nvPr>
            <p:ph type="sldNum" sz="quarter" idx="12"/>
          </p:nvPr>
        </p:nvSpPr>
        <p:spPr/>
        <p:txBody>
          <a:bodyPr/>
          <a:lstStyle/>
          <a:p>
            <a:fld id="{78B3FE12-62BD-41F9-8F3F-A0956C733398}" type="slidenum">
              <a:rPr lang="de-DE" smtClean="0"/>
              <a:t>8</a:t>
            </a:fld>
            <a:endParaRPr lang="de-DE"/>
          </a:p>
        </p:txBody>
      </p:sp>
      <p:pic>
        <p:nvPicPr>
          <p:cNvPr id="3" name="Imagen 2">
            <a:extLst>
              <a:ext uri="{FF2B5EF4-FFF2-40B4-BE49-F238E27FC236}">
                <a16:creationId xmlns:a16="http://schemas.microsoft.com/office/drawing/2014/main" id="{F43D8E89-1FBD-4B4F-B39C-4CC9F6CC41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6752" y="863485"/>
            <a:ext cx="720490" cy="405275"/>
          </a:xfrm>
          <a:prstGeom prst="rect">
            <a:avLst/>
          </a:prstGeom>
        </p:spPr>
      </p:pic>
      <p:sp>
        <p:nvSpPr>
          <p:cNvPr id="9" name="Titel 1">
            <a:extLst>
              <a:ext uri="{FF2B5EF4-FFF2-40B4-BE49-F238E27FC236}">
                <a16:creationId xmlns:a16="http://schemas.microsoft.com/office/drawing/2014/main" id="{630689C4-19A8-42FB-8AF4-7E709FA40FCD}"/>
              </a:ext>
            </a:extLst>
          </p:cNvPr>
          <p:cNvSpPr txBox="1">
            <a:spLocks/>
          </p:cNvSpPr>
          <p:nvPr/>
        </p:nvSpPr>
        <p:spPr>
          <a:xfrm>
            <a:off x="413667" y="274638"/>
            <a:ext cx="8006861" cy="490066"/>
          </a:xfrm>
          <a:prstGeom prst="rect">
            <a:avLst/>
          </a:prstGeom>
          <a:solidFill>
            <a:srgbClr val="209298"/>
          </a:solidFill>
        </p:spPr>
        <p:txBody>
          <a:bodyPr vert="horz" lIns="91440" tIns="45720" rIns="91440" bIns="45720" rtlCol="0" anchor="ctr">
            <a:normAutofit fontScale="92500"/>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en-US" dirty="0">
                <a:solidFill>
                  <a:srgbClr val="FFFFFF"/>
                </a:solidFill>
              </a:rPr>
              <a:t>Part 1 – Energy transition law for the European green growth</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11" name="Rectángulo 10">
            <a:extLst>
              <a:ext uri="{FF2B5EF4-FFF2-40B4-BE49-F238E27FC236}">
                <a16:creationId xmlns:a16="http://schemas.microsoft.com/office/drawing/2014/main" id="{9CAFAEB6-6FAD-46C2-815E-3AF03743C953}"/>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5" name="Untertitel 5">
            <a:extLst>
              <a:ext uri="{FF2B5EF4-FFF2-40B4-BE49-F238E27FC236}">
                <a16:creationId xmlns:a16="http://schemas.microsoft.com/office/drawing/2014/main" id="{9BA12A60-69F3-43E2-8EAE-59E9F2F4A79F}"/>
              </a:ext>
            </a:extLst>
          </p:cNvPr>
          <p:cNvSpPr txBox="1">
            <a:spLocks/>
          </p:cNvSpPr>
          <p:nvPr/>
        </p:nvSpPr>
        <p:spPr>
          <a:xfrm>
            <a:off x="215897" y="879339"/>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3600" dirty="0">
                <a:solidFill>
                  <a:schemeClr val="tx1">
                    <a:lumMod val="75000"/>
                    <a:lumOff val="25000"/>
                  </a:schemeClr>
                </a:solidFill>
              </a:rPr>
              <a:t>Medium- and Long-term objectives</a:t>
            </a:r>
          </a:p>
        </p:txBody>
      </p:sp>
      <p:sp>
        <p:nvSpPr>
          <p:cNvPr id="13" name="Rectangle 1">
            <a:extLst>
              <a:ext uri="{FF2B5EF4-FFF2-40B4-BE49-F238E27FC236}">
                <a16:creationId xmlns:a16="http://schemas.microsoft.com/office/drawing/2014/main" id="{7DDA2708-E916-4ED9-A144-6807473AC0F6}"/>
              </a:ext>
            </a:extLst>
          </p:cNvPr>
          <p:cNvSpPr/>
          <p:nvPr/>
        </p:nvSpPr>
        <p:spPr>
          <a:xfrm>
            <a:off x="6664920" y="5880968"/>
            <a:ext cx="2124236" cy="34368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dirty="0"/>
              <a:t>For France</a:t>
            </a:r>
          </a:p>
        </p:txBody>
      </p:sp>
    </p:spTree>
    <p:extLst>
      <p:ext uri="{BB962C8B-B14F-4D97-AF65-F5344CB8AC3E}">
        <p14:creationId xmlns:p14="http://schemas.microsoft.com/office/powerpoint/2010/main" val="1648672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933E911D-2B77-438B-8E1E-69BA00345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194" y="962597"/>
            <a:ext cx="8140334" cy="5248820"/>
          </a:xfrm>
          <a:prstGeom prst="rect">
            <a:avLst/>
          </a:prstGeom>
        </p:spPr>
      </p:pic>
      <p:sp>
        <p:nvSpPr>
          <p:cNvPr id="14" name="Rectángulo 13">
            <a:extLst>
              <a:ext uri="{FF2B5EF4-FFF2-40B4-BE49-F238E27FC236}">
                <a16:creationId xmlns:a16="http://schemas.microsoft.com/office/drawing/2014/main" id="{FB16CBB2-1BBC-4298-B0FF-D13F1AA02D27}"/>
              </a:ext>
            </a:extLst>
          </p:cNvPr>
          <p:cNvSpPr/>
          <p:nvPr/>
        </p:nvSpPr>
        <p:spPr>
          <a:xfrm>
            <a:off x="-1" y="949363"/>
            <a:ext cx="9067833" cy="5275287"/>
          </a:xfrm>
          <a:prstGeom prst="rect">
            <a:avLst/>
          </a:prstGeom>
          <a:solidFill>
            <a:schemeClr val="bg1">
              <a:alpha val="86000"/>
            </a:schemeClr>
          </a:solid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Espace réservé du contenu 3"/>
          <p:cNvSpPr>
            <a:spLocks noGrp="1"/>
          </p:cNvSpPr>
          <p:nvPr>
            <p:ph idx="1"/>
          </p:nvPr>
        </p:nvSpPr>
        <p:spPr>
          <a:xfrm>
            <a:off x="457200" y="1268760"/>
            <a:ext cx="7919797" cy="4857403"/>
          </a:xfrm>
        </p:spPr>
        <p:txBody>
          <a:bodyPr>
            <a:normAutofit/>
          </a:bodyPr>
          <a:lstStyle/>
          <a:p>
            <a:pPr marL="285750" indent="-285750" algn="just">
              <a:lnSpc>
                <a:spcPct val="200000"/>
              </a:lnSpc>
              <a:buFont typeface="Wingdings" panose="05000000000000000000" pitchFamily="2" charset="2"/>
              <a:buChar char="§"/>
            </a:pPr>
            <a:r>
              <a:rPr lang="en-US" sz="1300" b="0" dirty="0"/>
              <a:t>Cut greenhouse gas emissions to contribute to the target of a </a:t>
            </a:r>
            <a:r>
              <a:rPr lang="en-US" sz="1300" dirty="0"/>
              <a:t>40% decrease in EU emissions by 2030 </a:t>
            </a:r>
          </a:p>
          <a:p>
            <a:pPr marL="285750" indent="-285750" algn="just">
              <a:lnSpc>
                <a:spcPct val="200000"/>
              </a:lnSpc>
              <a:buFont typeface="Wingdings" panose="05000000000000000000" pitchFamily="2" charset="2"/>
              <a:buChar char="§"/>
            </a:pPr>
            <a:r>
              <a:rPr lang="en-US" sz="1300" dirty="0"/>
              <a:t>In Spain</a:t>
            </a:r>
            <a:r>
              <a:rPr lang="en-US" sz="1300" b="0" dirty="0"/>
              <a:t>, they exceed the targets that was approved by EU parliament and </a:t>
            </a:r>
            <a:r>
              <a:rPr lang="en-US" sz="1300" dirty="0"/>
              <a:t>Increase</a:t>
            </a:r>
            <a:r>
              <a:rPr lang="en-US" sz="1300" b="0" dirty="0"/>
              <a:t> </a:t>
            </a:r>
            <a:r>
              <a:rPr lang="en-US" sz="1300" dirty="0"/>
              <a:t>the target to  35% </a:t>
            </a:r>
            <a:r>
              <a:rPr lang="en-US" sz="1300" b="0" dirty="0"/>
              <a:t>of Renewable final energy by </a:t>
            </a:r>
            <a:r>
              <a:rPr lang="en-US" sz="1300" dirty="0"/>
              <a:t>2030</a:t>
            </a:r>
          </a:p>
          <a:p>
            <a:pPr marL="285750" indent="-285750" algn="just">
              <a:lnSpc>
                <a:spcPct val="200000"/>
              </a:lnSpc>
              <a:buFont typeface="Wingdings" panose="05000000000000000000" pitchFamily="2" charset="2"/>
              <a:buChar char="§"/>
            </a:pPr>
            <a:r>
              <a:rPr lang="en-US" sz="1300" dirty="0"/>
              <a:t>Increase</a:t>
            </a:r>
            <a:r>
              <a:rPr lang="en-US" sz="1300" b="0" dirty="0"/>
              <a:t> the share of </a:t>
            </a:r>
            <a:r>
              <a:rPr lang="en-US" sz="1300" dirty="0"/>
              <a:t>renewable electricity to 70% </a:t>
            </a:r>
            <a:r>
              <a:rPr lang="en-US" sz="1300" b="0" dirty="0"/>
              <a:t>by </a:t>
            </a:r>
            <a:r>
              <a:rPr lang="en-US" sz="1300" dirty="0"/>
              <a:t>2030 </a:t>
            </a:r>
            <a:r>
              <a:rPr lang="en-US" sz="1300" b="0" dirty="0"/>
              <a:t>and to </a:t>
            </a:r>
            <a:r>
              <a:rPr lang="en-US" sz="1300" dirty="0"/>
              <a:t>100%</a:t>
            </a:r>
            <a:r>
              <a:rPr lang="en-US" sz="1300" b="0" dirty="0"/>
              <a:t> by </a:t>
            </a:r>
            <a:r>
              <a:rPr lang="en-US" sz="1300" dirty="0"/>
              <a:t>2050</a:t>
            </a:r>
            <a:r>
              <a:rPr lang="en-US" sz="1300" b="0" dirty="0"/>
              <a:t>.</a:t>
            </a:r>
          </a:p>
          <a:p>
            <a:pPr marL="285750" indent="-285750" algn="just">
              <a:lnSpc>
                <a:spcPct val="200000"/>
              </a:lnSpc>
              <a:buFont typeface="Wingdings" panose="05000000000000000000" pitchFamily="2" charset="2"/>
              <a:buChar char="§"/>
            </a:pPr>
            <a:r>
              <a:rPr lang="en-US" sz="1300" dirty="0"/>
              <a:t>Zero emissions of CO2 </a:t>
            </a:r>
            <a:r>
              <a:rPr lang="en-US" sz="1300" b="0" dirty="0"/>
              <a:t>by  </a:t>
            </a:r>
            <a:r>
              <a:rPr lang="en-US" sz="1300" dirty="0"/>
              <a:t>2050</a:t>
            </a:r>
            <a:r>
              <a:rPr lang="en-US" sz="1300" b="0" dirty="0"/>
              <a:t>;</a:t>
            </a:r>
          </a:p>
          <a:p>
            <a:pPr marL="285750" indent="-285750" algn="just">
              <a:lnSpc>
                <a:spcPct val="200000"/>
              </a:lnSpc>
              <a:buFont typeface="Wingdings" panose="05000000000000000000" pitchFamily="2" charset="2"/>
              <a:buChar char="§"/>
            </a:pPr>
            <a:r>
              <a:rPr lang="en-US" sz="1300" b="0" dirty="0"/>
              <a:t>The government decides to ban the sale and registration of diesel, petrol, gasoline or hybrid cars by</a:t>
            </a:r>
            <a:r>
              <a:rPr lang="en-US" sz="1300" dirty="0"/>
              <a:t> 2040.</a:t>
            </a:r>
            <a:endParaRPr lang="fr-FR" sz="1300" b="0" dirty="0">
              <a:solidFill>
                <a:srgbClr val="31999E"/>
              </a:solidFill>
            </a:endParaRPr>
          </a:p>
        </p:txBody>
      </p:sp>
      <p:sp>
        <p:nvSpPr>
          <p:cNvPr id="7" name="Fußzeilenplatzhalter 6"/>
          <p:cNvSpPr>
            <a:spLocks noGrp="1"/>
          </p:cNvSpPr>
          <p:nvPr>
            <p:ph type="ftr" sz="quarter" idx="11"/>
          </p:nvPr>
        </p:nvSpPr>
        <p:spPr/>
        <p:txBody>
          <a:bodyPr/>
          <a:lstStyle/>
          <a:p>
            <a:r>
              <a:rPr lang="en-US" dirty="0"/>
              <a:t>Energy efficiency in industries</a:t>
            </a:r>
            <a:endParaRPr lang="de-DE" dirty="0"/>
          </a:p>
        </p:txBody>
      </p:sp>
      <p:sp>
        <p:nvSpPr>
          <p:cNvPr id="8" name="Foliennummernplatzhalter 7"/>
          <p:cNvSpPr>
            <a:spLocks noGrp="1"/>
          </p:cNvSpPr>
          <p:nvPr>
            <p:ph type="sldNum" sz="quarter" idx="12"/>
          </p:nvPr>
        </p:nvSpPr>
        <p:spPr/>
        <p:txBody>
          <a:bodyPr/>
          <a:lstStyle/>
          <a:p>
            <a:fld id="{78B3FE12-62BD-41F9-8F3F-A0956C733398}" type="slidenum">
              <a:rPr lang="de-DE" smtClean="0"/>
              <a:t>9</a:t>
            </a:fld>
            <a:endParaRPr lang="de-DE"/>
          </a:p>
        </p:txBody>
      </p:sp>
      <p:pic>
        <p:nvPicPr>
          <p:cNvPr id="3" name="Imagen 2">
            <a:extLst>
              <a:ext uri="{FF2B5EF4-FFF2-40B4-BE49-F238E27FC236}">
                <a16:creationId xmlns:a16="http://schemas.microsoft.com/office/drawing/2014/main" id="{F43D8E89-1FBD-4B4F-B39C-4CC9F6CC41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6752" y="863485"/>
            <a:ext cx="720490" cy="405275"/>
          </a:xfrm>
          <a:prstGeom prst="rect">
            <a:avLst/>
          </a:prstGeom>
        </p:spPr>
      </p:pic>
      <p:sp>
        <p:nvSpPr>
          <p:cNvPr id="9" name="Titel 1">
            <a:extLst>
              <a:ext uri="{FF2B5EF4-FFF2-40B4-BE49-F238E27FC236}">
                <a16:creationId xmlns:a16="http://schemas.microsoft.com/office/drawing/2014/main" id="{630689C4-19A8-42FB-8AF4-7E709FA40FCD}"/>
              </a:ext>
            </a:extLst>
          </p:cNvPr>
          <p:cNvSpPr txBox="1">
            <a:spLocks/>
          </p:cNvSpPr>
          <p:nvPr/>
        </p:nvSpPr>
        <p:spPr>
          <a:xfrm>
            <a:off x="413667" y="274638"/>
            <a:ext cx="8006861" cy="490066"/>
          </a:xfrm>
          <a:prstGeom prst="rect">
            <a:avLst/>
          </a:prstGeom>
          <a:solidFill>
            <a:srgbClr val="209298"/>
          </a:solidFill>
        </p:spPr>
        <p:txBody>
          <a:bodyPr vert="horz" lIns="91440" tIns="45720" rIns="91440" bIns="45720" rtlCol="0" anchor="ctr">
            <a:normAutofit fontScale="92500"/>
          </a:bodyPr>
          <a:lstStyle>
            <a:lvl1pPr algn="l" defTabSz="914400" rtl="0" eaLnBrk="1" latinLnBrk="0" hangingPunct="1">
              <a:spcBef>
                <a:spcPct val="0"/>
              </a:spcBef>
              <a:buNone/>
              <a:defRPr sz="2200" b="1" kern="1200">
                <a:solidFill>
                  <a:schemeClr val="bg1"/>
                </a:solidFill>
                <a:latin typeface="+mj-lt"/>
                <a:ea typeface="+mj-ea"/>
                <a:cs typeface="+mj-cs"/>
              </a:defRPr>
            </a:lvl1pPr>
          </a:lstStyle>
          <a:p>
            <a:pPr lvl="0">
              <a:defRPr/>
            </a:pPr>
            <a:r>
              <a:rPr lang="en-US" dirty="0">
                <a:solidFill>
                  <a:srgbClr val="FFFFFF"/>
                </a:solidFill>
              </a:rPr>
              <a:t>Part 1 – Energy transition law for the European green growth</a:t>
            </a:r>
            <a:endParaRPr kumimoji="0" lang="de-DE" sz="2200" b="1" i="0" u="none" strike="noStrike" kern="1200" cap="none" spc="0" normalizeH="0" baseline="0" noProof="0" dirty="0">
              <a:ln>
                <a:noFill/>
              </a:ln>
              <a:solidFill>
                <a:srgbClr val="FFFFFF"/>
              </a:solidFill>
              <a:effectLst/>
              <a:uLnTx/>
              <a:uFillTx/>
              <a:latin typeface="Arial"/>
              <a:ea typeface="+mj-ea"/>
              <a:cs typeface="+mj-cs"/>
            </a:endParaRPr>
          </a:p>
        </p:txBody>
      </p:sp>
      <p:sp>
        <p:nvSpPr>
          <p:cNvPr id="11" name="Rectángulo 10">
            <a:extLst>
              <a:ext uri="{FF2B5EF4-FFF2-40B4-BE49-F238E27FC236}">
                <a16:creationId xmlns:a16="http://schemas.microsoft.com/office/drawing/2014/main" id="{9CAFAEB6-6FAD-46C2-815E-3AF03743C953}"/>
              </a:ext>
            </a:extLst>
          </p:cNvPr>
          <p:cNvSpPr/>
          <p:nvPr/>
        </p:nvSpPr>
        <p:spPr>
          <a:xfrm>
            <a:off x="8548873" y="273636"/>
            <a:ext cx="224991" cy="489600"/>
          </a:xfrm>
          <a:prstGeom prst="rect">
            <a:avLst/>
          </a:prstGeom>
          <a:solidFill>
            <a:srgbClr val="1B8E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5" name="Untertitel 5">
            <a:extLst>
              <a:ext uri="{FF2B5EF4-FFF2-40B4-BE49-F238E27FC236}">
                <a16:creationId xmlns:a16="http://schemas.microsoft.com/office/drawing/2014/main" id="{9BA12A60-69F3-43E2-8EAE-59E9F2F4A79F}"/>
              </a:ext>
            </a:extLst>
          </p:cNvPr>
          <p:cNvSpPr txBox="1">
            <a:spLocks/>
          </p:cNvSpPr>
          <p:nvPr/>
        </p:nvSpPr>
        <p:spPr>
          <a:xfrm>
            <a:off x="215897" y="879339"/>
            <a:ext cx="8402400" cy="28803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anose="020B0604020202020204" pitchFamily="34" charset="0"/>
              <a:buNone/>
              <a:defRPr lang="de-DE" sz="1300" b="0" kern="1200" dirty="0">
                <a:solidFill>
                  <a:schemeClr val="accent1"/>
                </a:solidFill>
                <a:latin typeface="+mj-lt"/>
                <a:ea typeface="+mj-ea"/>
                <a:cs typeface="+mj-cs"/>
              </a:defRPr>
            </a:lvl1pPr>
            <a:lvl2pPr marL="538163" indent="-285750" algn="l" defTabSz="914400" rtl="0" eaLnBrk="1" latinLnBrk="0" hangingPunct="1">
              <a:spcBef>
                <a:spcPct val="20000"/>
              </a:spcBef>
              <a:buFont typeface="Wingdings" panose="05000000000000000000" pitchFamily="2" charset="2"/>
              <a:buChar char="§"/>
              <a:defRPr sz="1800" kern="1200">
                <a:solidFill>
                  <a:schemeClr val="tx1">
                    <a:lumMod val="85000"/>
                    <a:lumOff val="15000"/>
                  </a:schemeClr>
                </a:solidFill>
                <a:latin typeface="+mn-lt"/>
                <a:ea typeface="+mn-ea"/>
                <a:cs typeface="+mn-cs"/>
              </a:defRPr>
            </a:lvl2pPr>
            <a:lvl3pPr marL="982663" indent="-228600" algn="l" defTabSz="914400" rtl="0" eaLnBrk="1" latinLnBrk="0" hangingPunct="1">
              <a:spcBef>
                <a:spcPct val="20000"/>
              </a:spcBef>
              <a:buFont typeface="Arial" panose="020B0604020202020204" pitchFamily="34" charset="0"/>
              <a:buChar char="•"/>
              <a:defRPr sz="1700" kern="1200">
                <a:solidFill>
                  <a:schemeClr val="tx1">
                    <a:lumMod val="85000"/>
                    <a:lumOff val="15000"/>
                  </a:schemeClr>
                </a:solidFill>
                <a:latin typeface="+mn-lt"/>
                <a:ea typeface="+mn-ea"/>
                <a:cs typeface="+mn-cs"/>
              </a:defRPr>
            </a:lvl3pPr>
            <a:lvl4pPr marL="143192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4pPr>
            <a:lvl5pPr marL="1882775" indent="-228600" algn="l" defTabSz="914400" rtl="0" eaLnBrk="1" latinLnBrk="0" hangingPunct="1">
              <a:spcBef>
                <a:spcPct val="20000"/>
              </a:spcBef>
              <a:buFont typeface="Arial" panose="020B0604020202020204" pitchFamily="34" charset="0"/>
              <a:buChar char="»"/>
              <a:defRPr sz="15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3600" dirty="0">
                <a:solidFill>
                  <a:schemeClr val="tx1">
                    <a:lumMod val="75000"/>
                    <a:lumOff val="25000"/>
                  </a:schemeClr>
                </a:solidFill>
              </a:rPr>
              <a:t>Medium- and Long-term objectives</a:t>
            </a:r>
          </a:p>
        </p:txBody>
      </p:sp>
      <p:sp>
        <p:nvSpPr>
          <p:cNvPr id="16" name="Rectangle 1">
            <a:extLst>
              <a:ext uri="{FF2B5EF4-FFF2-40B4-BE49-F238E27FC236}">
                <a16:creationId xmlns:a16="http://schemas.microsoft.com/office/drawing/2014/main" id="{C8AD864F-58B5-415E-9F3A-165FB0AB2ABF}"/>
              </a:ext>
            </a:extLst>
          </p:cNvPr>
          <p:cNvSpPr/>
          <p:nvPr/>
        </p:nvSpPr>
        <p:spPr>
          <a:xfrm>
            <a:off x="6626644" y="5811551"/>
            <a:ext cx="2124236" cy="34368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dirty="0"/>
              <a:t>For Spain</a:t>
            </a:r>
          </a:p>
        </p:txBody>
      </p:sp>
    </p:spTree>
    <p:extLst>
      <p:ext uri="{BB962C8B-B14F-4D97-AF65-F5344CB8AC3E}">
        <p14:creationId xmlns:p14="http://schemas.microsoft.com/office/powerpoint/2010/main" val="3623393322"/>
      </p:ext>
    </p:extLst>
  </p:cSld>
  <p:clrMapOvr>
    <a:masterClrMapping/>
  </p:clrMapOvr>
</p:sld>
</file>

<file path=ppt/theme/theme1.xml><?xml version="1.0" encoding="utf-8"?>
<a:theme xmlns:a="http://schemas.openxmlformats.org/drawingml/2006/main" name="Larissa">
  <a:themeElements>
    <a:clrScheme name="INDUCE Colors">
      <a:dk1>
        <a:srgbClr val="000000"/>
      </a:dk1>
      <a:lt1>
        <a:srgbClr val="FFFFFF"/>
      </a:lt1>
      <a:dk2>
        <a:srgbClr val="262626"/>
      </a:dk2>
      <a:lt2>
        <a:srgbClr val="F2F2F2"/>
      </a:lt2>
      <a:accent1>
        <a:srgbClr val="1B8E95"/>
      </a:accent1>
      <a:accent2>
        <a:srgbClr val="23B98C"/>
      </a:accent2>
      <a:accent3>
        <a:srgbClr val="4FD576"/>
      </a:accent3>
      <a:accent4>
        <a:srgbClr val="87DE8D"/>
      </a:accent4>
      <a:accent5>
        <a:srgbClr val="7952A2"/>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1050</TotalTime>
  <Words>2552</Words>
  <Application>Microsoft Office PowerPoint</Application>
  <PresentationFormat>Presentación en pantalla (4:3)</PresentationFormat>
  <Paragraphs>339</Paragraphs>
  <Slides>27</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27</vt:i4>
      </vt:variant>
    </vt:vector>
  </HeadingPairs>
  <TitlesOfParts>
    <vt:vector size="32" baseType="lpstr">
      <vt:lpstr>Arial</vt:lpstr>
      <vt:lpstr>Calibri</vt:lpstr>
      <vt:lpstr>Impact</vt:lpstr>
      <vt:lpstr>Wingdings</vt:lpstr>
      <vt:lpstr>Larissa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SYNYO</dc:creator>
  <cp:lastModifiedBy>Juan Garcia</cp:lastModifiedBy>
  <cp:revision>500</cp:revision>
  <dcterms:created xsi:type="dcterms:W3CDTF">2015-07-06T02:50:51Z</dcterms:created>
  <dcterms:modified xsi:type="dcterms:W3CDTF">2019-07-31T12:10:33Z</dcterms:modified>
</cp:coreProperties>
</file>