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1" r:id="rId2"/>
    <p:sldMasterId id="2147483760" r:id="rId3"/>
    <p:sldMasterId id="2147483792" r:id="rId4"/>
    <p:sldMasterId id="2147483804" r:id="rId5"/>
    <p:sldMasterId id="2147483816" r:id="rId6"/>
    <p:sldMasterId id="2147483828" r:id="rId7"/>
  </p:sldMasterIdLst>
  <p:notesMasterIdLst>
    <p:notesMasterId r:id="rId16"/>
  </p:notesMasterIdLst>
  <p:sldIdLst>
    <p:sldId id="470" r:id="rId8"/>
    <p:sldId id="465" r:id="rId9"/>
    <p:sldId id="467" r:id="rId10"/>
    <p:sldId id="450" r:id="rId11"/>
    <p:sldId id="468" r:id="rId12"/>
    <p:sldId id="462" r:id="rId13"/>
    <p:sldId id="469" r:id="rId14"/>
    <p:sldId id="342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125">
          <p15:clr>
            <a:srgbClr val="A4A3A4"/>
          </p15:clr>
        </p15:guide>
        <p15:guide id="3" orient="horz" pos="4246">
          <p15:clr>
            <a:srgbClr val="A4A3A4"/>
          </p15:clr>
        </p15:guide>
        <p15:guide id="4" orient="horz" pos="4179">
          <p15:clr>
            <a:srgbClr val="A4A3A4"/>
          </p15:clr>
        </p15:guide>
        <p15:guide id="5" pos="124">
          <p15:clr>
            <a:srgbClr val="A4A3A4"/>
          </p15:clr>
        </p15:guide>
        <p15:guide id="6" pos="5636">
          <p15:clr>
            <a:srgbClr val="A4A3A4"/>
          </p15:clr>
        </p15:guide>
        <p15:guide id="7" pos="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eike Hoffmann" initials="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95959"/>
    <a:srgbClr val="64B446"/>
    <a:srgbClr val="0669B2"/>
    <a:srgbClr val="FFFFFF"/>
    <a:srgbClr val="00AEC7"/>
    <a:srgbClr val="009864"/>
    <a:srgbClr val="054F86"/>
    <a:srgbClr val="FFCD0A"/>
    <a:srgbClr val="00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C26C9-8DD5-4EE9-9C3C-C4C0D4396848}" v="15" dt="2019-08-06T11:06:59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7186" autoAdjust="0"/>
  </p:normalViewPr>
  <p:slideViewPr>
    <p:cSldViewPr snapToObjects="1">
      <p:cViewPr varScale="1">
        <p:scale>
          <a:sx n="106" d="100"/>
          <a:sy n="106" d="100"/>
        </p:scale>
        <p:origin x="1956" y="138"/>
      </p:cViewPr>
      <p:guideLst>
        <p:guide orient="horz" pos="4003"/>
        <p:guide orient="horz" pos="125"/>
        <p:guide orient="horz" pos="4246"/>
        <p:guide orient="horz" pos="4179"/>
        <p:guide pos="124"/>
        <p:guide pos="5636"/>
        <p:guide pos="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377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82EC26C9-8DD5-4EE9-9C3C-C4C0D4396848}"/>
    <pc:docChg chg="addSld modSld">
      <pc:chgData name="Sara Zarazaga Navarro" userId="3d120633-b5e1-4aa4-9335-407903167109" providerId="ADAL" clId="{82EC26C9-8DD5-4EE9-9C3C-C4C0D4396848}" dt="2019-08-06T11:06:59.641" v="13"/>
      <pc:docMkLst>
        <pc:docMk/>
      </pc:docMkLst>
      <pc:sldChg chg="add">
        <pc:chgData name="Sara Zarazaga Navarro" userId="3d120633-b5e1-4aa4-9335-407903167109" providerId="ADAL" clId="{82EC26C9-8DD5-4EE9-9C3C-C4C0D4396848}" dt="2019-08-06T11:06:59.641" v="13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82EC26C9-8DD5-4EE9-9C3C-C4C0D4396848}" dt="2019-08-06T11:06:19.982" v="7" actId="207"/>
        <pc:sldMkLst>
          <pc:docMk/>
          <pc:sldMk cId="1841681956" sldId="450"/>
        </pc:sldMkLst>
        <pc:spChg chg="mod">
          <ac:chgData name="Sara Zarazaga Navarro" userId="3d120633-b5e1-4aa4-9335-407903167109" providerId="ADAL" clId="{82EC26C9-8DD5-4EE9-9C3C-C4C0D4396848}" dt="2019-08-06T11:06:19.982" v="7" actId="207"/>
          <ac:spMkLst>
            <pc:docMk/>
            <pc:sldMk cId="1841681956" sldId="450"/>
            <ac:spMk id="10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41.635" v="11" actId="207"/>
        <pc:sldMkLst>
          <pc:docMk/>
          <pc:sldMk cId="289379598" sldId="462"/>
        </pc:sldMkLst>
        <pc:spChg chg="mod">
          <ac:chgData name="Sara Zarazaga Navarro" userId="3d120633-b5e1-4aa4-9335-407903167109" providerId="ADAL" clId="{82EC26C9-8DD5-4EE9-9C3C-C4C0D4396848}" dt="2019-08-06T11:06:41.635" v="11" actId="207"/>
          <ac:spMkLst>
            <pc:docMk/>
            <pc:sldMk cId="289379598" sldId="462"/>
            <ac:spMk id="10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2:39.368" v="2" actId="207"/>
        <pc:sldMkLst>
          <pc:docMk/>
          <pc:sldMk cId="324641894" sldId="465"/>
        </pc:sldMkLst>
        <pc:spChg chg="mod">
          <ac:chgData name="Sara Zarazaga Navarro" userId="3d120633-b5e1-4aa4-9335-407903167109" providerId="ADAL" clId="{82EC26C9-8DD5-4EE9-9C3C-C4C0D4396848}" dt="2019-08-06T11:02:39.368" v="2" actId="207"/>
          <ac:spMkLst>
            <pc:docMk/>
            <pc:sldMk cId="324641894" sldId="4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3:53.936" v="3" actId="207"/>
        <pc:sldMkLst>
          <pc:docMk/>
          <pc:sldMk cId="4241049633" sldId="467"/>
        </pc:sldMkLst>
        <pc:spChg chg="mod">
          <ac:chgData name="Sara Zarazaga Navarro" userId="3d120633-b5e1-4aa4-9335-407903167109" providerId="ADAL" clId="{82EC26C9-8DD5-4EE9-9C3C-C4C0D4396848}" dt="2019-08-06T11:03:53.936" v="3" actId="207"/>
          <ac:spMkLst>
            <pc:docMk/>
            <pc:sldMk cId="4241049633" sldId="467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24.277" v="8" actId="207"/>
        <pc:sldMkLst>
          <pc:docMk/>
          <pc:sldMk cId="1390609334" sldId="468"/>
        </pc:sldMkLst>
        <pc:spChg chg="mod">
          <ac:chgData name="Sara Zarazaga Navarro" userId="3d120633-b5e1-4aa4-9335-407903167109" providerId="ADAL" clId="{82EC26C9-8DD5-4EE9-9C3C-C4C0D4396848}" dt="2019-08-06T11:06:24.277" v="8" actId="207"/>
          <ac:spMkLst>
            <pc:docMk/>
            <pc:sldMk cId="1390609334" sldId="468"/>
            <ac:spMk id="17" creationId="{00000000-0000-0000-0000-000000000000}"/>
          </ac:spMkLst>
        </pc:spChg>
      </pc:sldChg>
      <pc:sldChg chg="modSp">
        <pc:chgData name="Sara Zarazaga Navarro" userId="3d120633-b5e1-4aa4-9335-407903167109" providerId="ADAL" clId="{82EC26C9-8DD5-4EE9-9C3C-C4C0D4396848}" dt="2019-08-06T11:06:46.132" v="12" actId="207"/>
        <pc:sldMkLst>
          <pc:docMk/>
          <pc:sldMk cId="927026957" sldId="469"/>
        </pc:sldMkLst>
        <pc:spChg chg="mod">
          <ac:chgData name="Sara Zarazaga Navarro" userId="3d120633-b5e1-4aa4-9335-407903167109" providerId="ADAL" clId="{82EC26C9-8DD5-4EE9-9C3C-C4C0D4396848}" dt="2019-08-06T11:06:46.132" v="12" actId="207"/>
          <ac:spMkLst>
            <pc:docMk/>
            <pc:sldMk cId="927026957" sldId="469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A94C-D1EA-4C82-A838-90C9BEAD1B58}" type="datetimeFigureOut">
              <a:rPr lang="de-DE" smtClean="0"/>
              <a:pPr/>
              <a:t>09.08.2019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C5EE-6D5B-4EB0-A65B-0235D62CD93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3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08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08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9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65275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565275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5F2BA-785B-438C-94A3-74B4903C4243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CE39-FACC-48C7-96AF-C202655C396C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26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278AD-C7A1-40C7-8A54-37E686F96996}" type="datetime1">
              <a:rPr lang="de-DE" smtClean="0"/>
              <a:t>09.08.2019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6ED8-C3E9-4968-A7B4-6A248396781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477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10B7D-9A6A-40AD-9386-A870A0F846CE}" type="datetime1">
              <a:rPr lang="de-DE" smtClean="0"/>
              <a:t>09.08.2019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F1EA7-5F9E-4233-800F-952111D114C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539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6D510-B863-4714-9C00-33D6A5B84426}" type="datetime1">
              <a:rPr lang="de-DE" smtClean="0"/>
              <a:t>09.08.2019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A9C5-7235-4810-96EC-2C7DDB7D2BB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50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5EACD-F905-4C8F-B775-ABB17C1F391F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88AA-DCE7-4DD5-83A5-A2AD0E98FD93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7611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55C6A-F48E-412B-97F6-C0DAA2C5C972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3267-7407-41EB-A27E-5365CFB3103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440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9DE05-7447-4A54-8F30-23BB0911FAC6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6911A-56E4-4B02-8930-D8FB3057867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558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2425" y="647700"/>
            <a:ext cx="2112963" cy="52355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1250" cy="52355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68B25-6719-4B13-A2EA-AB70A3A827FC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32EB-40E9-4BC4-8B86-22F0882C4E6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205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9A44D-16E9-4339-B4DB-4297D3833310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50ED1-F8A3-4630-A715-9B8311F9B61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2269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782F-7DB1-4A50-8539-BA6D1F4A7974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F9DB0-F377-41F4-9FE8-54DC5CDCCEE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42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1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7BECA-9E42-48C4-B59A-D3A41135E556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BE73F-CC80-403F-BCEC-17BC5CE0A09E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34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258888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4F0B2-0CEE-48F2-884B-4B365B4B5207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93F2-6171-4D7A-BA0A-3A4FCD884BF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6853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AF19C-52BF-4EC1-BB2B-B6425BE31435}" type="datetime1">
              <a:rPr lang="de-DE" smtClean="0"/>
              <a:t>09.08.2019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F808-2860-434C-BE2B-A946DAACF2AD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666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5FE5C-84B6-489C-8E8D-601F2EDFCDEF}" type="datetime1">
              <a:rPr lang="de-DE" smtClean="0"/>
              <a:t>09.08.2019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A7E8-8EBD-4885-97B9-CFF3DD4E3278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4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242E9-6177-4A84-AAD4-E14DFA7383F9}" type="datetime1">
              <a:rPr lang="de-DE" smtClean="0"/>
              <a:t>09.08.2019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64C02-F905-45BC-A821-1B030D5F2E7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97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710C1-8BEF-497B-A708-959E45D73BA1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8641-15E2-4970-A63D-9738B1B9781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103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E4CC7-F15B-4FFF-91EB-1C81BDD231EB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5213-0E88-4699-A335-2ACD639B03D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099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80F58-0F8F-480B-81BB-88D388A192DA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5F12-8D6B-400C-9DE3-1A3536F1F2D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19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2425" y="647700"/>
            <a:ext cx="2112963" cy="4929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1250" cy="49291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1554D-70AF-4C24-A0C7-7E792963052E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432B-C9D9-4ED8-8D71-C78B743FBA75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4789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5AA9E-B78C-49FB-94E8-9CEA3503297A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380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9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95BEC-1187-49C7-80EA-E7C2F7276E9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59410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6EDD8-EDBA-4B58-B5EF-CA63BDB8BE99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73033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A34A7-43B8-498B-B97B-E92B25F4AA9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2831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B5EC4-ECA2-4EFF-A13B-19EC4FF50AD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67279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8D7F6-A970-4BA7-9C77-342B44D1D81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9310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3F25A-E4E3-4209-8B85-6881A0F6241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419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069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52F37-D222-43D0-9FAE-69926C45E1A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028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868A5-545E-4026-B1CE-CADB6434B99A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825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A50E9-834F-4A82-9CE2-0DB9251D9568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0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91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437AA-654A-4249-A229-891CE09BD6CB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50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8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5" name="Bild 14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5" name="Bild 14" descr="EnEffCo_RGB-Web mit Transparenz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1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0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3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3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0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52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9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199C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009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669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24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723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2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4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199C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508990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0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710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7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31118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825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b="1" i="0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0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3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6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0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8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6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5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09891" y="1279316"/>
            <a:ext cx="2736000" cy="2460128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 b="1"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0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1369" y="1279316"/>
            <a:ext cx="5842299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575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3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1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28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3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1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3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6" name="Bild 5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669B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 4" descr="EnEffCo_Wortmarke_wei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sp>
        <p:nvSpPr>
          <p:cNvPr id="9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24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723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2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3984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2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6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6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64B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rgbClr val="64B4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8" name="Bild 7" descr="EnEffCo_Wortmarke_weis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0" y="522908"/>
            <a:ext cx="1792800" cy="523307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0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7926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Vielen Dank.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ÖKOTEC Energiemanagement GmbH</a:t>
            </a:r>
          </a:p>
          <a:p>
            <a:pPr marL="0" indent="0">
              <a:buNone/>
            </a:pPr>
            <a:endParaRPr lang="de-DE" sz="13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EUREF-Campus, Haus 13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Torgauer Straße 12-15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10829 Berlin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+49 (30) 536397 – 0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 +49 (30) 536397 – 90 </a:t>
            </a:r>
          </a:p>
          <a:p>
            <a:pPr marL="0" indent="0">
              <a:buNone/>
            </a:pPr>
            <a:r>
              <a:rPr lang="de-DE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energie@oekotec.de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FFFFFF"/>
                </a:solidFill>
              </a:rPr>
              <a:t>www.oekotec.de</a:t>
            </a:r>
          </a:p>
          <a:p>
            <a:pPr marL="0" indent="0">
              <a:buNone/>
            </a:pPr>
            <a:endParaRPr lang="de-DE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96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31118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04825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b="1" i="0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>
                <a:latin typeface="Calibri"/>
                <a:cs typeface="Calibri"/>
              </a:defRPr>
            </a:lvl1pPr>
            <a:lvl2pPr>
              <a:defRPr lang="de-DE" smtClean="0">
                <a:latin typeface="Calibri"/>
                <a:cs typeface="Calibri"/>
              </a:defRPr>
            </a:lvl2pPr>
            <a:lvl3pPr>
              <a:defRPr lang="de-DE" smtClean="0">
                <a:latin typeface="Calibri"/>
                <a:cs typeface="Calibri"/>
              </a:defRPr>
            </a:lvl3pPr>
            <a:lvl4pPr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0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3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6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0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8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rgbClr val="FFFFF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rgbClr val="FFFFFF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7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1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1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7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5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Bild 10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7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209891" y="1279316"/>
            <a:ext cx="2736000" cy="2460128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 b="1"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22" name="Bild 21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0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4" name="Bild 13" descr="EnEffCo_RGB-Web mit Transparenz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7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2" name="Bild 11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99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575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1369" y="1279316"/>
            <a:ext cx="5842299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7" name="Bild 16" descr="EnEffCo_RGB-Web mit Transparenz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65" y="6307933"/>
            <a:ext cx="10414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3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C5ADB-BAF2-4342-A093-13E494764EF7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09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BCE4-729A-41DA-9745-FA35226720A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232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0605A-1F0D-47CC-8D2C-44FBF09AC8A1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893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5125" y="1258888"/>
            <a:ext cx="41513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258888"/>
            <a:ext cx="41529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5BCD2-6660-4437-B6EC-B4F7003D09D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0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25" y="229392"/>
            <a:ext cx="2400302" cy="978514"/>
          </a:xfrm>
          <a:prstGeom prst="rect">
            <a:avLst/>
          </a:prstGeom>
        </p:spPr>
      </p:pic>
      <p:pic>
        <p:nvPicPr>
          <p:cNvPr id="10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AE6F9-88BB-49E7-9F47-9EB5DD2B4DB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422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6F619-99EF-4B0D-99E3-B690C21E58A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10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141D-445E-4638-B1E7-A1EB980FB7D6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069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9F65-0131-4811-BC77-A84F3D1C539F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2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BB237-F3AE-4C5B-BC8E-F6CE1AA413CC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228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2B5EE-A61E-47B2-BD48-06A177AB77EB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070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88" y="647700"/>
            <a:ext cx="2114550" cy="4929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47700"/>
            <a:ext cx="6196013" cy="4929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BE4C8-15B7-4BC2-9587-ADEFE28859CD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987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8C15E-726A-4AE8-B5C3-2D78C3E55DE4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F7DC-E301-4242-BCD9-AB22647F8C16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883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6F9FA-676B-421C-930A-36159F30B85D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D2385-50D4-49DB-B10B-9F2121F063E2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07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090DB-E4C9-4B16-8BC5-453F98009F8B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21767-4737-4624-9F9B-373ECB4BC869}" type="slidenum">
              <a:rPr lang="de-DE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03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61" r:id="rId3"/>
    <p:sldLayoutId id="2147483699" r:id="rId4"/>
    <p:sldLayoutId id="2147483705" r:id="rId5"/>
    <p:sldLayoutId id="2147483706" r:id="rId6"/>
    <p:sldLayoutId id="2147483710" r:id="rId7"/>
    <p:sldLayoutId id="2147483709" r:id="rId8"/>
    <p:sldLayoutId id="2147483713" r:id="rId9"/>
    <p:sldLayoutId id="2147483714" r:id="rId10"/>
    <p:sldLayoutId id="2147483673" r:id="rId11"/>
    <p:sldLayoutId id="2147483679" r:id="rId12"/>
    <p:sldLayoutId id="2147483664" r:id="rId13"/>
    <p:sldLayoutId id="2147483711" r:id="rId14"/>
    <p:sldLayoutId id="2147483674" r:id="rId15"/>
    <p:sldLayoutId id="2147483712" r:id="rId16"/>
    <p:sldLayoutId id="2147483675" r:id="rId17"/>
    <p:sldLayoutId id="2147483677" r:id="rId18"/>
    <p:sldLayoutId id="2147483678" r:id="rId19"/>
    <p:sldLayoutId id="214748366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842" r:id="rId29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4B446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developed by ÖKOTEC Energiemanagement GmbH</a:t>
            </a:r>
            <a:endParaRPr lang="de-DE" dirty="0"/>
          </a:p>
        </p:txBody>
      </p:sp>
      <p:pic>
        <p:nvPicPr>
          <p:cNvPr id="12" name="Bild 11" descr="Veolia_Bildmarke.emf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784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dt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20000"/>
              </a:spcAft>
              <a:defRPr/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614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6E16AC81-B075-44B5-8A05-E97213B151B3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58888"/>
            <a:ext cx="84566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</a:t>
            </a:r>
          </a:p>
        </p:txBody>
      </p:sp>
      <p:pic>
        <p:nvPicPr>
          <p:cNvPr id="2054" name="Picture 18" descr="ÖKOTEC_Logo_farbig_Standar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9" name="Text Box 19"/>
          <p:cNvSpPr txBox="1">
            <a:spLocks noChangeArrowheads="1"/>
          </p:cNvSpPr>
          <p:nvPr userDrawn="1"/>
        </p:nvSpPr>
        <p:spPr bwMode="auto">
          <a:xfrm>
            <a:off x="2484438" y="6208713"/>
            <a:ext cx="376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20000"/>
              </a:spcAft>
              <a:defRPr sz="3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669B2"/>
                </a:solidFill>
              </a:rPr>
              <a:t>Ergebnisse Initialberatung Wasa / Barilla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669B2"/>
                </a:solidFill>
              </a:rPr>
              <a:t>Präsentation 25.03.2009</a:t>
            </a:r>
            <a:endParaRPr lang="en-US" sz="1200">
              <a:solidFill>
                <a:srgbClr val="066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31" name="Picture 15" descr="Key Visual Übersich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9144000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0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6297613"/>
            <a:ext cx="1439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4A5FA467-4C9C-48F6-8BA2-FB1F253D5E63}" type="datetime1">
              <a:rPr lang="de-DE" smtClean="0"/>
              <a:t>09.08.2019</a:t>
            </a:fld>
            <a:endParaRPr lang="de-DE"/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6297613"/>
            <a:ext cx="53990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BDB6B81F-C2EA-4897-B5B4-76976D6A89F6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7260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65275"/>
            <a:ext cx="845661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260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Überschrift, Zeile 1</a:t>
            </a:r>
          </a:p>
        </p:txBody>
      </p:sp>
      <p:pic>
        <p:nvPicPr>
          <p:cNvPr id="726030" name="Picture 14" descr="ÖKOTEC_Logo_farbig_Standar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fontAlgn="base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endParaRPr lang="de-DE" sz="3000">
              <a:solidFill>
                <a:srgbClr val="333399"/>
              </a:solidFill>
            </a:endParaRPr>
          </a:p>
        </p:txBody>
      </p:sp>
      <p:sp>
        <p:nvSpPr>
          <p:cNvPr id="6144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6297613"/>
            <a:ext cx="1439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7F8AA27E-709A-44DD-824E-655E58A3C661}" type="datetime1">
              <a:rPr lang="de-DE" smtClean="0"/>
              <a:t>09.08.2019</a:t>
            </a:fld>
            <a:endParaRPr lang="de-DE"/>
          </a:p>
        </p:txBody>
      </p:sp>
      <p:sp>
        <p:nvSpPr>
          <p:cNvPr id="6144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6297613"/>
            <a:ext cx="53990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r>
              <a:rPr lang="en-US"/>
              <a:t>developed by ÖKOTEC Energiemanagement GmbH</a:t>
            </a:r>
            <a:endParaRPr lang="de-DE"/>
          </a:p>
        </p:txBody>
      </p:sp>
      <p:sp>
        <p:nvSpPr>
          <p:cNvPr id="6144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5" y="6297613"/>
            <a:ext cx="7191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defTabSz="762000">
              <a:spcAft>
                <a:spcPct val="0"/>
              </a:spcAft>
              <a:defRPr sz="1400" b="1">
                <a:solidFill>
                  <a:srgbClr val="0069B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</a:pPr>
            <a:fld id="{D4632ED3-A913-4587-9E3E-48457756725B}" type="slidenum">
              <a:rPr lang="de-DE" smtClean="0"/>
              <a:pPr eaLnBrk="0" fontAlgn="base" hangingPunct="0">
                <a:spcBef>
                  <a:spcPct val="0"/>
                </a:spcBef>
              </a:pPr>
              <a:t>‹Nº›</a:t>
            </a:fld>
            <a:endParaRPr lang="de-DE"/>
          </a:p>
        </p:txBody>
      </p:sp>
      <p:sp>
        <p:nvSpPr>
          <p:cNvPr id="61441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5661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44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647700"/>
            <a:ext cx="84566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die Überschrift</a:t>
            </a:r>
          </a:p>
        </p:txBody>
      </p:sp>
      <p:pic>
        <p:nvPicPr>
          <p:cNvPr id="614418" name="Picture 18" descr="ÖKOTEC_Logo_farbig_Standar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116638"/>
            <a:ext cx="116998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2pPr>
      <a:lvl3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3pPr>
      <a:lvl4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4pPr>
      <a:lvl5pPr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30000"/>
        </a:spcAft>
        <a:defRPr sz="3000" b="1">
          <a:solidFill>
            <a:srgbClr val="0069B2"/>
          </a:solidFill>
          <a:latin typeface="Arial" charset="0"/>
        </a:defRPr>
      </a:lvl9pPr>
    </p:titleStyle>
    <p:bodyStyle>
      <a:lvl1pPr marL="266700" indent="-2667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>
          <a:solidFill>
            <a:srgbClr val="0669B2"/>
          </a:solidFill>
          <a:latin typeface="+mn-lt"/>
          <a:ea typeface="+mn-ea"/>
          <a:cs typeface="+mn-cs"/>
        </a:defRPr>
      </a:lvl1pPr>
      <a:lvl2pPr marL="628650" indent="-182563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Char char="-"/>
        <a:defRPr sz="1400">
          <a:solidFill>
            <a:srgbClr val="0669B2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400">
          <a:solidFill>
            <a:srgbClr val="0669B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4B7CA-1ECB-44AA-A1C5-2F2E3528AAFE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09.08.2019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Energiemanagement GmbH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5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6.jpe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Beispiele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für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Investitionen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Energieeffizienz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Sustainable </a:t>
            </a: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-Food Industry. </a:t>
            </a:r>
            <a:b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Energy Efficiency.</a:t>
            </a:r>
            <a:endParaRPr lang="de-DE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41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7557" y="6436055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6"/>
          <p:cNvSpPr txBox="1">
            <a:spLocks/>
          </p:cNvSpPr>
          <p:nvPr/>
        </p:nvSpPr>
        <p:spPr bwMode="auto">
          <a:xfrm>
            <a:off x="2771800" y="764704"/>
            <a:ext cx="6002064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 löslicher Kaffee-Extrakte.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Energiekosten: ca. 8 Mio. Euro </a:t>
            </a:r>
          </a:p>
          <a:p>
            <a:pPr marL="0" lvl="0" indent="0">
              <a:buNone/>
              <a:defRPr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Kompressionskältemaschinen erzeugen Kaltwasser bei 5°C, das über einen Kaltwasserkreislauf sowohl in der Produktion als auch in Klimaanlagen eingesetzt wird. 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Kühler wechseln häufig und starten manchmal nur für wenige Minuten. 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durchschnittliche Vorlauftemperatur liegt bei 3°C und die Rücklauftemperatur bei 4°C, dieser Temperaturgradient ist zu klein. Kaltwasser wird durch die Pumpen gepumpt, obwohl der Kühlbedarf der Verbraucher nicht ausreichend ist. 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Effizienzmaßnahme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Regulierung des Kaltwasserdurchflusses zu den Verbrauchern nach tatsächlichem Bedarf durch entsprechende Regelventile 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Überprüfung der Lastauslegungswerte und des tatsächlichen Kaltwasserbedarfs 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der Frequenzregelung (FU) für Kaltwasserpumpen zur Erhöhung des Temperaturgradienten 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Erhöhung der Temperatur der Kaltwassererzeugung von 3°C auf 5°C durch Änderung der Parameter der Kältemaschine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540E178-39C2-4273-8041-BADD3BEB01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 Practice Beispiel I: Kaltwasserverteilung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08EFB67-39ED-4261-8E1B-A60C7365FE2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57" r="33841" b="557"/>
          <a:stretch/>
        </p:blipFill>
        <p:spPr>
          <a:xfrm rot="5400000">
            <a:off x="-211250" y="-733559"/>
            <a:ext cx="7339935" cy="78431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16200" y="6422763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3789040"/>
            <a:ext cx="3395910" cy="22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platzhalter 6"/>
          <p:cNvSpPr txBox="1">
            <a:spLocks/>
          </p:cNvSpPr>
          <p:nvPr/>
        </p:nvSpPr>
        <p:spPr bwMode="auto">
          <a:xfrm>
            <a:off x="3131307" y="1124604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</a:t>
            </a: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Stromeinsparung von ca. 500 MWh/a durch...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Reduzierter Pumpenenergiebedarf durch reduzierten Kaltwasserkreislauf-Volumenstrom 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Auslastung und weniger Schalten von Kompressionskältemaschinen durch größeren Temperaturgradienten 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Reduzierter Strombedarf von Kompressionskältemaschinen durch erhöhte Kaltwassertemperatur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00" y="3789040"/>
            <a:ext cx="5283070" cy="21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730E762-89DE-4AA5-A8EC-715FABBBFA8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Best Practice Beispiel I: Kaltwasserverteilung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C801463-A966-411F-9D93-1FDB7F1B96B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4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developed by ÖKOTEC Energiemanagement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9794" y="6381328"/>
            <a:ext cx="272646" cy="218568"/>
          </a:xfrm>
        </p:spPr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Picture 6" descr="Sprühentgasungsverfah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270326" cy="2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182490" y="1316873"/>
            <a:ext cx="5591374" cy="5062987"/>
          </a:xfrm>
          <a:noFill/>
        </p:spPr>
        <p:txBody>
          <a:bodyPr/>
          <a:lstStyle/>
          <a:p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 von Fertignahrungsmitteln.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Energiekosten: ca. 4 Mio. Euro </a:t>
            </a:r>
          </a:p>
          <a:p>
            <a:pPr lvl="0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Speisewasser zum Kessel wird aufbereitet und durch thermische Entgasung entgast.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Entgasung des Speisewassertanks ist ungeregelt, der Abgasausstoß erfolgt über das Dach.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geschätzt, dass die Abgasverluste etwa 1 % des gesamten Erdgasverbrauchs ausmachen.</a:t>
            </a:r>
          </a:p>
          <a:p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Effizienzmaßnahme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Kondensationswärme des austretenden Dampfes kann mit einem Oberflächenkondensator zurückgewonnen werden.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Oberflächenkondensator ist im Abgas montiert und die Wärmerückgewinnung kann stattdessen zur Vorwärmung von Speisewasser oder für Raumluftanwendungen verwendet werden.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997C536-2D01-4A16-9128-23231072162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 Practice Beispiel II: Speisewasseraufbereitung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4F48FE-829C-405C-A07F-43D12E828E5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95944" y="6406989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platzhalter 6"/>
          <p:cNvSpPr txBox="1">
            <a:spLocks/>
          </p:cNvSpPr>
          <p:nvPr/>
        </p:nvSpPr>
        <p:spPr bwMode="auto">
          <a:xfrm>
            <a:off x="3094576" y="1279316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Erdgaseinsparung von ca. 800 MWh/a durch...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Wärmerückgewinnung bei höherer Temperatur aus Abgasen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Effizienzsteigerung der Speisewasseraufbereitung 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gewonnene Wärme kann direkt für die Dampferzeugung oder Hilfssysteme genutzt werden.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44" y="3645024"/>
            <a:ext cx="4896536" cy="23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/>
          <a:stretch/>
        </p:blipFill>
        <p:spPr bwMode="auto">
          <a:xfrm>
            <a:off x="0" y="3513781"/>
            <a:ext cx="3853962" cy="250726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8DE7314-A0C9-4691-BECB-D7EEAD546A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 Practice Beispiel II: Speisewasseraufbereitung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88F0DB4-ED51-45B3-9420-FBC60129BC9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60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2075" y="6304341"/>
            <a:ext cx="7565342" cy="365125"/>
          </a:xfrm>
        </p:spPr>
        <p:txBody>
          <a:bodyPr/>
          <a:lstStyle/>
          <a:p>
            <a:r>
              <a:rPr lang="en-US" dirty="0"/>
              <a:t>developed by ÖKOTEC </a:t>
            </a:r>
            <a:r>
              <a:rPr lang="en-US" dirty="0" err="1"/>
              <a:t>Energiemanagement</a:t>
            </a:r>
            <a:r>
              <a:rPr lang="en-US" dirty="0"/>
              <a:t>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182490" y="1423917"/>
            <a:ext cx="5591374" cy="5062987"/>
          </a:xfrm>
          <a:noFill/>
        </p:spPr>
        <p:txBody>
          <a:bodyPr/>
          <a:lstStyle/>
          <a:p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 von Fleischwaren.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Energiekosten: ca. 15 Mio. Euro </a:t>
            </a:r>
          </a:p>
          <a:p>
            <a:pPr lvl="0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Fleischkühlhäuser werden mit Kaltluft mit zwei HVAC-Anlagen von 30.000 m³/h Kapazität versorgt.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Abluftsystem hat kein Wärme- (oder Kälterückgewinnungssystem)</a:t>
            </a:r>
          </a:p>
          <a:p>
            <a:r>
              <a:rPr lang="en-US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Effizienzmaßnahme</a:t>
            </a: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Sommer kann der kalten Abluft Wärme entzogen werden, was die Kälteenergie spart. In den Wintermonaten kann die Wärme aus warmer Abluft zur Erwärmung der Zuluft genutzt werden.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nach Anforderung kann ein geeignetes Wärmerückgewinnungssystem (geschlossener Regelkreis, Wärmepumpen, Wärmerad, etc.) realisiert werden.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C40CCA7-F23C-4E98-83CD-4F7CD76ED4A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B80BD0-B2AD-4481-B456-DCDA6D87CB2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 Practice Beispiel III: Kühllagerzuluft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7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1"/>
          <a:stretch/>
        </p:blipFill>
        <p:spPr>
          <a:xfrm rot="5400000">
            <a:off x="-286895" y="-644435"/>
            <a:ext cx="7346064" cy="76588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43011" y="6423390"/>
            <a:ext cx="5032240" cy="176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by ÖKOTEC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Energiemanagement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GmbH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3FE12-62BD-41F9-8F3F-A0956C733398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platzhalter 6"/>
          <p:cNvSpPr txBox="1">
            <a:spLocks/>
          </p:cNvSpPr>
          <p:nvPr/>
        </p:nvSpPr>
        <p:spPr bwMode="auto">
          <a:xfrm>
            <a:off x="3094576" y="1279316"/>
            <a:ext cx="5848942" cy="50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</a:t>
            </a: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Stromeinsparung in der Kälteanlage von ca. 200 MWh/a und Erdgaseinsparung von ca. 300 MWh/a aufgrund von…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Wärmerückgewinnung im Winter und Sommer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höhere Temperatur des Kühlsystems kann toleriert werden.</a:t>
            </a:r>
          </a:p>
          <a:p>
            <a:pPr lvl="1"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Rückgewonnene Wärme kann direkt und ohne Speicherung genutzt werden.</a:t>
            </a:r>
          </a:p>
          <a:p>
            <a:pPr marL="55562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Symbol" panose="05050102010706020507" pitchFamily="18" charset="2"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6" y="3789040"/>
            <a:ext cx="4599746" cy="22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 bwMode="auto">
          <a:xfrm>
            <a:off x="491" y="3542446"/>
            <a:ext cx="3813382" cy="247976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FFF2153-7A3C-4354-BD1F-2A61FD0AFE9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Best Practice Beispiel III: Kühllagerzuluft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8A510D8-8B46-4451-AB60-1739F438CA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2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- EnEffCo - V03 - 17.07.2017 - MR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Foliensatz OEKOTEC Grün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Foliensatz OEKOTEC Hellgrün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20000"/>
          </a:spcAft>
          <a:buClrTx/>
          <a:buSzTx/>
          <a:buFontTx/>
          <a:buNone/>
          <a:tabLst/>
          <a:defRPr kumimoji="0" lang="de-DE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urpurro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Folienmaster - EnEffCo - V03 - 17.07.2017 - MR</Template>
  <TotalTime>72</TotalTime>
  <Words>571</Words>
  <Application>Microsoft Office PowerPoint</Application>
  <PresentationFormat>Presentación en pantalla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Wingdings</vt:lpstr>
      <vt:lpstr>Folienmaster - EnEffCo - V03 - 17.07.2017 - MR</vt:lpstr>
      <vt:lpstr>1_Foliensatz OEKOTEC Grün</vt:lpstr>
      <vt:lpstr>1_Foliensatz OEKOTEC Hellgrün</vt:lpstr>
      <vt:lpstr>Benutzerdefiniertes Design</vt:lpstr>
      <vt:lpstr>3_Benutzerdefiniertes Design</vt:lpstr>
      <vt:lpstr>1_Benutzerdefiniertes Design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Gallitschke</dc:creator>
  <cp:lastModifiedBy>Juan Garcia Cuadrado</cp:lastModifiedBy>
  <cp:revision>122</cp:revision>
  <dcterms:created xsi:type="dcterms:W3CDTF">2018-11-29T10:46:08Z</dcterms:created>
  <dcterms:modified xsi:type="dcterms:W3CDTF">2019-08-09T09:49:11Z</dcterms:modified>
</cp:coreProperties>
</file>