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4" r:id="rId2"/>
    <p:sldId id="386" r:id="rId3"/>
    <p:sldId id="388" r:id="rId4"/>
    <p:sldId id="389" r:id="rId5"/>
    <p:sldId id="387" r:id="rId6"/>
    <p:sldId id="390" r:id="rId7"/>
    <p:sldId id="391" r:id="rId8"/>
    <p:sldId id="342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FBA"/>
    <a:srgbClr val="E7EEEF"/>
    <a:srgbClr val="F76864"/>
    <a:srgbClr val="44546A"/>
    <a:srgbClr val="9DC6A5"/>
    <a:srgbClr val="34719E"/>
    <a:srgbClr val="2AA4A4"/>
    <a:srgbClr val="FF0000"/>
    <a:srgbClr val="F1FC8C"/>
    <a:srgbClr val="364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C00F5-5FE2-7C48-57BF-7F7B2356EC23}" v="1" dt="2019-09-09T10:20:11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4638" autoAdjust="0"/>
  </p:normalViewPr>
  <p:slideViewPr>
    <p:cSldViewPr snapToObjects="1" showGuides="1">
      <p:cViewPr varScale="1">
        <p:scale>
          <a:sx n="78" d="100"/>
          <a:sy n="78" d="100"/>
        </p:scale>
        <p:origin x="96" y="1752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80" d="100"/>
        <a:sy n="180" d="100"/>
      </p:scale>
      <p:origin x="0" y="-1668"/>
    </p:cViewPr>
  </p:sorterViewPr>
  <p:notesViewPr>
    <p:cSldViewPr snapToObjects="1" showGuides="1">
      <p:cViewPr varScale="1">
        <p:scale>
          <a:sx n="102" d="100"/>
          <a:sy n="102" d="100"/>
        </p:scale>
        <p:origin x="-3558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S::szarazaga@fcirce.es::3d120633-b5e1-4aa4-9335-407903167109" providerId="AD" clId="Web-{44DC00F5-5FE2-7C48-57BF-7F7B2356EC23}"/>
    <pc:docChg chg="delSld">
      <pc:chgData name="Sara Zarazaga Navarro" userId="S::szarazaga@fcirce.es::3d120633-b5e1-4aa4-9335-407903167109" providerId="AD" clId="Web-{44DC00F5-5FE2-7C48-57BF-7F7B2356EC23}" dt="2019-09-09T10:20:11.615" v="0"/>
      <pc:docMkLst>
        <pc:docMk/>
      </pc:docMkLst>
      <pc:sldChg chg="del">
        <pc:chgData name="Sara Zarazaga Navarro" userId="S::szarazaga@fcirce.es::3d120633-b5e1-4aa4-9335-407903167109" providerId="AD" clId="Web-{44DC00F5-5FE2-7C48-57BF-7F7B2356EC23}" dt="2019-09-09T10:20:11.615" v="0"/>
        <pc:sldMkLst>
          <pc:docMk/>
          <pc:sldMk cId="1017086673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11.11.2019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11.11.2019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11.11.2019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11.11.2019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300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kern="0" dirty="0">
                <a:ea typeface="ＭＳ Ｐゴシック" pitchFamily="-105" charset="-128"/>
              </a:rPr>
              <a:t>Workshop </a:t>
            </a:r>
          </a:p>
          <a:p>
            <a:pPr lvl="0"/>
            <a:r>
              <a:rPr lang="en-GB" sz="2000" dirty="0"/>
              <a:t>Motivation </a:t>
            </a:r>
            <a:r>
              <a:rPr lang="en-GB" sz="2000" dirty="0" smtClean="0"/>
              <a:t>des Energy </a:t>
            </a:r>
            <a:r>
              <a:rPr lang="en-GB" sz="2000" dirty="0"/>
              <a:t>Management </a:t>
            </a:r>
            <a:r>
              <a:rPr lang="en-GB" sz="2000" dirty="0" smtClean="0"/>
              <a:t>Teams</a:t>
            </a:r>
            <a:endParaRPr lang="en-GB" sz="20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Agro-Food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</a:t>
            </a:r>
            <a:r>
              <a:rPr lang="en-US" sz="1200" b="1" dirty="0" err="1">
                <a:solidFill>
                  <a:schemeClr val="accent1"/>
                </a:solidFill>
              </a:rPr>
              <a:t>Programmes</a:t>
            </a:r>
            <a:r>
              <a:rPr lang="en-US" sz="1200" b="1" dirty="0">
                <a:solidFill>
                  <a:schemeClr val="accent1"/>
                </a:solidFill>
              </a:rPr>
              <a:t>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92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53" name="Inhaltsplatzhalter 2">
            <a:extLst>
              <a:ext uri="{FF2B5EF4-FFF2-40B4-BE49-F238E27FC236}">
                <a16:creationId xmlns:a16="http://schemas.microsoft.com/office/drawing/2014/main" id="{E9BA3542-579A-4257-89DD-D050BDAE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837"/>
            <a:ext cx="8229600" cy="208520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7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Motivationstheoretische</a:t>
            </a:r>
            <a:r>
              <a:rPr lang="en-US" sz="17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Ansätze</a:t>
            </a:r>
            <a:r>
              <a:rPr lang="en-US" sz="17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en-US" sz="17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95363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Hierarchie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en-US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Bedürfnisse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95363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Zwei-Faktoren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Theorie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95363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Theorie</a:t>
            </a:r>
            <a:r>
              <a:rPr lang="en-US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en-US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Erwartungen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95363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Gleichgewicht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zwischen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Inputs und Outcomes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50B7129-F894-4B6F-8902-75C383E65D2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latin typeface="Calibri"/>
                <a:ea typeface="ＭＳ Ｐゴシック" pitchFamily="16"/>
              </a:rPr>
              <a:t>Motivation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EDA785-9E63-4534-9430-7D8B8D774B4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CA9E98D-B11E-4A69-9B4D-9968C1010EF9}"/>
              </a:ext>
            </a:extLst>
          </p:cNvPr>
          <p:cNvCxnSpPr/>
          <p:nvPr/>
        </p:nvCxnSpPr>
        <p:spPr>
          <a:xfrm>
            <a:off x="370136" y="1700808"/>
            <a:ext cx="840372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EA5A275-8C1A-4125-8899-8711623D9FB8}"/>
              </a:ext>
            </a:extLst>
          </p:cNvPr>
          <p:cNvCxnSpPr/>
          <p:nvPr/>
        </p:nvCxnSpPr>
        <p:spPr>
          <a:xfrm>
            <a:off x="370135" y="3861048"/>
            <a:ext cx="840372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5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7F38244-94D3-4DC8-8019-E6B1781CFD07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>
                <a:latin typeface="Calibri"/>
                <a:ea typeface="ＭＳ Ｐゴシック" pitchFamily="16"/>
              </a:rPr>
              <a:t>Bedürfnis-Hierarchie </a:t>
            </a:r>
            <a:endParaRPr lang="de-DE" sz="2400" dirty="0">
              <a:latin typeface="Calibri"/>
              <a:ea typeface="ＭＳ Ｐゴシック" pitchFamily="16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C39A012-4CFD-4848-9EAB-25FA3539820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eck 3">
            <a:extLst>
              <a:ext uri="{FF2B5EF4-FFF2-40B4-BE49-F238E27FC236}">
                <a16:creationId xmlns:a16="http://schemas.microsoft.com/office/drawing/2014/main" id="{8A22AFC9-64A6-4646-A10D-1B00E29D5B5E}"/>
              </a:ext>
            </a:extLst>
          </p:cNvPr>
          <p:cNvSpPr/>
          <p:nvPr/>
        </p:nvSpPr>
        <p:spPr>
          <a:xfrm>
            <a:off x="2915816" y="1190237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Abraham Maslow: </a:t>
            </a:r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Wir werden von fünf initial unbefriedigten Bedürfnissen motiviert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2" descr="File:Abraham Maslow.jpg">
            <a:extLst>
              <a:ext uri="{FF2B5EF4-FFF2-40B4-BE49-F238E27FC236}">
                <a16:creationId xmlns:a16="http://schemas.microsoft.com/office/drawing/2014/main" id="{32BB5BEF-AF50-46EC-AA94-3B4173CE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4247"/>
            <a:ext cx="1881983" cy="23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6630BB8E-7EA5-4D11-B4D4-CDCCA23F0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4920"/>
              </p:ext>
            </p:extLst>
          </p:nvPr>
        </p:nvGraphicFramePr>
        <p:xfrm>
          <a:off x="2915816" y="2057805"/>
          <a:ext cx="4359380" cy="264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943">
                  <a:extLst>
                    <a:ext uri="{9D8B030D-6E8A-4147-A177-3AD203B41FA5}">
                      <a16:colId xmlns:a16="http://schemas.microsoft.com/office/drawing/2014/main" val="1154928767"/>
                    </a:ext>
                  </a:extLst>
                </a:gridCol>
                <a:gridCol w="2387437">
                  <a:extLst>
                    <a:ext uri="{9D8B030D-6E8A-4147-A177-3AD203B41FA5}">
                      <a16:colId xmlns:a16="http://schemas.microsoft.com/office/drawing/2014/main" val="1108084201"/>
                    </a:ext>
                  </a:extLst>
                </a:gridCol>
              </a:tblGrid>
              <a:tr h="46857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Hierarchie der Bedürfnisse</a:t>
                      </a:r>
                      <a:endParaRPr lang="en-US" sz="1200" dirty="0"/>
                    </a:p>
                  </a:txBody>
                  <a:tcPr>
                    <a:solidFill>
                      <a:srgbClr val="9DC6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Erfüllung in der Berufswelt</a:t>
                      </a:r>
                      <a:endParaRPr lang="en-US" sz="1200" dirty="0"/>
                    </a:p>
                  </a:txBody>
                  <a:tcPr>
                    <a:solidFill>
                      <a:srgbClr val="9DC6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33044"/>
                  </a:ext>
                </a:extLst>
              </a:tr>
              <a:tr h="46857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Bedürfnis nach Selbstverwirklichung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Herausfordernde Aufgaben, Führung, professionelle Erfolge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02356"/>
                  </a:ext>
                </a:extLst>
              </a:tr>
              <a:tr h="317996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Bedürfnis nach Anerkennung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Authorität</a:t>
                      </a:r>
                      <a:r>
                        <a:rPr lang="de-DE" sz="1200" dirty="0" smtClean="0"/>
                        <a:t>, Titel, Anerkennung, 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13726"/>
                  </a:ext>
                </a:extLst>
              </a:tr>
              <a:tr h="468572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Bedürfnis nach sozialer Zugehörigkeit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Team-Zugehörigkeit</a:t>
                      </a:r>
                      <a:r>
                        <a:rPr lang="de-DE" sz="1200" baseline="0" dirty="0" smtClean="0"/>
                        <a:t> und soziale Aktivitäten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857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Bedürfnis nach Sicherheit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Sicherer</a:t>
                      </a:r>
                      <a:r>
                        <a:rPr lang="de-DE" sz="1200" baseline="0" dirty="0" smtClean="0"/>
                        <a:t> Job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7605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Körperliche Grundbedürfnisse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Gehalt / Lohn (für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Grundbedürf</a:t>
                      </a:r>
                      <a:r>
                        <a:rPr lang="de-DE" sz="1200" baseline="0" dirty="0" smtClean="0"/>
                        <a:t>-nisse nach Nahrung etc.)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F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49999"/>
                  </a:ext>
                </a:extLst>
              </a:tr>
            </a:tbl>
          </a:graphicData>
        </a:graphic>
      </p:graphicFrame>
      <p:sp>
        <p:nvSpPr>
          <p:cNvPr id="14" name="Textfeld 8">
            <a:extLst>
              <a:ext uri="{FF2B5EF4-FFF2-40B4-BE49-F238E27FC236}">
                <a16:creationId xmlns:a16="http://schemas.microsoft.com/office/drawing/2014/main" id="{EE37C810-3663-4FAE-BBFB-615161CC86D5}"/>
              </a:ext>
            </a:extLst>
          </p:cNvPr>
          <p:cNvSpPr txBox="1"/>
          <p:nvPr/>
        </p:nvSpPr>
        <p:spPr>
          <a:xfrm>
            <a:off x="3059831" y="4725144"/>
            <a:ext cx="584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*Die „unteren“ Stufen müssen erfüllt sein, damit die </a:t>
            </a:r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„</a:t>
            </a:r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höheren“ Stufen aktiviert werden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6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29D80A0-188D-45BE-BF1D-D7B62366C03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 smtClean="0">
                <a:latin typeface="Calibri"/>
                <a:ea typeface="ＭＳ Ｐゴシック" pitchFamily="16"/>
              </a:rPr>
              <a:t>Zwei-Faktoren</a:t>
            </a:r>
            <a:endParaRPr lang="de-DE" sz="2400" dirty="0">
              <a:latin typeface="Calibri"/>
              <a:ea typeface="ＭＳ Ｐゴシック" pitchFamily="16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6A9968-4D51-4773-B3ED-F403E0028F6A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hteck 3">
            <a:extLst>
              <a:ext uri="{FF2B5EF4-FFF2-40B4-BE49-F238E27FC236}">
                <a16:creationId xmlns:a16="http://schemas.microsoft.com/office/drawing/2014/main" id="{547A738D-BD2A-4B1A-B966-874AD3132C49}"/>
              </a:ext>
            </a:extLst>
          </p:cNvPr>
          <p:cNvSpPr/>
          <p:nvPr/>
        </p:nvSpPr>
        <p:spPr>
          <a:xfrm>
            <a:off x="755353" y="3501008"/>
            <a:ext cx="3848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Motivations-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Faktoren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Tragen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direkt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zur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Zufriedenheit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bei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hteck 8">
            <a:extLst>
              <a:ext uri="{FF2B5EF4-FFF2-40B4-BE49-F238E27FC236}">
                <a16:creationId xmlns:a16="http://schemas.microsoft.com/office/drawing/2014/main" id="{40A12291-AC22-415E-8B63-9A0464B253C7}"/>
              </a:ext>
            </a:extLst>
          </p:cNvPr>
          <p:cNvSpPr/>
          <p:nvPr/>
        </p:nvSpPr>
        <p:spPr>
          <a:xfrm>
            <a:off x="817049" y="1638177"/>
            <a:ext cx="360008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</a:rPr>
              <a:t>Motivations-</a:t>
            </a:r>
            <a:r>
              <a:rPr lang="en-US" sz="1200" b="1" dirty="0" err="1" smtClean="0">
                <a:solidFill>
                  <a:schemeClr val="bg2">
                    <a:lumMod val="50000"/>
                  </a:schemeClr>
                </a:solidFill>
              </a:rPr>
              <a:t>Faktoren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Anerkennung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Erfolge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Verantwortung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Aussicht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auf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Beförderung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Aussicht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auf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Persönliches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Wachstum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Abgerundetes Rechteck 11">
            <a:extLst>
              <a:ext uri="{FF2B5EF4-FFF2-40B4-BE49-F238E27FC236}">
                <a16:creationId xmlns:a16="http://schemas.microsoft.com/office/drawing/2014/main" id="{1E7D6692-2E72-4FB0-88AA-5D458128767E}"/>
              </a:ext>
            </a:extLst>
          </p:cNvPr>
          <p:cNvSpPr/>
          <p:nvPr/>
        </p:nvSpPr>
        <p:spPr>
          <a:xfrm>
            <a:off x="745040" y="1495004"/>
            <a:ext cx="3826959" cy="20060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hteck 12">
            <a:extLst>
              <a:ext uri="{FF2B5EF4-FFF2-40B4-BE49-F238E27FC236}">
                <a16:creationId xmlns:a16="http://schemas.microsoft.com/office/drawing/2014/main" id="{CBDEF174-4910-4FDC-AFAB-58AB460365E7}"/>
              </a:ext>
            </a:extLst>
          </p:cNvPr>
          <p:cNvSpPr/>
          <p:nvPr/>
        </p:nvSpPr>
        <p:spPr>
          <a:xfrm>
            <a:off x="4992981" y="3480170"/>
            <a:ext cx="3791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Hygiene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Faktoren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tragen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nicht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direct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zur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Zufriedenheit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bei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aber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ihre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nicht-Erfüllung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schafft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Unzufriedenheit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Abgerundetes Rechteck 13">
            <a:extLst>
              <a:ext uri="{FF2B5EF4-FFF2-40B4-BE49-F238E27FC236}">
                <a16:creationId xmlns:a16="http://schemas.microsoft.com/office/drawing/2014/main" id="{22B9B2E6-CB75-426B-B68B-DFCA60F0DBC7}"/>
              </a:ext>
            </a:extLst>
          </p:cNvPr>
          <p:cNvSpPr/>
          <p:nvPr/>
        </p:nvSpPr>
        <p:spPr>
          <a:xfrm>
            <a:off x="4788024" y="1489292"/>
            <a:ext cx="3974732" cy="1990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hteck 14">
            <a:extLst>
              <a:ext uri="{FF2B5EF4-FFF2-40B4-BE49-F238E27FC236}">
                <a16:creationId xmlns:a16="http://schemas.microsoft.com/office/drawing/2014/main" id="{9E0F1F47-6A9B-461E-9202-3EA4834FE692}"/>
              </a:ext>
            </a:extLst>
          </p:cNvPr>
          <p:cNvSpPr/>
          <p:nvPr/>
        </p:nvSpPr>
        <p:spPr>
          <a:xfrm>
            <a:off x="4972450" y="1616465"/>
            <a:ext cx="371829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Hygiene </a:t>
            </a:r>
            <a:r>
              <a:rPr lang="en-US" sz="1200" b="1" dirty="0" err="1" smtClean="0">
                <a:solidFill>
                  <a:schemeClr val="bg2">
                    <a:lumMod val="50000"/>
                  </a:schemeClr>
                </a:solidFill>
              </a:rPr>
              <a:t>Faktoren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Belohnungen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Arbeitssicherheit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Unternehmenspolitik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Soziale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Beziehungen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Qualität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der Supervision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Physische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Arbeitsbedingungen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3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8D43F654-5120-4FD7-8A92-6B27B44277AD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 smtClean="0">
                <a:latin typeface="Calibri"/>
                <a:ea typeface="ＭＳ Ｐゴシック" pitchFamily="16"/>
              </a:rPr>
              <a:t>Erwartungen</a:t>
            </a:r>
            <a:endParaRPr lang="de-DE" sz="2400" dirty="0">
              <a:latin typeface="Calibri"/>
              <a:ea typeface="ＭＳ Ｐゴシック" pitchFamily="16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68A4B75-D3B1-4BF5-A2EB-7B7962E9B09C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hteck 7">
            <a:extLst>
              <a:ext uri="{FF2B5EF4-FFF2-40B4-BE49-F238E27FC236}">
                <a16:creationId xmlns:a16="http://schemas.microsoft.com/office/drawing/2014/main" id="{746ED3B2-A366-499E-8E54-F86AEBE9B247}"/>
              </a:ext>
            </a:extLst>
          </p:cNvPr>
          <p:cNvSpPr/>
          <p:nvPr/>
        </p:nvSpPr>
        <p:spPr>
          <a:xfrm>
            <a:off x="342617" y="4293096"/>
            <a:ext cx="8333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Um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motiviert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sein,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müssen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Mitarbeiter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eine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positive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Verbindung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zwischen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eigenem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Engagement und der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Wirkung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für das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Unternehmen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sehen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können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zuversichtlich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sein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können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dass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positive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Wirkungen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Belohnung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führen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Belohnung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wertvoll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empfinden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können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Rectangle: Diagonal Corners Rounded 1">
            <a:extLst>
              <a:ext uri="{FF2B5EF4-FFF2-40B4-BE49-F238E27FC236}">
                <a16:creationId xmlns:a16="http://schemas.microsoft.com/office/drawing/2014/main" id="{ABAE95C9-6F8E-4384-85FF-FF7872F90D81}"/>
              </a:ext>
            </a:extLst>
          </p:cNvPr>
          <p:cNvSpPr/>
          <p:nvPr/>
        </p:nvSpPr>
        <p:spPr>
          <a:xfrm>
            <a:off x="1115616" y="2204864"/>
            <a:ext cx="2169990" cy="1541002"/>
          </a:xfrm>
          <a:prstGeom prst="round2DiagRect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Mitarbeiter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glauben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dass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ihr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Einsatz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eine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positive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Wirkung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entfaltet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Round Same Side Corner Rectangle 23">
            <a:extLst>
              <a:ext uri="{FF2B5EF4-FFF2-40B4-BE49-F238E27FC236}">
                <a16:creationId xmlns:a16="http://schemas.microsoft.com/office/drawing/2014/main" id="{59F21BF2-4F59-4366-91D3-768D4FB4C222}"/>
              </a:ext>
            </a:extLst>
          </p:cNvPr>
          <p:cNvSpPr/>
          <p:nvPr/>
        </p:nvSpPr>
        <p:spPr>
          <a:xfrm rot="16200000" flipH="1">
            <a:off x="1861550" y="666842"/>
            <a:ext cx="678122" cy="216999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471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>
                <a:solidFill>
                  <a:schemeClr val="bg1"/>
                </a:solidFill>
              </a:rPr>
              <a:t>Aufwand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B45EEF30-470B-4DA3-B671-A1D86542C8A7}"/>
              </a:ext>
            </a:extLst>
          </p:cNvPr>
          <p:cNvSpPr/>
          <p:nvPr/>
        </p:nvSpPr>
        <p:spPr>
          <a:xfrm>
            <a:off x="3385743" y="1398481"/>
            <a:ext cx="2456463" cy="678122"/>
          </a:xfrm>
          <a:prstGeom prst="rect">
            <a:avLst/>
          </a:prstGeom>
          <a:solidFill>
            <a:srgbClr val="F4D76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Wirkung</a:t>
            </a:r>
            <a:endParaRPr kumimoji="0" lang="bg-BG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Round Same Side Corner Rectangle 6">
            <a:extLst>
              <a:ext uri="{FF2B5EF4-FFF2-40B4-BE49-F238E27FC236}">
                <a16:creationId xmlns:a16="http://schemas.microsoft.com/office/drawing/2014/main" id="{EE373423-5D68-40B8-965E-03D455D780E3}"/>
              </a:ext>
            </a:extLst>
          </p:cNvPr>
          <p:cNvSpPr/>
          <p:nvPr/>
        </p:nvSpPr>
        <p:spPr>
          <a:xfrm rot="5400000">
            <a:off x="6668596" y="644095"/>
            <a:ext cx="678122" cy="216999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DC6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7132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Belohnung</a:t>
            </a:r>
            <a:endParaRPr kumimoji="0" lang="bg-BG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Rectangle: Diagonal Corners Rounded 15">
            <a:extLst>
              <a:ext uri="{FF2B5EF4-FFF2-40B4-BE49-F238E27FC236}">
                <a16:creationId xmlns:a16="http://schemas.microsoft.com/office/drawing/2014/main" id="{3CC4391E-666A-40F8-B4F5-F93BE22C15A0}"/>
              </a:ext>
            </a:extLst>
          </p:cNvPr>
          <p:cNvSpPr/>
          <p:nvPr/>
        </p:nvSpPr>
        <p:spPr>
          <a:xfrm>
            <a:off x="3407206" y="2176030"/>
            <a:ext cx="2429614" cy="1541002"/>
          </a:xfrm>
          <a:prstGeom prst="round2DiagRect">
            <a:avLst/>
          </a:prstGeom>
          <a:solidFill>
            <a:srgbClr val="FAFAFA"/>
          </a:solidFill>
          <a:ln>
            <a:solidFill>
              <a:srgbClr val="F4D7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Mitarbeiter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glauben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dass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positive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Wirkung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sich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Belohnungen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niederschlägt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Rectangle: Diagonal Corners Rounded 16">
            <a:extLst>
              <a:ext uri="{FF2B5EF4-FFF2-40B4-BE49-F238E27FC236}">
                <a16:creationId xmlns:a16="http://schemas.microsoft.com/office/drawing/2014/main" id="{7F77D5CF-50C9-4C26-BB61-95688ED4393D}"/>
              </a:ext>
            </a:extLst>
          </p:cNvPr>
          <p:cNvSpPr/>
          <p:nvPr/>
        </p:nvSpPr>
        <p:spPr>
          <a:xfrm>
            <a:off x="5922797" y="2176030"/>
            <a:ext cx="2169990" cy="1541002"/>
          </a:xfrm>
          <a:prstGeom prst="round2DiagRect">
            <a:avLst/>
          </a:prstGeom>
          <a:solidFill>
            <a:srgbClr val="FAFAFA"/>
          </a:solidFill>
          <a:ln>
            <a:solidFill>
              <a:srgbClr val="9DC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Mitarbeiter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halten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die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Belohnung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für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angemessen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Pfeil nach rechts 3">
            <a:extLst>
              <a:ext uri="{FF2B5EF4-FFF2-40B4-BE49-F238E27FC236}">
                <a16:creationId xmlns:a16="http://schemas.microsoft.com/office/drawing/2014/main" id="{81A63FF5-6A3C-440C-BFE0-7C674F5B81D3}"/>
              </a:ext>
            </a:extLst>
          </p:cNvPr>
          <p:cNvSpPr/>
          <p:nvPr/>
        </p:nvSpPr>
        <p:spPr>
          <a:xfrm>
            <a:off x="2915816" y="1556792"/>
            <a:ext cx="864096" cy="288032"/>
          </a:xfrm>
          <a:prstGeom prst="rightArrow">
            <a:avLst/>
          </a:prstGeom>
          <a:solidFill>
            <a:srgbClr val="1A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Pfeil nach rechts 13">
            <a:extLst>
              <a:ext uri="{FF2B5EF4-FFF2-40B4-BE49-F238E27FC236}">
                <a16:creationId xmlns:a16="http://schemas.microsoft.com/office/drawing/2014/main" id="{C29ADB51-F76E-4455-9FCB-F6BA3AAD406A}"/>
              </a:ext>
            </a:extLst>
          </p:cNvPr>
          <p:cNvSpPr/>
          <p:nvPr/>
        </p:nvSpPr>
        <p:spPr>
          <a:xfrm>
            <a:off x="5364088" y="1556792"/>
            <a:ext cx="864096" cy="288032"/>
          </a:xfrm>
          <a:prstGeom prst="rightArrow">
            <a:avLst/>
          </a:prstGeom>
          <a:solidFill>
            <a:srgbClr val="1A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7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D9AE08E-235F-4C90-92B4-A9C525C41A4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 smtClean="0">
                <a:latin typeface="Calibri"/>
                <a:ea typeface="ＭＳ Ｐゴシック" pitchFamily="16"/>
              </a:rPr>
              <a:t>Gleichgewicht</a:t>
            </a:r>
            <a:endParaRPr lang="de-DE" sz="2400" dirty="0">
              <a:latin typeface="Calibri"/>
              <a:ea typeface="ＭＳ Ｐゴシック" pitchFamily="16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3A36E14-D1F3-4969-911A-A5C01621677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B7F8531-278C-4960-A8C0-AEA22D5DC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86626"/>
            <a:ext cx="4720138" cy="3334462"/>
          </a:xfrm>
          <a:prstGeom prst="rect">
            <a:avLst/>
          </a:prstGeom>
        </p:spPr>
      </p:pic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id="{DE6C68AC-5514-4913-A139-DBF10DC14F87}"/>
              </a:ext>
            </a:extLst>
          </p:cNvPr>
          <p:cNvSpPr/>
          <p:nvPr/>
        </p:nvSpPr>
        <p:spPr>
          <a:xfrm>
            <a:off x="2051719" y="1324613"/>
            <a:ext cx="1968405" cy="989977"/>
          </a:xfrm>
          <a:prstGeom prst="roundRect">
            <a:avLst/>
          </a:prstGeom>
          <a:solidFill>
            <a:srgbClr val="FAFAFA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4D3CBE4B-D25A-40BE-B3FC-FCABC4F4A695}"/>
              </a:ext>
            </a:extLst>
          </p:cNvPr>
          <p:cNvSpPr txBox="1"/>
          <p:nvPr/>
        </p:nvSpPr>
        <p:spPr>
          <a:xfrm>
            <a:off x="1979713" y="1340768"/>
            <a:ext cx="20404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2">
                    <a:lumMod val="50000"/>
                  </a:schemeClr>
                </a:solidFill>
              </a:rPr>
              <a:t>Ausbildung, Abschlüsse,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1200" dirty="0" smtClean="0">
                <a:solidFill>
                  <a:schemeClr val="bg2">
                    <a:lumMod val="50000"/>
                  </a:schemeClr>
                </a:solidFill>
              </a:rPr>
              <a:t>Umfang geleisteter Arbeit,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1200" dirty="0" smtClean="0">
                <a:solidFill>
                  <a:schemeClr val="bg2">
                    <a:lumMod val="50000"/>
                  </a:schemeClr>
                </a:solidFill>
              </a:rPr>
              <a:t>Arbeitserfolge ,</a:t>
            </a:r>
          </a:p>
          <a:p>
            <a:pPr algn="ctr"/>
            <a:r>
              <a:rPr lang="de-DE" sz="1200" dirty="0" smtClean="0">
                <a:solidFill>
                  <a:schemeClr val="bg2">
                    <a:lumMod val="50000"/>
                  </a:schemeClr>
                </a:solidFill>
              </a:rPr>
              <a:t>Erfahrung (…)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/>
          </a:p>
        </p:txBody>
      </p:sp>
      <p:sp>
        <p:nvSpPr>
          <p:cNvPr id="24" name="Rechteck 7">
            <a:extLst>
              <a:ext uri="{FF2B5EF4-FFF2-40B4-BE49-F238E27FC236}">
                <a16:creationId xmlns:a16="http://schemas.microsoft.com/office/drawing/2014/main" id="{230DC162-560A-4B2B-9149-2FF45ACE9805}"/>
              </a:ext>
            </a:extLst>
          </p:cNvPr>
          <p:cNvSpPr/>
          <p:nvPr/>
        </p:nvSpPr>
        <p:spPr>
          <a:xfrm>
            <a:off x="342617" y="4293096"/>
            <a:ext cx="8333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Eindruck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eines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Ungleichgewichts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kann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führen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zu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Weniger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Motivation (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Mitarbeiter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versucht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die Balance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selbst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herzustellen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Forderung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nach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Belohnungen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Bleibt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dieser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Eindruck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bestehen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könnte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der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Mitarbeiter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sich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beschweren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einen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anderen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Job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suchen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, die Firma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verlassen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oder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seinen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Eindruck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hinterfragen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und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sich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mit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der Situation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zufrieden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geben</a:t>
            </a: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20926D72-1C6B-4A31-8321-82F193035B5C}"/>
              </a:ext>
            </a:extLst>
          </p:cNvPr>
          <p:cNvSpPr txBox="1"/>
          <p:nvPr/>
        </p:nvSpPr>
        <p:spPr>
          <a:xfrm>
            <a:off x="2483768" y="2950350"/>
            <a:ext cx="1732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34719E"/>
                </a:solidFill>
              </a:rPr>
              <a:t>Job Inputs</a:t>
            </a:r>
            <a:endParaRPr lang="en-US" sz="1600" b="1" dirty="0">
              <a:solidFill>
                <a:srgbClr val="34719E"/>
              </a:solidFill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8E7E063E-9055-4B82-8ED2-1BC4B3AC41F5}"/>
              </a:ext>
            </a:extLst>
          </p:cNvPr>
          <p:cNvSpPr txBox="1"/>
          <p:nvPr/>
        </p:nvSpPr>
        <p:spPr>
          <a:xfrm>
            <a:off x="4639906" y="2937650"/>
            <a:ext cx="1732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9DC6A5"/>
                </a:solidFill>
              </a:rPr>
              <a:t>Job Outcomes</a:t>
            </a:r>
            <a:endParaRPr lang="en-US" sz="1600" b="1" dirty="0">
              <a:solidFill>
                <a:srgbClr val="9DC6A5"/>
              </a:solidFill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6674715F-0EF8-480A-B7D4-13504FD7A64D}"/>
              </a:ext>
            </a:extLst>
          </p:cNvPr>
          <p:cNvSpPr txBox="1"/>
          <p:nvPr/>
        </p:nvSpPr>
        <p:spPr>
          <a:xfrm>
            <a:off x="4427984" y="1340768"/>
            <a:ext cx="1732293" cy="830997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2">
                    <a:lumMod val="50000"/>
                  </a:schemeClr>
                </a:solidFill>
              </a:rPr>
              <a:t>Gehalt,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1200" dirty="0" smtClean="0">
                <a:solidFill>
                  <a:schemeClr val="bg2">
                    <a:lumMod val="50000"/>
                  </a:schemeClr>
                </a:solidFill>
              </a:rPr>
              <a:t>Belohnungen,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1200" dirty="0" smtClean="0">
                <a:solidFill>
                  <a:schemeClr val="bg2">
                    <a:lumMod val="50000"/>
                  </a:schemeClr>
                </a:solidFill>
              </a:rPr>
              <a:t>Anerkennung,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1200" dirty="0" smtClean="0">
                <a:solidFill>
                  <a:schemeClr val="bg2">
                    <a:lumMod val="50000"/>
                  </a:schemeClr>
                </a:solidFill>
              </a:rPr>
              <a:t>Beförderung (…)</a:t>
            </a:r>
            <a:endParaRPr lang="de-DE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Rectangle: Rounded Corners 20">
            <a:extLst>
              <a:ext uri="{FF2B5EF4-FFF2-40B4-BE49-F238E27FC236}">
                <a16:creationId xmlns:a16="http://schemas.microsoft.com/office/drawing/2014/main" id="{865C2703-1302-4745-973B-976493DBD1B2}"/>
              </a:ext>
            </a:extLst>
          </p:cNvPr>
          <p:cNvSpPr/>
          <p:nvPr/>
        </p:nvSpPr>
        <p:spPr>
          <a:xfrm>
            <a:off x="4421833" y="1309723"/>
            <a:ext cx="1732293" cy="1004867"/>
          </a:xfrm>
          <a:prstGeom prst="roundRect">
            <a:avLst/>
          </a:prstGeom>
          <a:noFill/>
          <a:ln w="3175">
            <a:solidFill>
              <a:srgbClr val="9DC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0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36CD8E60-AA80-4A95-B6B6-31EDD3A8012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 smtClean="0">
                <a:latin typeface="Calibri"/>
                <a:ea typeface="ＭＳ Ｐゴシック" pitchFamily="16"/>
              </a:rPr>
              <a:t>Zusammenfassung</a:t>
            </a:r>
            <a:endParaRPr lang="de-DE" sz="2400" dirty="0">
              <a:latin typeface="Calibri"/>
              <a:ea typeface="ＭＳ Ｐゴシック" pitchFamily="16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1524B5CB-13AA-4AE5-BEDA-F5D10D2CA96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hteck 12">
            <a:extLst>
              <a:ext uri="{FF2B5EF4-FFF2-40B4-BE49-F238E27FC236}">
                <a16:creationId xmlns:a16="http://schemas.microsoft.com/office/drawing/2014/main" id="{2C2B2C9E-2F5E-4132-816C-3213C8BDEE9B}"/>
              </a:ext>
            </a:extLst>
          </p:cNvPr>
          <p:cNvSpPr/>
          <p:nvPr/>
        </p:nvSpPr>
        <p:spPr>
          <a:xfrm>
            <a:off x="302133" y="843133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ea typeface="ＭＳ Ｐゴシック" pitchFamily="16"/>
              </a:rPr>
              <a:t>Erwartungen</a:t>
            </a:r>
            <a:endParaRPr lang="de-DE" dirty="0"/>
          </a:p>
        </p:txBody>
      </p:sp>
      <p:sp>
        <p:nvSpPr>
          <p:cNvPr id="48" name="Rechteck 13">
            <a:extLst>
              <a:ext uri="{FF2B5EF4-FFF2-40B4-BE49-F238E27FC236}">
                <a16:creationId xmlns:a16="http://schemas.microsoft.com/office/drawing/2014/main" id="{87AC9539-3D85-4AAE-AFDB-E2F5F0FF28BA}"/>
              </a:ext>
            </a:extLst>
          </p:cNvPr>
          <p:cNvSpPr/>
          <p:nvPr/>
        </p:nvSpPr>
        <p:spPr>
          <a:xfrm>
            <a:off x="5405030" y="86029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1996">
              <a:spcAft>
                <a:spcPts val="900"/>
              </a:spcAft>
            </a:pPr>
            <a:r>
              <a:rPr lang="de-DE" b="1" dirty="0" smtClean="0">
                <a:ea typeface="ＭＳ Ｐゴシック" pitchFamily="16"/>
              </a:rPr>
              <a:t>Bedürfnisse</a:t>
            </a:r>
            <a:endParaRPr lang="de-DE" b="1" dirty="0">
              <a:ea typeface="ＭＳ Ｐゴシック" pitchFamily="16"/>
            </a:endParaRPr>
          </a:p>
        </p:txBody>
      </p:sp>
      <p:sp>
        <p:nvSpPr>
          <p:cNvPr id="55" name="Rechteck 14">
            <a:extLst>
              <a:ext uri="{FF2B5EF4-FFF2-40B4-BE49-F238E27FC236}">
                <a16:creationId xmlns:a16="http://schemas.microsoft.com/office/drawing/2014/main" id="{E9CB21C3-56F4-46A4-A73D-FBC938C03F87}"/>
              </a:ext>
            </a:extLst>
          </p:cNvPr>
          <p:cNvSpPr/>
          <p:nvPr/>
        </p:nvSpPr>
        <p:spPr>
          <a:xfrm>
            <a:off x="5724128" y="3921490"/>
            <a:ext cx="2398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ea typeface="ＭＳ Ｐゴシック" pitchFamily="16"/>
              </a:rPr>
              <a:t>Gleichgewicht</a:t>
            </a:r>
            <a:endParaRPr lang="de-DE" dirty="0"/>
          </a:p>
        </p:txBody>
      </p:sp>
      <p:sp>
        <p:nvSpPr>
          <p:cNvPr id="56" name="Rechteck 15">
            <a:extLst>
              <a:ext uri="{FF2B5EF4-FFF2-40B4-BE49-F238E27FC236}">
                <a16:creationId xmlns:a16="http://schemas.microsoft.com/office/drawing/2014/main" id="{5811D0EF-E5C9-4D0A-843E-9350EBEB1628}"/>
              </a:ext>
            </a:extLst>
          </p:cNvPr>
          <p:cNvSpPr/>
          <p:nvPr/>
        </p:nvSpPr>
        <p:spPr>
          <a:xfrm>
            <a:off x="323853" y="387031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ea typeface="ＭＳ Ｐゴシック" pitchFamily="16"/>
              </a:rPr>
              <a:t>Zwei-Faktoren</a:t>
            </a:r>
            <a:endParaRPr lang="de-DE" dirty="0"/>
          </a:p>
        </p:txBody>
      </p:sp>
      <p:sp>
        <p:nvSpPr>
          <p:cNvPr id="57" name="Textfeld 19">
            <a:extLst>
              <a:ext uri="{FF2B5EF4-FFF2-40B4-BE49-F238E27FC236}">
                <a16:creationId xmlns:a16="http://schemas.microsoft.com/office/drawing/2014/main" id="{38D75F79-AA1B-42AD-B9D3-4C6C928FE5E5}"/>
              </a:ext>
            </a:extLst>
          </p:cNvPr>
          <p:cNvSpPr txBox="1"/>
          <p:nvPr/>
        </p:nvSpPr>
        <p:spPr>
          <a:xfrm>
            <a:off x="1350007" y="3057416"/>
            <a:ext cx="676979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2">
                    <a:lumMod val="50000"/>
                  </a:schemeClr>
                </a:solidFill>
              </a:rPr>
              <a:t>Was könnte - </a:t>
            </a:r>
            <a:r>
              <a:rPr lang="de-DE" sz="1600" dirty="0" smtClean="0">
                <a:solidFill>
                  <a:schemeClr val="bg2">
                    <a:lumMod val="50000"/>
                  </a:schemeClr>
                </a:solidFill>
              </a:rPr>
              <a:t>im Rahmen der Möglichkeiten - getan werden, um die Motivation im Energieteam noch weiter zu steigern?</a:t>
            </a:r>
            <a:endParaRPr lang="de-DE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85" y="1257424"/>
            <a:ext cx="4503292" cy="15206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483" y="1223973"/>
            <a:ext cx="2881874" cy="176669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4225987"/>
            <a:ext cx="5617735" cy="14225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92" y="4045989"/>
            <a:ext cx="2915972" cy="20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3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Bildschirmpräsentation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Lato Light</vt:lpstr>
      <vt:lpstr>Open Sans Light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Georg Ratjen</cp:lastModifiedBy>
  <cp:revision>310</cp:revision>
  <dcterms:created xsi:type="dcterms:W3CDTF">2015-07-06T02:50:51Z</dcterms:created>
  <dcterms:modified xsi:type="dcterms:W3CDTF">2019-11-11T15:05:49Z</dcterms:modified>
</cp:coreProperties>
</file>